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98" r:id="rId2"/>
    <p:sldId id="256" r:id="rId3"/>
    <p:sldId id="277" r:id="rId4"/>
    <p:sldId id="289" r:id="rId5"/>
    <p:sldId id="291" r:id="rId6"/>
    <p:sldId id="290" r:id="rId7"/>
    <p:sldId id="257" r:id="rId8"/>
    <p:sldId id="279" r:id="rId9"/>
    <p:sldId id="258" r:id="rId10"/>
    <p:sldId id="292" r:id="rId11"/>
    <p:sldId id="259" r:id="rId12"/>
    <p:sldId id="294" r:id="rId13"/>
    <p:sldId id="265" r:id="rId14"/>
    <p:sldId id="263" r:id="rId15"/>
    <p:sldId id="267" r:id="rId16"/>
    <p:sldId id="268" r:id="rId17"/>
    <p:sldId id="269" r:id="rId18"/>
    <p:sldId id="270" r:id="rId19"/>
    <p:sldId id="271" r:id="rId20"/>
    <p:sldId id="272" r:id="rId21"/>
    <p:sldId id="273" r:id="rId22"/>
    <p:sldId id="274" r:id="rId23"/>
    <p:sldId id="275" r:id="rId24"/>
    <p:sldId id="276" r:id="rId25"/>
    <p:sldId id="296" r:id="rId26"/>
    <p:sldId id="297" r:id="rId27"/>
    <p:sldId id="280" r:id="rId28"/>
    <p:sldId id="287" r:id="rId29"/>
    <p:sldId id="281" r:id="rId30"/>
    <p:sldId id="282" r:id="rId31"/>
    <p:sldId id="284" r:id="rId32"/>
    <p:sldId id="283" r:id="rId33"/>
    <p:sldId id="285" r:id="rId34"/>
    <p:sldId id="288" r:id="rId3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940C6B-6D7B-4944-8A41-CBF27648D246}" type="datetimeFigureOut">
              <a:rPr lang="de-CH" smtClean="0"/>
              <a:t>21.02.2019</a:t>
            </a:fld>
            <a:endParaRPr lang="de-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9BB8BE-E956-43D1-9FCD-605ABDD89E29}" type="slidenum">
              <a:rPr lang="de-CH" smtClean="0"/>
              <a:t>‹#›</a:t>
            </a:fld>
            <a:endParaRPr lang="de-CH"/>
          </a:p>
        </p:txBody>
      </p:sp>
    </p:spTree>
    <p:extLst>
      <p:ext uri="{BB962C8B-B14F-4D97-AF65-F5344CB8AC3E}">
        <p14:creationId xmlns:p14="http://schemas.microsoft.com/office/powerpoint/2010/main" val="1556636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4E7F490-E965-9B42-AE49-DA4BC6E663B1}" type="slidenum">
              <a:rPr lang="de-CH" smtClean="0"/>
              <a:pPr/>
              <a:t>13</a:t>
            </a:fld>
            <a:endParaRPr lang="de-CH"/>
          </a:p>
        </p:txBody>
      </p:sp>
    </p:spTree>
    <p:extLst>
      <p:ext uri="{BB962C8B-B14F-4D97-AF65-F5344CB8AC3E}">
        <p14:creationId xmlns:p14="http://schemas.microsoft.com/office/powerpoint/2010/main" val="1238266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de-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de-CH"/>
          </a:p>
        </p:txBody>
      </p:sp>
      <p:sp>
        <p:nvSpPr>
          <p:cNvPr id="4" name="Date Placeholder 3"/>
          <p:cNvSpPr>
            <a:spLocks noGrp="1"/>
          </p:cNvSpPr>
          <p:nvPr>
            <p:ph type="dt" sz="half" idx="10"/>
          </p:nvPr>
        </p:nvSpPr>
        <p:spPr/>
        <p:txBody>
          <a:bodyPr/>
          <a:lstStyle/>
          <a:p>
            <a:fld id="{DAE100C8-2649-42F8-A8E1-CE3A29DA615D}" type="datetimeFigureOut">
              <a:rPr lang="de-CH" smtClean="0"/>
              <a:t>21.02.2019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3186169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DAE100C8-2649-42F8-A8E1-CE3A29DA615D}" type="datetimeFigureOut">
              <a:rPr lang="de-CH" smtClean="0"/>
              <a:t>21.02.2019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1885725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de-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DAE100C8-2649-42F8-A8E1-CE3A29DA615D}" type="datetimeFigureOut">
              <a:rPr lang="de-CH" smtClean="0"/>
              <a:t>21.02.2019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3756628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DAE100C8-2649-42F8-A8E1-CE3A29DA615D}" type="datetimeFigureOut">
              <a:rPr lang="de-CH" smtClean="0"/>
              <a:t>21.02.2019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2068096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de-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AE100C8-2649-42F8-A8E1-CE3A29DA615D}" type="datetimeFigureOut">
              <a:rPr lang="de-CH" smtClean="0"/>
              <a:t>21.02.2019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3476740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Date Placeholder 4"/>
          <p:cNvSpPr>
            <a:spLocks noGrp="1"/>
          </p:cNvSpPr>
          <p:nvPr>
            <p:ph type="dt" sz="half" idx="10"/>
          </p:nvPr>
        </p:nvSpPr>
        <p:spPr/>
        <p:txBody>
          <a:bodyPr/>
          <a:lstStyle/>
          <a:p>
            <a:fld id="{DAE100C8-2649-42F8-A8E1-CE3A29DA615D}" type="datetimeFigureOut">
              <a:rPr lang="de-CH" smtClean="0"/>
              <a:t>21.02.2019</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315862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de-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7" name="Date Placeholder 6"/>
          <p:cNvSpPr>
            <a:spLocks noGrp="1"/>
          </p:cNvSpPr>
          <p:nvPr>
            <p:ph type="dt" sz="half" idx="10"/>
          </p:nvPr>
        </p:nvSpPr>
        <p:spPr/>
        <p:txBody>
          <a:bodyPr/>
          <a:lstStyle/>
          <a:p>
            <a:fld id="{DAE100C8-2649-42F8-A8E1-CE3A29DA615D}" type="datetimeFigureOut">
              <a:rPr lang="de-CH" smtClean="0"/>
              <a:t>21.02.2019</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2581794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Date Placeholder 2"/>
          <p:cNvSpPr>
            <a:spLocks noGrp="1"/>
          </p:cNvSpPr>
          <p:nvPr>
            <p:ph type="dt" sz="half" idx="10"/>
          </p:nvPr>
        </p:nvSpPr>
        <p:spPr/>
        <p:txBody>
          <a:bodyPr/>
          <a:lstStyle/>
          <a:p>
            <a:fld id="{DAE100C8-2649-42F8-A8E1-CE3A29DA615D}" type="datetimeFigureOut">
              <a:rPr lang="de-CH" smtClean="0"/>
              <a:t>21.02.2019</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798192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E100C8-2649-42F8-A8E1-CE3A29DA615D}" type="datetimeFigureOut">
              <a:rPr lang="de-CH" smtClean="0"/>
              <a:t>21.02.2019</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3005273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AE100C8-2649-42F8-A8E1-CE3A29DA615D}" type="datetimeFigureOut">
              <a:rPr lang="de-CH" smtClean="0"/>
              <a:t>21.02.2019</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1026260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AE100C8-2649-42F8-A8E1-CE3A29DA615D}" type="datetimeFigureOut">
              <a:rPr lang="de-CH" smtClean="0"/>
              <a:t>21.02.2019</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A9042C7-0345-4C86-AE06-6311CFE8603F}" type="slidenum">
              <a:rPr lang="de-CH" smtClean="0"/>
              <a:t>‹#›</a:t>
            </a:fld>
            <a:endParaRPr lang="de-CH"/>
          </a:p>
        </p:txBody>
      </p:sp>
    </p:spTree>
    <p:extLst>
      <p:ext uri="{BB962C8B-B14F-4D97-AF65-F5344CB8AC3E}">
        <p14:creationId xmlns:p14="http://schemas.microsoft.com/office/powerpoint/2010/main" val="4135692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de-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E100C8-2649-42F8-A8E1-CE3A29DA615D}" type="datetimeFigureOut">
              <a:rPr lang="de-CH" smtClean="0"/>
              <a:t>21.02.2019</a:t>
            </a:fld>
            <a:endParaRPr lang="de-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9042C7-0345-4C86-AE06-6311CFE8603F}" type="slidenum">
              <a:rPr lang="de-CH" smtClean="0"/>
              <a:t>‹#›</a:t>
            </a:fld>
            <a:endParaRPr lang="de-CH"/>
          </a:p>
        </p:txBody>
      </p:sp>
    </p:spTree>
    <p:extLst>
      <p:ext uri="{BB962C8B-B14F-4D97-AF65-F5344CB8AC3E}">
        <p14:creationId xmlns:p14="http://schemas.microsoft.com/office/powerpoint/2010/main" val="231095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2.emf"/><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hnax@ethz.ch"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0.emf"/><Relationship Id="rId4" Type="http://schemas.openxmlformats.org/officeDocument/2006/relationships/image" Target="../media/image19.emf"/></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7.png"/><Relationship Id="rId7" Type="http://schemas.openxmlformats.org/officeDocument/2006/relationships/image" Target="../media/image24.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8.png"/><Relationship Id="rId9"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31.png"/><Relationship Id="rId3" Type="http://schemas.openxmlformats.org/officeDocument/2006/relationships/image" Target="../media/image6.png"/><Relationship Id="rId7" Type="http://schemas.openxmlformats.org/officeDocument/2006/relationships/image" Target="../media/image3.jpeg"/><Relationship Id="rId12" Type="http://schemas.openxmlformats.org/officeDocument/2006/relationships/image" Target="../media/image30.png"/><Relationship Id="rId2" Type="http://schemas.openxmlformats.org/officeDocument/2006/relationships/hyperlink" Target="http://www.group-projects.gametheory.online/" TargetMode="External"/><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29.png"/><Relationship Id="rId5" Type="http://schemas.openxmlformats.org/officeDocument/2006/relationships/image" Target="../media/image8.png"/><Relationship Id="rId15" Type="http://schemas.openxmlformats.org/officeDocument/2006/relationships/image" Target="../media/image11.png"/><Relationship Id="rId10" Type="http://schemas.openxmlformats.org/officeDocument/2006/relationships/image" Target="../media/image10.jpg"/><Relationship Id="rId4" Type="http://schemas.openxmlformats.org/officeDocument/2006/relationships/image" Target="../media/image7.png"/><Relationship Id="rId9" Type="http://schemas.openxmlformats.org/officeDocument/2006/relationships/image" Target="../media/image5.png"/><Relationship Id="rId14"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g"/><Relationship Id="rId4" Type="http://schemas.openxmlformats.org/officeDocument/2006/relationships/image" Target="../media/image4.pn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7250" y="2000250"/>
            <a:ext cx="2857500" cy="2857500"/>
          </a:xfrm>
          <a:prstGeom prst="rect">
            <a:avLst/>
          </a:prstGeom>
        </p:spPr>
      </p:pic>
    </p:spTree>
    <p:extLst>
      <p:ext uri="{BB962C8B-B14F-4D97-AF65-F5344CB8AC3E}">
        <p14:creationId xmlns:p14="http://schemas.microsoft.com/office/powerpoint/2010/main" val="3101730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projects</a:t>
            </a:r>
            <a:endParaRPr lang="de-CH" dirty="0"/>
          </a:p>
        </p:txBody>
      </p:sp>
      <p:sp>
        <p:nvSpPr>
          <p:cNvPr id="3" name="Text Placeholder 2"/>
          <p:cNvSpPr>
            <a:spLocks noGrp="1"/>
          </p:cNvSpPr>
          <p:nvPr>
            <p:ph type="body" idx="1"/>
          </p:nvPr>
        </p:nvSpPr>
        <p:spPr/>
        <p:txBody>
          <a:bodyPr/>
          <a:lstStyle/>
          <a:p>
            <a:r>
              <a:rPr lang="en-US" dirty="0" smtClean="0"/>
              <a:t>Pros	</a:t>
            </a:r>
            <a:endParaRPr lang="de-CH" dirty="0"/>
          </a:p>
        </p:txBody>
      </p:sp>
      <p:sp>
        <p:nvSpPr>
          <p:cNvPr id="4" name="Content Placeholder 3"/>
          <p:cNvSpPr>
            <a:spLocks noGrp="1"/>
          </p:cNvSpPr>
          <p:nvPr>
            <p:ph sz="half" idx="2"/>
          </p:nvPr>
        </p:nvSpPr>
        <p:spPr/>
        <p:txBody>
          <a:bodyPr>
            <a:normAutofit/>
          </a:bodyPr>
          <a:lstStyle/>
          <a:p>
            <a:r>
              <a:rPr lang="en-US" dirty="0" smtClean="0"/>
              <a:t>Synergies</a:t>
            </a:r>
          </a:p>
          <a:p>
            <a:r>
              <a:rPr lang="en-US" dirty="0" smtClean="0"/>
              <a:t>Team-work/Research</a:t>
            </a:r>
          </a:p>
          <a:p>
            <a:r>
              <a:rPr lang="en-US" dirty="0" smtClean="0"/>
              <a:t>Social skills</a:t>
            </a:r>
            <a:endParaRPr lang="de-CH" dirty="0"/>
          </a:p>
        </p:txBody>
      </p:sp>
      <p:sp>
        <p:nvSpPr>
          <p:cNvPr id="5" name="Text Placeholder 4"/>
          <p:cNvSpPr>
            <a:spLocks noGrp="1"/>
          </p:cNvSpPr>
          <p:nvPr>
            <p:ph type="body" sz="quarter" idx="3"/>
          </p:nvPr>
        </p:nvSpPr>
        <p:spPr/>
        <p:txBody>
          <a:bodyPr/>
          <a:lstStyle/>
          <a:p>
            <a:r>
              <a:rPr lang="en-US" dirty="0" smtClean="0"/>
              <a:t>Cons</a:t>
            </a:r>
            <a:endParaRPr lang="de-CH" dirty="0"/>
          </a:p>
        </p:txBody>
      </p:sp>
      <p:sp>
        <p:nvSpPr>
          <p:cNvPr id="6" name="Content Placeholder 5"/>
          <p:cNvSpPr>
            <a:spLocks noGrp="1"/>
          </p:cNvSpPr>
          <p:nvPr>
            <p:ph sz="quarter" idx="4"/>
          </p:nvPr>
        </p:nvSpPr>
        <p:spPr/>
        <p:txBody>
          <a:bodyPr/>
          <a:lstStyle/>
          <a:p>
            <a:r>
              <a:rPr lang="en-US" dirty="0" smtClean="0"/>
              <a:t>Freeriding</a:t>
            </a:r>
          </a:p>
          <a:p>
            <a:r>
              <a:rPr lang="en-US" dirty="0" smtClean="0"/>
              <a:t>Collusion</a:t>
            </a:r>
          </a:p>
          <a:p>
            <a:r>
              <a:rPr lang="en-US" dirty="0" smtClean="0"/>
              <a:t>sharing </a:t>
            </a:r>
          </a:p>
          <a:p>
            <a:pPr marL="0" indent="0">
              <a:buNone/>
            </a:pPr>
            <a:endParaRPr lang="de-CH" dirty="0"/>
          </a:p>
        </p:txBody>
      </p:sp>
      <p:pic>
        <p:nvPicPr>
          <p:cNvPr id="7" name="Picture 6"/>
          <p:cNvPicPr>
            <a:picLocks noChangeAspect="1"/>
          </p:cNvPicPr>
          <p:nvPr/>
        </p:nvPicPr>
        <p:blipFill rotWithShape="1">
          <a:blip r:embed="rId2"/>
          <a:srcRect l="28947" t="24177" r="32271" b="28920"/>
          <a:stretch/>
        </p:blipFill>
        <p:spPr>
          <a:xfrm>
            <a:off x="10668000" y="50298"/>
            <a:ext cx="1243719" cy="1054200"/>
          </a:xfrm>
          <a:prstGeom prst="rect">
            <a:avLst/>
          </a:prstGeom>
        </p:spPr>
      </p:pic>
      <p:sp>
        <p:nvSpPr>
          <p:cNvPr id="8" name="Title 1"/>
          <p:cNvSpPr txBox="1">
            <a:spLocks/>
          </p:cNvSpPr>
          <p:nvPr/>
        </p:nvSpPr>
        <p:spPr>
          <a:xfrm>
            <a:off x="1080052" y="4890742"/>
            <a:ext cx="10515600" cy="1301336"/>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700" dirty="0" smtClean="0"/>
              <a:t>The challenge we set: design a sharing scheme</a:t>
            </a:r>
          </a:p>
          <a:p>
            <a:pPr marL="1028700" lvl="1" indent="-571500">
              <a:buFont typeface="Arial" panose="020B0604020202020204" pitchFamily="34" charset="0"/>
              <a:buChar char="•"/>
            </a:pPr>
            <a:r>
              <a:rPr lang="en-US" sz="4000" dirty="0" smtClean="0"/>
              <a:t>Giving fair individual shares w/o “looking into the process”</a:t>
            </a:r>
          </a:p>
          <a:p>
            <a:pPr marL="1028700" lvl="1" indent="-571500">
              <a:buFont typeface="Arial" panose="020B0604020202020204" pitchFamily="34" charset="0"/>
              <a:buChar char="•"/>
            </a:pPr>
            <a:r>
              <a:rPr lang="en-US" sz="4000" dirty="0" smtClean="0"/>
              <a:t>mitigating freeriding/ incentivizing good work</a:t>
            </a:r>
            <a:endParaRPr lang="de-CH" sz="4000" dirty="0"/>
          </a:p>
        </p:txBody>
      </p:sp>
      <p:sp>
        <p:nvSpPr>
          <p:cNvPr id="9" name="Rectangle 8"/>
          <p:cNvSpPr/>
          <p:nvPr/>
        </p:nvSpPr>
        <p:spPr>
          <a:xfrm>
            <a:off x="1013791" y="4899991"/>
            <a:ext cx="10595113" cy="128214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17427412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235527"/>
            <a:ext cx="3932237" cy="1600200"/>
          </a:xfrm>
        </p:spPr>
        <p:txBody>
          <a:bodyPr>
            <a:normAutofit/>
          </a:bodyPr>
          <a:lstStyle/>
          <a:p>
            <a:r>
              <a:rPr lang="en-US" sz="4000" dirty="0" smtClean="0"/>
              <a:t>Solution</a:t>
            </a:r>
            <a:endParaRPr lang="de-CH" sz="4000"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T</a:t>
            </a:r>
            <a:r>
              <a:rPr lang="en-US" dirty="0" smtClean="0"/>
              <a:t>he mechanism</a:t>
            </a:r>
            <a:r>
              <a:rPr lang="de-CH" dirty="0" smtClean="0"/>
              <a:t>:</a:t>
            </a:r>
          </a:p>
          <a:p>
            <a:pPr>
              <a:buFont typeface="Wingdings" panose="05000000000000000000" pitchFamily="2" charset="2"/>
              <a:buChar char="ü"/>
            </a:pPr>
            <a:r>
              <a:rPr lang="en-US" dirty="0" smtClean="0"/>
              <a:t>Adequate </a:t>
            </a:r>
          </a:p>
          <a:p>
            <a:pPr lvl="1"/>
            <a:r>
              <a:rPr lang="en-US" dirty="0" smtClean="0"/>
              <a:t>Sum of individual shares </a:t>
            </a:r>
          </a:p>
          <a:p>
            <a:pPr lvl="1"/>
            <a:r>
              <a:rPr lang="en-US" dirty="0"/>
              <a:t> </a:t>
            </a:r>
            <a:r>
              <a:rPr lang="en-US" dirty="0" smtClean="0"/>
              <a:t>  = overall total</a:t>
            </a:r>
          </a:p>
          <a:p>
            <a:pPr>
              <a:buFont typeface="Wingdings" panose="05000000000000000000" pitchFamily="2" charset="2"/>
              <a:buChar char="ü"/>
            </a:pPr>
            <a:r>
              <a:rPr lang="en-US" dirty="0" smtClean="0"/>
              <a:t>Consensual </a:t>
            </a:r>
          </a:p>
          <a:p>
            <a:pPr lvl="1"/>
            <a:r>
              <a:rPr lang="en-US" dirty="0" smtClean="0"/>
              <a:t>shares implement consensus when everyone agrees</a:t>
            </a:r>
            <a:endParaRPr lang="en-US" dirty="0"/>
          </a:p>
          <a:p>
            <a:pPr>
              <a:buFont typeface="Wingdings" panose="05000000000000000000" pitchFamily="2" charset="2"/>
              <a:buChar char="ü"/>
            </a:pPr>
            <a:r>
              <a:rPr lang="en-US" dirty="0" smtClean="0"/>
              <a:t>Anonymous </a:t>
            </a:r>
          </a:p>
          <a:p>
            <a:pPr lvl="1"/>
            <a:r>
              <a:rPr lang="en-US" dirty="0" smtClean="0"/>
              <a:t>equal treatment of everyone</a:t>
            </a:r>
          </a:p>
          <a:p>
            <a:pPr>
              <a:buFont typeface="Wingdings" panose="05000000000000000000" pitchFamily="2" charset="2"/>
              <a:buChar char="ü"/>
            </a:pPr>
            <a:r>
              <a:rPr lang="en-US" dirty="0" smtClean="0"/>
              <a:t>Impartial </a:t>
            </a:r>
            <a:endParaRPr lang="en-US" dirty="0"/>
          </a:p>
          <a:p>
            <a:pPr lvl="1"/>
            <a:r>
              <a:rPr lang="en-US" dirty="0" smtClean="0"/>
              <a:t>own verdicts of one’s own contribution cannot improve one’s share</a:t>
            </a:r>
            <a:endParaRPr lang="en-US" dirty="0"/>
          </a:p>
          <a:p>
            <a:pPr marL="0" indent="0">
              <a:buNone/>
            </a:pPr>
            <a:endParaRPr lang="en-US" dirty="0" smtClean="0"/>
          </a:p>
          <a:p>
            <a:pPr marL="0" indent="0">
              <a:buNone/>
            </a:pPr>
            <a:endParaRPr lang="en-US" dirty="0"/>
          </a:p>
          <a:p>
            <a:pPr marL="0" indent="0">
              <a:buNone/>
            </a:pPr>
            <a:endParaRPr lang="en-US" dirty="0"/>
          </a:p>
        </p:txBody>
      </p:sp>
      <p:pic>
        <p:nvPicPr>
          <p:cNvPr id="5" name="Picture 4"/>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28073964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235527"/>
            <a:ext cx="3932237" cy="1600200"/>
          </a:xfrm>
        </p:spPr>
        <p:txBody>
          <a:bodyPr>
            <a:normAutofit/>
          </a:bodyPr>
          <a:lstStyle/>
          <a:p>
            <a:r>
              <a:rPr lang="en-US" sz="4000" dirty="0" smtClean="0"/>
              <a:t>Solution</a:t>
            </a:r>
            <a:endParaRPr lang="de-CH" sz="4000"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The mechanism</a:t>
            </a:r>
            <a:r>
              <a:rPr lang="de-CH" dirty="0"/>
              <a:t>:</a:t>
            </a:r>
          </a:p>
          <a:p>
            <a:pPr>
              <a:buFont typeface="Wingdings" panose="05000000000000000000" pitchFamily="2" charset="2"/>
              <a:buChar char="ü"/>
            </a:pPr>
            <a:r>
              <a:rPr lang="en-US" dirty="0"/>
              <a:t>Adequate </a:t>
            </a:r>
          </a:p>
          <a:p>
            <a:pPr lvl="1"/>
            <a:r>
              <a:rPr lang="en-US" dirty="0"/>
              <a:t>Sum of individual shares </a:t>
            </a:r>
          </a:p>
          <a:p>
            <a:pPr lvl="1"/>
            <a:r>
              <a:rPr lang="en-US" dirty="0"/>
              <a:t>   = overall total</a:t>
            </a:r>
          </a:p>
          <a:p>
            <a:pPr>
              <a:buFont typeface="Wingdings" panose="05000000000000000000" pitchFamily="2" charset="2"/>
              <a:buChar char="ü"/>
            </a:pPr>
            <a:r>
              <a:rPr lang="en-US" dirty="0"/>
              <a:t>Consensual </a:t>
            </a:r>
          </a:p>
          <a:p>
            <a:pPr lvl="1"/>
            <a:r>
              <a:rPr lang="en-US" dirty="0"/>
              <a:t>shares implement consensus when everyone agrees</a:t>
            </a:r>
          </a:p>
          <a:p>
            <a:pPr>
              <a:buFont typeface="Wingdings" panose="05000000000000000000" pitchFamily="2" charset="2"/>
              <a:buChar char="ü"/>
            </a:pPr>
            <a:r>
              <a:rPr lang="en-US" dirty="0"/>
              <a:t>Anonymous </a:t>
            </a:r>
          </a:p>
          <a:p>
            <a:pPr lvl="1"/>
            <a:r>
              <a:rPr lang="en-US" dirty="0"/>
              <a:t>equal treatment of everyone</a:t>
            </a:r>
          </a:p>
          <a:p>
            <a:pPr>
              <a:buFont typeface="Wingdings" panose="05000000000000000000" pitchFamily="2" charset="2"/>
              <a:buChar char="ü"/>
            </a:pPr>
            <a:r>
              <a:rPr lang="en-US" dirty="0"/>
              <a:t>Impartial </a:t>
            </a:r>
          </a:p>
          <a:p>
            <a:pPr lvl="1"/>
            <a:r>
              <a:rPr lang="en-US" dirty="0"/>
              <a:t>own verdicts of one’s own contribution cannot improve one’s share</a:t>
            </a:r>
          </a:p>
          <a:p>
            <a:pPr marL="0" indent="0">
              <a:buNone/>
            </a:pPr>
            <a:endParaRPr lang="en-US" dirty="0"/>
          </a:p>
          <a:p>
            <a:pPr marL="0" indent="0">
              <a:buNone/>
            </a:pPr>
            <a:endParaRPr lang="en-US" dirty="0"/>
          </a:p>
          <a:p>
            <a:pPr marL="0" indent="0">
              <a:buNone/>
            </a:pPr>
            <a:endParaRPr lang="en-US" dirty="0"/>
          </a:p>
        </p:txBody>
      </p:sp>
      <p:pic>
        <p:nvPicPr>
          <p:cNvPr id="5" name="Picture 4"/>
          <p:cNvPicPr>
            <a:picLocks noChangeAspect="1"/>
          </p:cNvPicPr>
          <p:nvPr/>
        </p:nvPicPr>
        <p:blipFill rotWithShape="1">
          <a:blip r:embed="rId2"/>
          <a:srcRect l="28947" t="24177" r="32271" b="28920"/>
          <a:stretch/>
        </p:blipFill>
        <p:spPr>
          <a:xfrm>
            <a:off x="10668000" y="50298"/>
            <a:ext cx="1243719" cy="1054200"/>
          </a:xfrm>
          <a:prstGeom prst="rect">
            <a:avLst/>
          </a:prstGeom>
        </p:spPr>
      </p:pic>
      <p:cxnSp>
        <p:nvCxnSpPr>
          <p:cNvPr id="12" name="Elbow Connector 11"/>
          <p:cNvCxnSpPr/>
          <p:nvPr/>
        </p:nvCxnSpPr>
        <p:spPr>
          <a:xfrm>
            <a:off x="3416968" y="1097280"/>
            <a:ext cx="5640405" cy="5062888"/>
          </a:xfrm>
          <a:prstGeom prst="bentConnector3">
            <a:avLst>
              <a:gd name="adj1" fmla="val 23720"/>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Content Placeholder 2"/>
          <p:cNvSpPr txBox="1">
            <a:spLocks/>
          </p:cNvSpPr>
          <p:nvPr/>
        </p:nvSpPr>
        <p:spPr>
          <a:xfrm>
            <a:off x="9105900" y="5691946"/>
            <a:ext cx="6172200" cy="48736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smtClean="0"/>
              <a:t>Unique “formula”</a:t>
            </a:r>
          </a:p>
          <a:p>
            <a:pPr marL="0" indent="0">
              <a:buFont typeface="Arial" panose="020B0604020202020204" pitchFamily="34" charset="0"/>
              <a:buNone/>
            </a:pPr>
            <a:r>
              <a:rPr lang="en-US" dirty="0" smtClean="0"/>
              <a:t>fulfilling these!</a:t>
            </a:r>
            <a:endParaRPr lang="en-US" dirty="0"/>
          </a:p>
        </p:txBody>
      </p:sp>
      <p:sp>
        <p:nvSpPr>
          <p:cNvPr id="10" name="Text Placeholder 3"/>
          <p:cNvSpPr>
            <a:spLocks noGrp="1"/>
          </p:cNvSpPr>
          <p:nvPr>
            <p:ph type="body" sz="half" idx="2"/>
          </p:nvPr>
        </p:nvSpPr>
        <p:spPr>
          <a:xfrm>
            <a:off x="839788" y="2057400"/>
            <a:ext cx="3932237" cy="3811588"/>
          </a:xfrm>
        </p:spPr>
        <p:txBody>
          <a:bodyPr>
            <a:noAutofit/>
          </a:bodyPr>
          <a:lstStyle/>
          <a:p>
            <a:pPr marL="285750" indent="-285750">
              <a:buFont typeface="Arial" panose="020B0604020202020204" pitchFamily="34" charset="0"/>
              <a:buChar char="•"/>
            </a:pPr>
            <a:endParaRPr lang="de-CH" sz="1600" dirty="0"/>
          </a:p>
        </p:txBody>
      </p:sp>
    </p:spTree>
    <p:extLst>
      <p:ext uri="{BB962C8B-B14F-4D97-AF65-F5344CB8AC3E}">
        <p14:creationId xmlns:p14="http://schemas.microsoft.com/office/powerpoint/2010/main" val="3754168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25400"/>
            <a:ext cx="3165566" cy="1066800"/>
          </a:xfrm>
          <a:prstGeom prst="rect">
            <a:avLst/>
          </a:prstGeom>
          <a:solidFill>
            <a:schemeClr val="bg1"/>
          </a:solidFill>
          <a:ln w="349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400" b="0" i="0" u="none" strike="noStrike" cap="none" normalizeH="0" baseline="0">
              <a:ln>
                <a:noFill/>
              </a:ln>
              <a:solidFill>
                <a:srgbClr val="000000"/>
              </a:solidFill>
              <a:effectLst/>
              <a:latin typeface="Arial" charset="0"/>
              <a:ea typeface="ＭＳ Ｐゴシック" charset="0"/>
              <a:cs typeface="Arial" charset="0"/>
            </a:endParaRPr>
          </a:p>
        </p:txBody>
      </p:sp>
      <p:sp>
        <p:nvSpPr>
          <p:cNvPr id="8" name="Title 1">
            <a:extLst>
              <a:ext uri="{FF2B5EF4-FFF2-40B4-BE49-F238E27FC236}">
                <a16:creationId xmlns:a16="http://schemas.microsoft.com/office/drawing/2014/main" id="{742AFA1C-B1FC-42C5-93F8-EF0EA3A102FE}"/>
              </a:ext>
            </a:extLst>
          </p:cNvPr>
          <p:cNvSpPr txBox="1">
            <a:spLocks/>
          </p:cNvSpPr>
          <p:nvPr/>
        </p:nvSpPr>
        <p:spPr bwMode="auto">
          <a:xfrm>
            <a:off x="749490" y="515054"/>
            <a:ext cx="10369550" cy="792434"/>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36000" rIns="0" bIns="0" numCol="1" anchor="t" anchorCtr="0" compatLnSpc="1">
            <a:prstTxWarp prst="textNoShape">
              <a:avLst/>
            </a:prstTxWarp>
          </a:bodyPr>
          <a:lstStyle>
            <a:lvl1pPr algn="l" rtl="0" eaLnBrk="1" fontAlgn="base" hangingPunct="1">
              <a:spcBef>
                <a:spcPct val="0"/>
              </a:spcBef>
              <a:spcAft>
                <a:spcPct val="0"/>
              </a:spcAft>
              <a:defRPr sz="2400" b="1">
                <a:solidFill>
                  <a:srgbClr val="0028A5"/>
                </a:solidFill>
                <a:latin typeface="+mj-lt"/>
                <a:ea typeface="+mj-ea"/>
                <a:cs typeface="+mj-cs"/>
              </a:defRPr>
            </a:lvl1pPr>
            <a:lvl2pPr algn="l" rtl="0" eaLnBrk="1" fontAlgn="base" hangingPunct="1">
              <a:spcBef>
                <a:spcPct val="0"/>
              </a:spcBef>
              <a:spcAft>
                <a:spcPct val="0"/>
              </a:spcAft>
              <a:defRPr sz="2400" b="1">
                <a:solidFill>
                  <a:schemeClr val="tx2"/>
                </a:solidFill>
                <a:latin typeface="Arial" charset="0"/>
                <a:ea typeface="ＭＳ Ｐゴシック" charset="0"/>
                <a:cs typeface="Arial" charset="0"/>
              </a:defRPr>
            </a:lvl2pPr>
            <a:lvl3pPr algn="l" rtl="0" eaLnBrk="1" fontAlgn="base" hangingPunct="1">
              <a:spcBef>
                <a:spcPct val="0"/>
              </a:spcBef>
              <a:spcAft>
                <a:spcPct val="0"/>
              </a:spcAft>
              <a:defRPr sz="2400" b="1">
                <a:solidFill>
                  <a:schemeClr val="tx2"/>
                </a:solidFill>
                <a:latin typeface="Arial" charset="0"/>
                <a:ea typeface="ＭＳ Ｐゴシック" charset="0"/>
                <a:cs typeface="Arial" charset="0"/>
              </a:defRPr>
            </a:lvl3pPr>
            <a:lvl4pPr algn="l" rtl="0" eaLnBrk="1" fontAlgn="base" hangingPunct="1">
              <a:spcBef>
                <a:spcPct val="0"/>
              </a:spcBef>
              <a:spcAft>
                <a:spcPct val="0"/>
              </a:spcAft>
              <a:defRPr sz="2400" b="1">
                <a:solidFill>
                  <a:schemeClr val="tx2"/>
                </a:solidFill>
                <a:latin typeface="Arial" charset="0"/>
                <a:ea typeface="ＭＳ Ｐゴシック" charset="0"/>
                <a:cs typeface="Arial" charset="0"/>
              </a:defRPr>
            </a:lvl4pPr>
            <a:lvl5pPr algn="l" rtl="0" eaLnBrk="1" fontAlgn="base" hangingPunct="1">
              <a:spcBef>
                <a:spcPct val="0"/>
              </a:spcBef>
              <a:spcAft>
                <a:spcPct val="0"/>
              </a:spcAft>
              <a:defRPr sz="2400" b="1">
                <a:solidFill>
                  <a:schemeClr val="tx2"/>
                </a:solidFill>
                <a:latin typeface="Arial" charset="0"/>
                <a:ea typeface="ＭＳ Ｐゴシック" charset="0"/>
                <a:cs typeface="Arial" charset="0"/>
              </a:defRPr>
            </a:lvl5pPr>
            <a:lvl6pPr marL="457200" algn="l" rtl="0" eaLnBrk="1" fontAlgn="base" hangingPunct="1">
              <a:spcBef>
                <a:spcPct val="0"/>
              </a:spcBef>
              <a:spcAft>
                <a:spcPct val="0"/>
              </a:spcAft>
              <a:defRPr sz="2400" b="1">
                <a:solidFill>
                  <a:schemeClr val="tx2"/>
                </a:solidFill>
                <a:latin typeface="Arial" charset="0"/>
                <a:ea typeface="ＭＳ Ｐゴシック" charset="0"/>
                <a:cs typeface="Arial" charset="0"/>
              </a:defRPr>
            </a:lvl6pPr>
            <a:lvl7pPr marL="914400" algn="l" rtl="0" eaLnBrk="1" fontAlgn="base" hangingPunct="1">
              <a:spcBef>
                <a:spcPct val="0"/>
              </a:spcBef>
              <a:spcAft>
                <a:spcPct val="0"/>
              </a:spcAft>
              <a:defRPr sz="2400" b="1">
                <a:solidFill>
                  <a:schemeClr val="tx2"/>
                </a:solidFill>
                <a:latin typeface="Arial" charset="0"/>
                <a:ea typeface="ＭＳ Ｐゴシック" charset="0"/>
                <a:cs typeface="Arial" charset="0"/>
              </a:defRPr>
            </a:lvl7pPr>
            <a:lvl8pPr marL="1371600" algn="l" rtl="0" eaLnBrk="1" fontAlgn="base" hangingPunct="1">
              <a:spcBef>
                <a:spcPct val="0"/>
              </a:spcBef>
              <a:spcAft>
                <a:spcPct val="0"/>
              </a:spcAft>
              <a:defRPr sz="2400" b="1">
                <a:solidFill>
                  <a:schemeClr val="tx2"/>
                </a:solidFill>
                <a:latin typeface="Arial" charset="0"/>
                <a:ea typeface="ＭＳ Ｐゴシック" charset="0"/>
                <a:cs typeface="Arial" charset="0"/>
              </a:defRPr>
            </a:lvl8pPr>
            <a:lvl9pPr marL="1828800" algn="l" rtl="0" eaLnBrk="1" fontAlgn="base" hangingPunct="1">
              <a:spcBef>
                <a:spcPct val="0"/>
              </a:spcBef>
              <a:spcAft>
                <a:spcPct val="0"/>
              </a:spcAft>
              <a:defRPr sz="2400" b="1">
                <a:solidFill>
                  <a:schemeClr val="tx2"/>
                </a:solidFill>
                <a:latin typeface="Arial" charset="0"/>
                <a:ea typeface="ＭＳ Ｐゴシック" charset="0"/>
                <a:cs typeface="Arial" charset="0"/>
              </a:defRPr>
            </a:lvl9pPr>
          </a:lstStyle>
          <a:p>
            <a:endParaRPr lang="en-US" kern="0" dirty="0">
              <a:latin typeface="Calibri Light" panose="020F0302020204030204" pitchFamily="34" charset="0"/>
              <a:cs typeface="Calibri Light" panose="020F0302020204030204" pitchFamily="34" charset="0"/>
            </a:endParaRPr>
          </a:p>
        </p:txBody>
      </p:sp>
      <p:sp>
        <p:nvSpPr>
          <p:cNvPr id="42" name="Freeform 41"/>
          <p:cNvSpPr/>
          <p:nvPr/>
        </p:nvSpPr>
        <p:spPr bwMode="auto">
          <a:xfrm>
            <a:off x="921715" y="1148486"/>
            <a:ext cx="8024782" cy="5420564"/>
          </a:xfrm>
          <a:custGeom>
            <a:avLst/>
            <a:gdLst>
              <a:gd name="connsiteX0" fmla="*/ 1814170 w 8024782"/>
              <a:gd name="connsiteY0" fmla="*/ 2275028 h 5420564"/>
              <a:gd name="connsiteX1" fmla="*/ 1814170 w 8024782"/>
              <a:gd name="connsiteY1" fmla="*/ 2275028 h 5420564"/>
              <a:gd name="connsiteX2" fmla="*/ 1799539 w 8024782"/>
              <a:gd name="connsiteY2" fmla="*/ 2157984 h 5420564"/>
              <a:gd name="connsiteX3" fmla="*/ 1784909 w 8024782"/>
              <a:gd name="connsiteY3" fmla="*/ 2092148 h 5420564"/>
              <a:gd name="connsiteX4" fmla="*/ 1777594 w 8024782"/>
              <a:gd name="connsiteY4" fmla="*/ 1982420 h 5420564"/>
              <a:gd name="connsiteX5" fmla="*/ 1762963 w 8024782"/>
              <a:gd name="connsiteY5" fmla="*/ 1880007 h 5420564"/>
              <a:gd name="connsiteX6" fmla="*/ 1733703 w 8024782"/>
              <a:gd name="connsiteY6" fmla="*/ 1792224 h 5420564"/>
              <a:gd name="connsiteX7" fmla="*/ 1726387 w 8024782"/>
              <a:gd name="connsiteY7" fmla="*/ 1770279 h 5420564"/>
              <a:gd name="connsiteX8" fmla="*/ 1711757 w 8024782"/>
              <a:gd name="connsiteY8" fmla="*/ 1689812 h 5420564"/>
              <a:gd name="connsiteX9" fmla="*/ 1704442 w 8024782"/>
              <a:gd name="connsiteY9" fmla="*/ 1660551 h 5420564"/>
              <a:gd name="connsiteX10" fmla="*/ 1682496 w 8024782"/>
              <a:gd name="connsiteY10" fmla="*/ 1616660 h 5420564"/>
              <a:gd name="connsiteX11" fmla="*/ 1675181 w 8024782"/>
              <a:gd name="connsiteY11" fmla="*/ 1594714 h 5420564"/>
              <a:gd name="connsiteX12" fmla="*/ 1653235 w 8024782"/>
              <a:gd name="connsiteY12" fmla="*/ 1543508 h 5420564"/>
              <a:gd name="connsiteX13" fmla="*/ 1638605 w 8024782"/>
              <a:gd name="connsiteY13" fmla="*/ 1484986 h 5420564"/>
              <a:gd name="connsiteX14" fmla="*/ 1594714 w 8024782"/>
              <a:gd name="connsiteY14" fmla="*/ 1367943 h 5420564"/>
              <a:gd name="connsiteX15" fmla="*/ 1580083 w 8024782"/>
              <a:gd name="connsiteY15" fmla="*/ 1309421 h 5420564"/>
              <a:gd name="connsiteX16" fmla="*/ 1558138 w 8024782"/>
              <a:gd name="connsiteY16" fmla="*/ 1228954 h 5420564"/>
              <a:gd name="connsiteX17" fmla="*/ 1543507 w 8024782"/>
              <a:gd name="connsiteY17" fmla="*/ 1207008 h 5420564"/>
              <a:gd name="connsiteX18" fmla="*/ 1528877 w 8024782"/>
              <a:gd name="connsiteY18" fmla="*/ 1170432 h 5420564"/>
              <a:gd name="connsiteX19" fmla="*/ 1506931 w 8024782"/>
              <a:gd name="connsiteY19" fmla="*/ 1068020 h 5420564"/>
              <a:gd name="connsiteX20" fmla="*/ 1492301 w 8024782"/>
              <a:gd name="connsiteY20" fmla="*/ 1016813 h 5420564"/>
              <a:gd name="connsiteX21" fmla="*/ 1477671 w 8024782"/>
              <a:gd name="connsiteY21" fmla="*/ 943661 h 5420564"/>
              <a:gd name="connsiteX22" fmla="*/ 1463040 w 8024782"/>
              <a:gd name="connsiteY22" fmla="*/ 907085 h 5420564"/>
              <a:gd name="connsiteX23" fmla="*/ 1455725 w 8024782"/>
              <a:gd name="connsiteY23" fmla="*/ 870509 h 5420564"/>
              <a:gd name="connsiteX24" fmla="*/ 1448410 w 8024782"/>
              <a:gd name="connsiteY24" fmla="*/ 811988 h 5420564"/>
              <a:gd name="connsiteX25" fmla="*/ 1441095 w 8024782"/>
              <a:gd name="connsiteY25" fmla="*/ 760781 h 5420564"/>
              <a:gd name="connsiteX26" fmla="*/ 1484986 w 8024782"/>
              <a:gd name="connsiteY26" fmla="*/ 380391 h 5420564"/>
              <a:gd name="connsiteX27" fmla="*/ 1492301 w 8024782"/>
              <a:gd name="connsiteY27" fmla="*/ 358445 h 5420564"/>
              <a:gd name="connsiteX28" fmla="*/ 1521562 w 8024782"/>
              <a:gd name="connsiteY28" fmla="*/ 307239 h 5420564"/>
              <a:gd name="connsiteX29" fmla="*/ 1543507 w 8024782"/>
              <a:gd name="connsiteY29" fmla="*/ 263348 h 5420564"/>
              <a:gd name="connsiteX30" fmla="*/ 1594714 w 8024782"/>
              <a:gd name="connsiteY30" fmla="*/ 212141 h 5420564"/>
              <a:gd name="connsiteX31" fmla="*/ 1631290 w 8024782"/>
              <a:gd name="connsiteY31" fmla="*/ 175565 h 5420564"/>
              <a:gd name="connsiteX32" fmla="*/ 1660551 w 8024782"/>
              <a:gd name="connsiteY32" fmla="*/ 146304 h 5420564"/>
              <a:gd name="connsiteX33" fmla="*/ 1777594 w 8024782"/>
              <a:gd name="connsiteY33" fmla="*/ 65837 h 5420564"/>
              <a:gd name="connsiteX34" fmla="*/ 1850746 w 8024782"/>
              <a:gd name="connsiteY34" fmla="*/ 21946 h 5420564"/>
              <a:gd name="connsiteX35" fmla="*/ 1880007 w 8024782"/>
              <a:gd name="connsiteY35" fmla="*/ 14631 h 5420564"/>
              <a:gd name="connsiteX36" fmla="*/ 1931213 w 8024782"/>
              <a:gd name="connsiteY36" fmla="*/ 0 h 5420564"/>
              <a:gd name="connsiteX37" fmla="*/ 2223821 w 8024782"/>
              <a:gd name="connsiteY37" fmla="*/ 7316 h 5420564"/>
              <a:gd name="connsiteX38" fmla="*/ 2267712 w 8024782"/>
              <a:gd name="connsiteY38" fmla="*/ 14631 h 5420564"/>
              <a:gd name="connsiteX39" fmla="*/ 2318919 w 8024782"/>
              <a:gd name="connsiteY39" fmla="*/ 43892 h 5420564"/>
              <a:gd name="connsiteX40" fmla="*/ 2348179 w 8024782"/>
              <a:gd name="connsiteY40" fmla="*/ 58522 h 5420564"/>
              <a:gd name="connsiteX41" fmla="*/ 2399386 w 8024782"/>
              <a:gd name="connsiteY41" fmla="*/ 80468 h 5420564"/>
              <a:gd name="connsiteX42" fmla="*/ 2428647 w 8024782"/>
              <a:gd name="connsiteY42" fmla="*/ 109728 h 5420564"/>
              <a:gd name="connsiteX43" fmla="*/ 2457907 w 8024782"/>
              <a:gd name="connsiteY43" fmla="*/ 124359 h 5420564"/>
              <a:gd name="connsiteX44" fmla="*/ 2494483 w 8024782"/>
              <a:gd name="connsiteY44" fmla="*/ 146304 h 5420564"/>
              <a:gd name="connsiteX45" fmla="*/ 2516429 w 8024782"/>
              <a:gd name="connsiteY45" fmla="*/ 168250 h 5420564"/>
              <a:gd name="connsiteX46" fmla="*/ 2545690 w 8024782"/>
              <a:gd name="connsiteY46" fmla="*/ 190196 h 5420564"/>
              <a:gd name="connsiteX47" fmla="*/ 2567635 w 8024782"/>
              <a:gd name="connsiteY47" fmla="*/ 204826 h 5420564"/>
              <a:gd name="connsiteX48" fmla="*/ 2618842 w 8024782"/>
              <a:gd name="connsiteY48" fmla="*/ 263348 h 5420564"/>
              <a:gd name="connsiteX49" fmla="*/ 2633472 w 8024782"/>
              <a:gd name="connsiteY49" fmla="*/ 285293 h 5420564"/>
              <a:gd name="connsiteX50" fmla="*/ 2662733 w 8024782"/>
              <a:gd name="connsiteY50" fmla="*/ 307239 h 5420564"/>
              <a:gd name="connsiteX51" fmla="*/ 2750515 w 8024782"/>
              <a:gd name="connsiteY51" fmla="*/ 395021 h 5420564"/>
              <a:gd name="connsiteX52" fmla="*/ 2765146 w 8024782"/>
              <a:gd name="connsiteY52" fmla="*/ 409652 h 5420564"/>
              <a:gd name="connsiteX53" fmla="*/ 2779776 w 8024782"/>
              <a:gd name="connsiteY53" fmla="*/ 431597 h 5420564"/>
              <a:gd name="connsiteX54" fmla="*/ 2809037 w 8024782"/>
              <a:gd name="connsiteY54" fmla="*/ 468173 h 5420564"/>
              <a:gd name="connsiteX55" fmla="*/ 2823667 w 8024782"/>
              <a:gd name="connsiteY55" fmla="*/ 497434 h 5420564"/>
              <a:gd name="connsiteX56" fmla="*/ 2830983 w 8024782"/>
              <a:gd name="connsiteY56" fmla="*/ 519380 h 5420564"/>
              <a:gd name="connsiteX57" fmla="*/ 2860243 w 8024782"/>
              <a:gd name="connsiteY57" fmla="*/ 548640 h 5420564"/>
              <a:gd name="connsiteX58" fmla="*/ 2874874 w 8024782"/>
              <a:gd name="connsiteY58" fmla="*/ 570586 h 5420564"/>
              <a:gd name="connsiteX59" fmla="*/ 2896819 w 8024782"/>
              <a:gd name="connsiteY59" fmla="*/ 614477 h 5420564"/>
              <a:gd name="connsiteX60" fmla="*/ 2940711 w 8024782"/>
              <a:gd name="connsiteY60" fmla="*/ 709575 h 5420564"/>
              <a:gd name="connsiteX61" fmla="*/ 2955341 w 8024782"/>
              <a:gd name="connsiteY61" fmla="*/ 790042 h 5420564"/>
              <a:gd name="connsiteX62" fmla="*/ 2984602 w 8024782"/>
              <a:gd name="connsiteY62" fmla="*/ 907085 h 5420564"/>
              <a:gd name="connsiteX63" fmla="*/ 2991917 w 8024782"/>
              <a:gd name="connsiteY63" fmla="*/ 965607 h 5420564"/>
              <a:gd name="connsiteX64" fmla="*/ 3013863 w 8024782"/>
              <a:gd name="connsiteY64" fmla="*/ 1068020 h 5420564"/>
              <a:gd name="connsiteX65" fmla="*/ 3021178 w 8024782"/>
              <a:gd name="connsiteY65" fmla="*/ 1192378 h 5420564"/>
              <a:gd name="connsiteX66" fmla="*/ 3035808 w 8024782"/>
              <a:gd name="connsiteY66" fmla="*/ 1302106 h 5420564"/>
              <a:gd name="connsiteX67" fmla="*/ 3057754 w 8024782"/>
              <a:gd name="connsiteY67" fmla="*/ 1623975 h 5420564"/>
              <a:gd name="connsiteX68" fmla="*/ 3079699 w 8024782"/>
              <a:gd name="connsiteY68" fmla="*/ 1748333 h 5420564"/>
              <a:gd name="connsiteX69" fmla="*/ 3094330 w 8024782"/>
              <a:gd name="connsiteY69" fmla="*/ 1777594 h 5420564"/>
              <a:gd name="connsiteX70" fmla="*/ 3101645 w 8024782"/>
              <a:gd name="connsiteY70" fmla="*/ 1814170 h 5420564"/>
              <a:gd name="connsiteX71" fmla="*/ 3138221 w 8024782"/>
              <a:gd name="connsiteY71" fmla="*/ 1931213 h 5420564"/>
              <a:gd name="connsiteX72" fmla="*/ 3152851 w 8024782"/>
              <a:gd name="connsiteY72" fmla="*/ 2004365 h 5420564"/>
              <a:gd name="connsiteX73" fmla="*/ 3189427 w 8024782"/>
              <a:gd name="connsiteY73" fmla="*/ 2099463 h 5420564"/>
              <a:gd name="connsiteX74" fmla="*/ 3211373 w 8024782"/>
              <a:gd name="connsiteY74" fmla="*/ 2179930 h 5420564"/>
              <a:gd name="connsiteX75" fmla="*/ 3226003 w 8024782"/>
              <a:gd name="connsiteY75" fmla="*/ 2223821 h 5420564"/>
              <a:gd name="connsiteX76" fmla="*/ 3240634 w 8024782"/>
              <a:gd name="connsiteY76" fmla="*/ 2304288 h 5420564"/>
              <a:gd name="connsiteX77" fmla="*/ 3262579 w 8024782"/>
              <a:gd name="connsiteY77" fmla="*/ 2406701 h 5420564"/>
              <a:gd name="connsiteX78" fmla="*/ 3291840 w 8024782"/>
              <a:gd name="connsiteY78" fmla="*/ 2509114 h 5420564"/>
              <a:gd name="connsiteX79" fmla="*/ 3335731 w 8024782"/>
              <a:gd name="connsiteY79" fmla="*/ 2684679 h 5420564"/>
              <a:gd name="connsiteX80" fmla="*/ 3372307 w 8024782"/>
              <a:gd name="connsiteY80" fmla="*/ 2765146 h 5420564"/>
              <a:gd name="connsiteX81" fmla="*/ 3386938 w 8024782"/>
              <a:gd name="connsiteY81" fmla="*/ 2801722 h 5420564"/>
              <a:gd name="connsiteX82" fmla="*/ 3416199 w 8024782"/>
              <a:gd name="connsiteY82" fmla="*/ 2838298 h 5420564"/>
              <a:gd name="connsiteX83" fmla="*/ 3460090 w 8024782"/>
              <a:gd name="connsiteY83" fmla="*/ 2904135 h 5420564"/>
              <a:gd name="connsiteX84" fmla="*/ 3467405 w 8024782"/>
              <a:gd name="connsiteY84" fmla="*/ 2933396 h 5420564"/>
              <a:gd name="connsiteX85" fmla="*/ 3518611 w 8024782"/>
              <a:gd name="connsiteY85" fmla="*/ 2999232 h 5420564"/>
              <a:gd name="connsiteX86" fmla="*/ 3533242 w 8024782"/>
              <a:gd name="connsiteY86" fmla="*/ 3021178 h 5420564"/>
              <a:gd name="connsiteX87" fmla="*/ 3650285 w 8024782"/>
              <a:gd name="connsiteY87" fmla="*/ 3130906 h 5420564"/>
              <a:gd name="connsiteX88" fmla="*/ 3672231 w 8024782"/>
              <a:gd name="connsiteY88" fmla="*/ 3145536 h 5420564"/>
              <a:gd name="connsiteX89" fmla="*/ 3730752 w 8024782"/>
              <a:gd name="connsiteY89" fmla="*/ 3189428 h 5420564"/>
              <a:gd name="connsiteX90" fmla="*/ 3935578 w 8024782"/>
              <a:gd name="connsiteY90" fmla="*/ 3306471 h 5420564"/>
              <a:gd name="connsiteX91" fmla="*/ 3986784 w 8024782"/>
              <a:gd name="connsiteY91" fmla="*/ 3328416 h 5420564"/>
              <a:gd name="connsiteX92" fmla="*/ 4045306 w 8024782"/>
              <a:gd name="connsiteY92" fmla="*/ 3343047 h 5420564"/>
              <a:gd name="connsiteX93" fmla="*/ 4118458 w 8024782"/>
              <a:gd name="connsiteY93" fmla="*/ 3379623 h 5420564"/>
              <a:gd name="connsiteX94" fmla="*/ 4191610 w 8024782"/>
              <a:gd name="connsiteY94" fmla="*/ 3401568 h 5420564"/>
              <a:gd name="connsiteX95" fmla="*/ 4294023 w 8024782"/>
              <a:gd name="connsiteY95" fmla="*/ 3445460 h 5420564"/>
              <a:gd name="connsiteX96" fmla="*/ 4367175 w 8024782"/>
              <a:gd name="connsiteY96" fmla="*/ 3460090 h 5420564"/>
              <a:gd name="connsiteX97" fmla="*/ 4615891 w 8024782"/>
              <a:gd name="connsiteY97" fmla="*/ 3511296 h 5420564"/>
              <a:gd name="connsiteX98" fmla="*/ 5179162 w 8024782"/>
              <a:gd name="connsiteY98" fmla="*/ 3496666 h 5420564"/>
              <a:gd name="connsiteX99" fmla="*/ 5237683 w 8024782"/>
              <a:gd name="connsiteY99" fmla="*/ 3489351 h 5420564"/>
              <a:gd name="connsiteX100" fmla="*/ 5288890 w 8024782"/>
              <a:gd name="connsiteY100" fmla="*/ 3474720 h 5420564"/>
              <a:gd name="connsiteX101" fmla="*/ 5325466 w 8024782"/>
              <a:gd name="connsiteY101" fmla="*/ 3452775 h 5420564"/>
              <a:gd name="connsiteX102" fmla="*/ 5442509 w 8024782"/>
              <a:gd name="connsiteY102" fmla="*/ 3423514 h 5420564"/>
              <a:gd name="connsiteX103" fmla="*/ 5537607 w 8024782"/>
              <a:gd name="connsiteY103" fmla="*/ 3401568 h 5420564"/>
              <a:gd name="connsiteX104" fmla="*/ 6013095 w 8024782"/>
              <a:gd name="connsiteY104" fmla="*/ 3423514 h 5420564"/>
              <a:gd name="connsiteX105" fmla="*/ 6144768 w 8024782"/>
              <a:gd name="connsiteY105" fmla="*/ 3438144 h 5420564"/>
              <a:gd name="connsiteX106" fmla="*/ 6232551 w 8024782"/>
              <a:gd name="connsiteY106" fmla="*/ 3445460 h 5420564"/>
              <a:gd name="connsiteX107" fmla="*/ 6283757 w 8024782"/>
              <a:gd name="connsiteY107" fmla="*/ 3452775 h 5420564"/>
              <a:gd name="connsiteX108" fmla="*/ 6481267 w 8024782"/>
              <a:gd name="connsiteY108" fmla="*/ 3474720 h 5420564"/>
              <a:gd name="connsiteX109" fmla="*/ 6671463 w 8024782"/>
              <a:gd name="connsiteY109" fmla="*/ 3489351 h 5420564"/>
              <a:gd name="connsiteX110" fmla="*/ 6825082 w 8024782"/>
              <a:gd name="connsiteY110" fmla="*/ 3525927 h 5420564"/>
              <a:gd name="connsiteX111" fmla="*/ 6971386 w 8024782"/>
              <a:gd name="connsiteY111" fmla="*/ 3540557 h 5420564"/>
              <a:gd name="connsiteX112" fmla="*/ 7125005 w 8024782"/>
              <a:gd name="connsiteY112" fmla="*/ 3591764 h 5420564"/>
              <a:gd name="connsiteX113" fmla="*/ 7168896 w 8024782"/>
              <a:gd name="connsiteY113" fmla="*/ 3599079 h 5420564"/>
              <a:gd name="connsiteX114" fmla="*/ 7344461 w 8024782"/>
              <a:gd name="connsiteY114" fmla="*/ 3650285 h 5420564"/>
              <a:gd name="connsiteX115" fmla="*/ 7454189 w 8024782"/>
              <a:gd name="connsiteY115" fmla="*/ 3679546 h 5420564"/>
              <a:gd name="connsiteX116" fmla="*/ 7512711 w 8024782"/>
              <a:gd name="connsiteY116" fmla="*/ 3708807 h 5420564"/>
              <a:gd name="connsiteX117" fmla="*/ 7563917 w 8024782"/>
              <a:gd name="connsiteY117" fmla="*/ 3730752 h 5420564"/>
              <a:gd name="connsiteX118" fmla="*/ 7651699 w 8024782"/>
              <a:gd name="connsiteY118" fmla="*/ 3825850 h 5420564"/>
              <a:gd name="connsiteX119" fmla="*/ 7688275 w 8024782"/>
              <a:gd name="connsiteY119" fmla="*/ 3855111 h 5420564"/>
              <a:gd name="connsiteX120" fmla="*/ 7776058 w 8024782"/>
              <a:gd name="connsiteY120" fmla="*/ 3928263 h 5420564"/>
              <a:gd name="connsiteX121" fmla="*/ 7827264 w 8024782"/>
              <a:gd name="connsiteY121" fmla="*/ 3994100 h 5420564"/>
              <a:gd name="connsiteX122" fmla="*/ 7856525 w 8024782"/>
              <a:gd name="connsiteY122" fmla="*/ 4037991 h 5420564"/>
              <a:gd name="connsiteX123" fmla="*/ 7885786 w 8024782"/>
              <a:gd name="connsiteY123" fmla="*/ 4133088 h 5420564"/>
              <a:gd name="connsiteX124" fmla="*/ 7893101 w 8024782"/>
              <a:gd name="connsiteY124" fmla="*/ 4155034 h 5420564"/>
              <a:gd name="connsiteX125" fmla="*/ 7907731 w 8024782"/>
              <a:gd name="connsiteY125" fmla="*/ 4213556 h 5420564"/>
              <a:gd name="connsiteX126" fmla="*/ 7922362 w 8024782"/>
              <a:gd name="connsiteY126" fmla="*/ 4242816 h 5420564"/>
              <a:gd name="connsiteX127" fmla="*/ 7958938 w 8024782"/>
              <a:gd name="connsiteY127" fmla="*/ 4389120 h 5420564"/>
              <a:gd name="connsiteX128" fmla="*/ 7966253 w 8024782"/>
              <a:gd name="connsiteY128" fmla="*/ 4411066 h 5420564"/>
              <a:gd name="connsiteX129" fmla="*/ 7973568 w 8024782"/>
              <a:gd name="connsiteY129" fmla="*/ 4454957 h 5420564"/>
              <a:gd name="connsiteX130" fmla="*/ 7995514 w 8024782"/>
              <a:gd name="connsiteY130" fmla="*/ 4513479 h 5420564"/>
              <a:gd name="connsiteX131" fmla="*/ 8010144 w 8024782"/>
              <a:gd name="connsiteY131" fmla="*/ 4586631 h 5420564"/>
              <a:gd name="connsiteX132" fmla="*/ 8017459 w 8024782"/>
              <a:gd name="connsiteY132" fmla="*/ 4740250 h 5420564"/>
              <a:gd name="connsiteX133" fmla="*/ 8024775 w 8024782"/>
              <a:gd name="connsiteY133" fmla="*/ 4849978 h 5420564"/>
              <a:gd name="connsiteX134" fmla="*/ 8010144 w 8024782"/>
              <a:gd name="connsiteY134" fmla="*/ 5040173 h 5420564"/>
              <a:gd name="connsiteX135" fmla="*/ 7988199 w 8024782"/>
              <a:gd name="connsiteY135" fmla="*/ 5142586 h 5420564"/>
              <a:gd name="connsiteX136" fmla="*/ 7951623 w 8024782"/>
              <a:gd name="connsiteY136" fmla="*/ 5201108 h 5420564"/>
              <a:gd name="connsiteX137" fmla="*/ 7936992 w 8024782"/>
              <a:gd name="connsiteY137" fmla="*/ 5223053 h 5420564"/>
              <a:gd name="connsiteX138" fmla="*/ 7922362 w 8024782"/>
              <a:gd name="connsiteY138" fmla="*/ 5252314 h 5420564"/>
              <a:gd name="connsiteX139" fmla="*/ 7885786 w 8024782"/>
              <a:gd name="connsiteY139" fmla="*/ 5281575 h 5420564"/>
              <a:gd name="connsiteX140" fmla="*/ 7871155 w 8024782"/>
              <a:gd name="connsiteY140" fmla="*/ 5296205 h 5420564"/>
              <a:gd name="connsiteX141" fmla="*/ 7798003 w 8024782"/>
              <a:gd name="connsiteY141" fmla="*/ 5325466 h 5420564"/>
              <a:gd name="connsiteX142" fmla="*/ 7746797 w 8024782"/>
              <a:gd name="connsiteY142" fmla="*/ 5347412 h 5420564"/>
              <a:gd name="connsiteX143" fmla="*/ 7702906 w 8024782"/>
              <a:gd name="connsiteY143" fmla="*/ 5354727 h 5420564"/>
              <a:gd name="connsiteX144" fmla="*/ 7659015 w 8024782"/>
              <a:gd name="connsiteY144" fmla="*/ 5376672 h 5420564"/>
              <a:gd name="connsiteX145" fmla="*/ 7615123 w 8024782"/>
              <a:gd name="connsiteY145" fmla="*/ 5383988 h 5420564"/>
              <a:gd name="connsiteX146" fmla="*/ 7512711 w 8024782"/>
              <a:gd name="connsiteY146" fmla="*/ 5398618 h 5420564"/>
              <a:gd name="connsiteX147" fmla="*/ 7154266 w 8024782"/>
              <a:gd name="connsiteY147" fmla="*/ 5420564 h 5420564"/>
              <a:gd name="connsiteX148" fmla="*/ 6612941 w 8024782"/>
              <a:gd name="connsiteY148" fmla="*/ 5405933 h 5420564"/>
              <a:gd name="connsiteX149" fmla="*/ 6444691 w 8024782"/>
              <a:gd name="connsiteY149" fmla="*/ 5398618 h 5420564"/>
              <a:gd name="connsiteX150" fmla="*/ 6313018 w 8024782"/>
              <a:gd name="connsiteY150" fmla="*/ 5383988 h 5420564"/>
              <a:gd name="connsiteX151" fmla="*/ 6217920 w 8024782"/>
              <a:gd name="connsiteY151" fmla="*/ 5376672 h 5420564"/>
              <a:gd name="connsiteX152" fmla="*/ 6005779 w 8024782"/>
              <a:gd name="connsiteY152" fmla="*/ 5362042 h 5420564"/>
              <a:gd name="connsiteX153" fmla="*/ 5691226 w 8024782"/>
              <a:gd name="connsiteY153" fmla="*/ 5354727 h 5420564"/>
              <a:gd name="connsiteX154" fmla="*/ 5537607 w 8024782"/>
              <a:gd name="connsiteY154" fmla="*/ 5347412 h 5420564"/>
              <a:gd name="connsiteX155" fmla="*/ 5398618 w 8024782"/>
              <a:gd name="connsiteY155" fmla="*/ 5332781 h 5420564"/>
              <a:gd name="connsiteX156" fmla="*/ 4667098 w 8024782"/>
              <a:gd name="connsiteY156" fmla="*/ 5325466 h 5420564"/>
              <a:gd name="connsiteX157" fmla="*/ 4250131 w 8024782"/>
              <a:gd name="connsiteY157" fmla="*/ 5318151 h 5420564"/>
              <a:gd name="connsiteX158" fmla="*/ 3745383 w 8024782"/>
              <a:gd name="connsiteY158" fmla="*/ 5296205 h 5420564"/>
              <a:gd name="connsiteX159" fmla="*/ 2794407 w 8024782"/>
              <a:gd name="connsiteY159" fmla="*/ 5303520 h 5420564"/>
              <a:gd name="connsiteX160" fmla="*/ 2450592 w 8024782"/>
              <a:gd name="connsiteY160" fmla="*/ 5296205 h 5420564"/>
              <a:gd name="connsiteX161" fmla="*/ 2428647 w 8024782"/>
              <a:gd name="connsiteY161" fmla="*/ 5288890 h 5420564"/>
              <a:gd name="connsiteX162" fmla="*/ 2296973 w 8024782"/>
              <a:gd name="connsiteY162" fmla="*/ 5266944 h 5420564"/>
              <a:gd name="connsiteX163" fmla="*/ 2238451 w 8024782"/>
              <a:gd name="connsiteY163" fmla="*/ 5252314 h 5420564"/>
              <a:gd name="connsiteX164" fmla="*/ 2194560 w 8024782"/>
              <a:gd name="connsiteY164" fmla="*/ 5223053 h 5420564"/>
              <a:gd name="connsiteX165" fmla="*/ 2121408 w 8024782"/>
              <a:gd name="connsiteY165" fmla="*/ 5091380 h 5420564"/>
              <a:gd name="connsiteX166" fmla="*/ 2077517 w 8024782"/>
              <a:gd name="connsiteY166" fmla="*/ 5018228 h 5420564"/>
              <a:gd name="connsiteX167" fmla="*/ 2055571 w 8024782"/>
              <a:gd name="connsiteY167" fmla="*/ 4908500 h 5420564"/>
              <a:gd name="connsiteX168" fmla="*/ 2048256 w 8024782"/>
              <a:gd name="connsiteY168" fmla="*/ 4542740 h 5420564"/>
              <a:gd name="connsiteX169" fmla="*/ 2040941 w 8024782"/>
              <a:gd name="connsiteY169" fmla="*/ 3994100 h 5420564"/>
              <a:gd name="connsiteX170" fmla="*/ 2033626 w 8024782"/>
              <a:gd name="connsiteY170" fmla="*/ 3650285 h 5420564"/>
              <a:gd name="connsiteX171" fmla="*/ 2018995 w 8024782"/>
              <a:gd name="connsiteY171" fmla="*/ 3569818 h 5420564"/>
              <a:gd name="connsiteX172" fmla="*/ 2004365 w 8024782"/>
              <a:gd name="connsiteY172" fmla="*/ 3482036 h 5420564"/>
              <a:gd name="connsiteX173" fmla="*/ 1989735 w 8024782"/>
              <a:gd name="connsiteY173" fmla="*/ 3196743 h 5420564"/>
              <a:gd name="connsiteX174" fmla="*/ 1967789 w 8024782"/>
              <a:gd name="connsiteY174" fmla="*/ 2852928 h 5420564"/>
              <a:gd name="connsiteX175" fmla="*/ 1945843 w 8024782"/>
              <a:gd name="connsiteY175" fmla="*/ 2801722 h 5420564"/>
              <a:gd name="connsiteX176" fmla="*/ 1916583 w 8024782"/>
              <a:gd name="connsiteY176" fmla="*/ 2728570 h 5420564"/>
              <a:gd name="connsiteX177" fmla="*/ 1894637 w 8024782"/>
              <a:gd name="connsiteY177" fmla="*/ 2691994 h 5420564"/>
              <a:gd name="connsiteX178" fmla="*/ 1865376 w 8024782"/>
              <a:gd name="connsiteY178" fmla="*/ 2633472 h 5420564"/>
              <a:gd name="connsiteX179" fmla="*/ 1858061 w 8024782"/>
              <a:gd name="connsiteY179" fmla="*/ 2560320 h 5420564"/>
              <a:gd name="connsiteX180" fmla="*/ 1850746 w 8024782"/>
              <a:gd name="connsiteY180" fmla="*/ 2538375 h 5420564"/>
              <a:gd name="connsiteX181" fmla="*/ 1843431 w 8024782"/>
              <a:gd name="connsiteY181" fmla="*/ 2494484 h 5420564"/>
              <a:gd name="connsiteX182" fmla="*/ 1821485 w 8024782"/>
              <a:gd name="connsiteY182" fmla="*/ 2253082 h 5420564"/>
              <a:gd name="connsiteX183" fmla="*/ 1814170 w 8024782"/>
              <a:gd name="connsiteY183" fmla="*/ 2216506 h 5420564"/>
              <a:gd name="connsiteX184" fmla="*/ 1806855 w 8024782"/>
              <a:gd name="connsiteY184" fmla="*/ 2172615 h 5420564"/>
              <a:gd name="connsiteX185" fmla="*/ 1799539 w 8024782"/>
              <a:gd name="connsiteY185" fmla="*/ 2136039 h 5420564"/>
              <a:gd name="connsiteX186" fmla="*/ 0 w 8024782"/>
              <a:gd name="connsiteY186" fmla="*/ 1302106 h 542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8024782" h="5420564">
                <a:moveTo>
                  <a:pt x="1814170" y="2275028"/>
                </a:moveTo>
                <a:lnTo>
                  <a:pt x="1814170" y="2275028"/>
                </a:lnTo>
                <a:cubicBezTo>
                  <a:pt x="1809293" y="2236013"/>
                  <a:pt x="1805751" y="2196808"/>
                  <a:pt x="1799539" y="2157984"/>
                </a:cubicBezTo>
                <a:cubicBezTo>
                  <a:pt x="1795987" y="2135786"/>
                  <a:pt x="1787697" y="2114455"/>
                  <a:pt x="1784909" y="2092148"/>
                </a:cubicBezTo>
                <a:cubicBezTo>
                  <a:pt x="1780362" y="2055774"/>
                  <a:pt x="1781366" y="2018883"/>
                  <a:pt x="1777594" y="1982420"/>
                </a:cubicBezTo>
                <a:cubicBezTo>
                  <a:pt x="1774046" y="1948119"/>
                  <a:pt x="1770717" y="1913608"/>
                  <a:pt x="1762963" y="1880007"/>
                </a:cubicBezTo>
                <a:cubicBezTo>
                  <a:pt x="1756028" y="1849953"/>
                  <a:pt x="1743457" y="1821485"/>
                  <a:pt x="1733703" y="1792224"/>
                </a:cubicBezTo>
                <a:lnTo>
                  <a:pt x="1726387" y="1770279"/>
                </a:lnTo>
                <a:cubicBezTo>
                  <a:pt x="1714282" y="1673435"/>
                  <a:pt x="1726792" y="1742437"/>
                  <a:pt x="1711757" y="1689812"/>
                </a:cubicBezTo>
                <a:cubicBezTo>
                  <a:pt x="1708995" y="1680145"/>
                  <a:pt x="1708176" y="1669886"/>
                  <a:pt x="1704442" y="1660551"/>
                </a:cubicBezTo>
                <a:cubicBezTo>
                  <a:pt x="1698367" y="1645364"/>
                  <a:pt x="1689139" y="1631607"/>
                  <a:pt x="1682496" y="1616660"/>
                </a:cubicBezTo>
                <a:cubicBezTo>
                  <a:pt x="1679364" y="1609614"/>
                  <a:pt x="1678045" y="1601873"/>
                  <a:pt x="1675181" y="1594714"/>
                </a:cubicBezTo>
                <a:cubicBezTo>
                  <a:pt x="1668284" y="1577472"/>
                  <a:pt x="1659107" y="1561125"/>
                  <a:pt x="1653235" y="1543508"/>
                </a:cubicBezTo>
                <a:cubicBezTo>
                  <a:pt x="1646876" y="1524432"/>
                  <a:pt x="1644129" y="1504320"/>
                  <a:pt x="1638605" y="1484986"/>
                </a:cubicBezTo>
                <a:cubicBezTo>
                  <a:pt x="1627137" y="1444847"/>
                  <a:pt x="1610175" y="1406596"/>
                  <a:pt x="1594714" y="1367943"/>
                </a:cubicBezTo>
                <a:cubicBezTo>
                  <a:pt x="1579839" y="1293565"/>
                  <a:pt x="1595082" y="1361917"/>
                  <a:pt x="1580083" y="1309421"/>
                </a:cubicBezTo>
                <a:cubicBezTo>
                  <a:pt x="1572445" y="1282689"/>
                  <a:pt x="1567489" y="1255136"/>
                  <a:pt x="1558138" y="1228954"/>
                </a:cubicBezTo>
                <a:cubicBezTo>
                  <a:pt x="1555181" y="1220674"/>
                  <a:pt x="1547439" y="1214872"/>
                  <a:pt x="1543507" y="1207008"/>
                </a:cubicBezTo>
                <a:cubicBezTo>
                  <a:pt x="1537635" y="1195263"/>
                  <a:pt x="1533029" y="1182889"/>
                  <a:pt x="1528877" y="1170432"/>
                </a:cubicBezTo>
                <a:cubicBezTo>
                  <a:pt x="1517837" y="1137311"/>
                  <a:pt x="1517971" y="1101141"/>
                  <a:pt x="1506931" y="1068020"/>
                </a:cubicBezTo>
                <a:cubicBezTo>
                  <a:pt x="1499255" y="1044990"/>
                  <a:pt x="1497812" y="1042532"/>
                  <a:pt x="1492301" y="1016813"/>
                </a:cubicBezTo>
                <a:cubicBezTo>
                  <a:pt x="1487091" y="992498"/>
                  <a:pt x="1484078" y="967688"/>
                  <a:pt x="1477671" y="943661"/>
                </a:cubicBezTo>
                <a:cubicBezTo>
                  <a:pt x="1474288" y="930973"/>
                  <a:pt x="1467917" y="919277"/>
                  <a:pt x="1463040" y="907085"/>
                </a:cubicBezTo>
                <a:cubicBezTo>
                  <a:pt x="1460602" y="894893"/>
                  <a:pt x="1457616" y="882798"/>
                  <a:pt x="1455725" y="870509"/>
                </a:cubicBezTo>
                <a:cubicBezTo>
                  <a:pt x="1452736" y="851079"/>
                  <a:pt x="1451008" y="831474"/>
                  <a:pt x="1448410" y="811988"/>
                </a:cubicBezTo>
                <a:cubicBezTo>
                  <a:pt x="1446131" y="794897"/>
                  <a:pt x="1443533" y="777850"/>
                  <a:pt x="1441095" y="760781"/>
                </a:cubicBezTo>
                <a:cubicBezTo>
                  <a:pt x="1447304" y="555865"/>
                  <a:pt x="1429444" y="547025"/>
                  <a:pt x="1484986" y="380391"/>
                </a:cubicBezTo>
                <a:cubicBezTo>
                  <a:pt x="1487424" y="373076"/>
                  <a:pt x="1488853" y="365342"/>
                  <a:pt x="1492301" y="358445"/>
                </a:cubicBezTo>
                <a:cubicBezTo>
                  <a:pt x="1501093" y="340862"/>
                  <a:pt x="1512242" y="324548"/>
                  <a:pt x="1521562" y="307239"/>
                </a:cubicBezTo>
                <a:cubicBezTo>
                  <a:pt x="1529317" y="292837"/>
                  <a:pt x="1533534" y="276313"/>
                  <a:pt x="1543507" y="263348"/>
                </a:cubicBezTo>
                <a:cubicBezTo>
                  <a:pt x="1558225" y="244215"/>
                  <a:pt x="1577645" y="229210"/>
                  <a:pt x="1594714" y="212141"/>
                </a:cubicBezTo>
                <a:lnTo>
                  <a:pt x="1631290" y="175565"/>
                </a:lnTo>
                <a:cubicBezTo>
                  <a:pt x="1641044" y="165811"/>
                  <a:pt x="1649184" y="154119"/>
                  <a:pt x="1660551" y="146304"/>
                </a:cubicBezTo>
                <a:cubicBezTo>
                  <a:pt x="1699565" y="119482"/>
                  <a:pt x="1736996" y="90196"/>
                  <a:pt x="1777594" y="65837"/>
                </a:cubicBezTo>
                <a:cubicBezTo>
                  <a:pt x="1801978" y="51207"/>
                  <a:pt x="1823159" y="28843"/>
                  <a:pt x="1850746" y="21946"/>
                </a:cubicBezTo>
                <a:cubicBezTo>
                  <a:pt x="1860500" y="19508"/>
                  <a:pt x="1870340" y="17393"/>
                  <a:pt x="1880007" y="14631"/>
                </a:cubicBezTo>
                <a:cubicBezTo>
                  <a:pt x="1953509" y="-6369"/>
                  <a:pt x="1839683" y="22885"/>
                  <a:pt x="1931213" y="0"/>
                </a:cubicBezTo>
                <a:lnTo>
                  <a:pt x="2223821" y="7316"/>
                </a:lnTo>
                <a:cubicBezTo>
                  <a:pt x="2238639" y="7960"/>
                  <a:pt x="2253505" y="10369"/>
                  <a:pt x="2267712" y="14631"/>
                </a:cubicBezTo>
                <a:cubicBezTo>
                  <a:pt x="2290984" y="21612"/>
                  <a:pt x="2299068" y="32549"/>
                  <a:pt x="2318919" y="43892"/>
                </a:cubicBezTo>
                <a:cubicBezTo>
                  <a:pt x="2328387" y="49302"/>
                  <a:pt x="2338156" y="54227"/>
                  <a:pt x="2348179" y="58522"/>
                </a:cubicBezTo>
                <a:cubicBezTo>
                  <a:pt x="2370155" y="67940"/>
                  <a:pt x="2377816" y="64291"/>
                  <a:pt x="2399386" y="80468"/>
                </a:cubicBezTo>
                <a:cubicBezTo>
                  <a:pt x="2410421" y="88744"/>
                  <a:pt x="2417612" y="101452"/>
                  <a:pt x="2428647" y="109728"/>
                </a:cubicBezTo>
                <a:cubicBezTo>
                  <a:pt x="2437371" y="116271"/>
                  <a:pt x="2448375" y="119063"/>
                  <a:pt x="2457907" y="124359"/>
                </a:cubicBezTo>
                <a:cubicBezTo>
                  <a:pt x="2470336" y="131264"/>
                  <a:pt x="2483108" y="137773"/>
                  <a:pt x="2494483" y="146304"/>
                </a:cubicBezTo>
                <a:cubicBezTo>
                  <a:pt x="2502759" y="152511"/>
                  <a:pt x="2508574" y="161517"/>
                  <a:pt x="2516429" y="168250"/>
                </a:cubicBezTo>
                <a:cubicBezTo>
                  <a:pt x="2525686" y="176185"/>
                  <a:pt x="2535769" y="183109"/>
                  <a:pt x="2545690" y="190196"/>
                </a:cubicBezTo>
                <a:cubicBezTo>
                  <a:pt x="2552844" y="195306"/>
                  <a:pt x="2560881" y="199198"/>
                  <a:pt x="2567635" y="204826"/>
                </a:cubicBezTo>
                <a:cubicBezTo>
                  <a:pt x="2585681" y="219864"/>
                  <a:pt x="2605667" y="245781"/>
                  <a:pt x="2618842" y="263348"/>
                </a:cubicBezTo>
                <a:cubicBezTo>
                  <a:pt x="2624117" y="270381"/>
                  <a:pt x="2627255" y="279076"/>
                  <a:pt x="2633472" y="285293"/>
                </a:cubicBezTo>
                <a:cubicBezTo>
                  <a:pt x="2642093" y="293914"/>
                  <a:pt x="2653838" y="298900"/>
                  <a:pt x="2662733" y="307239"/>
                </a:cubicBezTo>
                <a:cubicBezTo>
                  <a:pt x="2692922" y="335541"/>
                  <a:pt x="2721254" y="365760"/>
                  <a:pt x="2750515" y="395021"/>
                </a:cubicBezTo>
                <a:cubicBezTo>
                  <a:pt x="2755392" y="399898"/>
                  <a:pt x="2761320" y="403913"/>
                  <a:pt x="2765146" y="409652"/>
                </a:cubicBezTo>
                <a:cubicBezTo>
                  <a:pt x="2770023" y="416967"/>
                  <a:pt x="2774284" y="424732"/>
                  <a:pt x="2779776" y="431597"/>
                </a:cubicBezTo>
                <a:cubicBezTo>
                  <a:pt x="2803806" y="461635"/>
                  <a:pt x="2786524" y="428775"/>
                  <a:pt x="2809037" y="468173"/>
                </a:cubicBezTo>
                <a:cubicBezTo>
                  <a:pt x="2814447" y="477641"/>
                  <a:pt x="2819371" y="487411"/>
                  <a:pt x="2823667" y="497434"/>
                </a:cubicBezTo>
                <a:cubicBezTo>
                  <a:pt x="2826705" y="504522"/>
                  <a:pt x="2826501" y="513105"/>
                  <a:pt x="2830983" y="519380"/>
                </a:cubicBezTo>
                <a:cubicBezTo>
                  <a:pt x="2839000" y="530604"/>
                  <a:pt x="2851266" y="538167"/>
                  <a:pt x="2860243" y="548640"/>
                </a:cubicBezTo>
                <a:cubicBezTo>
                  <a:pt x="2865965" y="555315"/>
                  <a:pt x="2869997" y="563271"/>
                  <a:pt x="2874874" y="570586"/>
                </a:cubicBezTo>
                <a:cubicBezTo>
                  <a:pt x="2890151" y="616418"/>
                  <a:pt x="2872004" y="568392"/>
                  <a:pt x="2896819" y="614477"/>
                </a:cubicBezTo>
                <a:cubicBezTo>
                  <a:pt x="2931839" y="679515"/>
                  <a:pt x="2926189" y="666012"/>
                  <a:pt x="2940711" y="709575"/>
                </a:cubicBezTo>
                <a:cubicBezTo>
                  <a:pt x="2944649" y="733203"/>
                  <a:pt x="2949662" y="766189"/>
                  <a:pt x="2955341" y="790042"/>
                </a:cubicBezTo>
                <a:cubicBezTo>
                  <a:pt x="2964656" y="829163"/>
                  <a:pt x="2974848" y="868071"/>
                  <a:pt x="2984602" y="907085"/>
                </a:cubicBezTo>
                <a:cubicBezTo>
                  <a:pt x="2987040" y="926592"/>
                  <a:pt x="2988400" y="946265"/>
                  <a:pt x="2991917" y="965607"/>
                </a:cubicBezTo>
                <a:cubicBezTo>
                  <a:pt x="2998162" y="999957"/>
                  <a:pt x="3009395" y="1033394"/>
                  <a:pt x="3013863" y="1068020"/>
                </a:cubicBezTo>
                <a:cubicBezTo>
                  <a:pt x="3019177" y="1109203"/>
                  <a:pt x="3017302" y="1151035"/>
                  <a:pt x="3021178" y="1192378"/>
                </a:cubicBezTo>
                <a:cubicBezTo>
                  <a:pt x="3024622" y="1229117"/>
                  <a:pt x="3030931" y="1265530"/>
                  <a:pt x="3035808" y="1302106"/>
                </a:cubicBezTo>
                <a:cubicBezTo>
                  <a:pt x="3042902" y="1426254"/>
                  <a:pt x="3043271" y="1512938"/>
                  <a:pt x="3057754" y="1623975"/>
                </a:cubicBezTo>
                <a:cubicBezTo>
                  <a:pt x="3061324" y="1651342"/>
                  <a:pt x="3064196" y="1712160"/>
                  <a:pt x="3079699" y="1748333"/>
                </a:cubicBezTo>
                <a:cubicBezTo>
                  <a:pt x="3083995" y="1758356"/>
                  <a:pt x="3089453" y="1767840"/>
                  <a:pt x="3094330" y="1777594"/>
                </a:cubicBezTo>
                <a:cubicBezTo>
                  <a:pt x="3096768" y="1789786"/>
                  <a:pt x="3098374" y="1802175"/>
                  <a:pt x="3101645" y="1814170"/>
                </a:cubicBezTo>
                <a:cubicBezTo>
                  <a:pt x="3137730" y="1946486"/>
                  <a:pt x="3089715" y="1737188"/>
                  <a:pt x="3138221" y="1931213"/>
                </a:cubicBezTo>
                <a:cubicBezTo>
                  <a:pt x="3144252" y="1955337"/>
                  <a:pt x="3145611" y="1980575"/>
                  <a:pt x="3152851" y="2004365"/>
                </a:cubicBezTo>
                <a:cubicBezTo>
                  <a:pt x="3162740" y="2036857"/>
                  <a:pt x="3178687" y="2067243"/>
                  <a:pt x="3189427" y="2099463"/>
                </a:cubicBezTo>
                <a:cubicBezTo>
                  <a:pt x="3198219" y="2125838"/>
                  <a:pt x="3203528" y="2153258"/>
                  <a:pt x="3211373" y="2179930"/>
                </a:cubicBezTo>
                <a:cubicBezTo>
                  <a:pt x="3215724" y="2194725"/>
                  <a:pt x="3222471" y="2208809"/>
                  <a:pt x="3226003" y="2223821"/>
                </a:cubicBezTo>
                <a:cubicBezTo>
                  <a:pt x="3232247" y="2250358"/>
                  <a:pt x="3235287" y="2277555"/>
                  <a:pt x="3240634" y="2304288"/>
                </a:cubicBezTo>
                <a:cubicBezTo>
                  <a:pt x="3247481" y="2338523"/>
                  <a:pt x="3254112" y="2372831"/>
                  <a:pt x="3262579" y="2406701"/>
                </a:cubicBezTo>
                <a:cubicBezTo>
                  <a:pt x="3271190" y="2441145"/>
                  <a:pt x="3282805" y="2474779"/>
                  <a:pt x="3291840" y="2509114"/>
                </a:cubicBezTo>
                <a:cubicBezTo>
                  <a:pt x="3307192" y="2567451"/>
                  <a:pt x="3319689" y="2626528"/>
                  <a:pt x="3335731" y="2684679"/>
                </a:cubicBezTo>
                <a:cubicBezTo>
                  <a:pt x="3343222" y="2711835"/>
                  <a:pt x="3360951" y="2740163"/>
                  <a:pt x="3372307" y="2765146"/>
                </a:cubicBezTo>
                <a:cubicBezTo>
                  <a:pt x="3377741" y="2777100"/>
                  <a:pt x="3380182" y="2790462"/>
                  <a:pt x="3386938" y="2801722"/>
                </a:cubicBezTo>
                <a:cubicBezTo>
                  <a:pt x="3394971" y="2815110"/>
                  <a:pt x="3407245" y="2825507"/>
                  <a:pt x="3416199" y="2838298"/>
                </a:cubicBezTo>
                <a:cubicBezTo>
                  <a:pt x="3514952" y="2979374"/>
                  <a:pt x="3369129" y="2782855"/>
                  <a:pt x="3460090" y="2904135"/>
                </a:cubicBezTo>
                <a:cubicBezTo>
                  <a:pt x="3462528" y="2913889"/>
                  <a:pt x="3463445" y="2924155"/>
                  <a:pt x="3467405" y="2933396"/>
                </a:cubicBezTo>
                <a:cubicBezTo>
                  <a:pt x="3474152" y="2949140"/>
                  <a:pt x="3516367" y="2996347"/>
                  <a:pt x="3518611" y="2999232"/>
                </a:cubicBezTo>
                <a:cubicBezTo>
                  <a:pt x="3524009" y="3006172"/>
                  <a:pt x="3527259" y="3014735"/>
                  <a:pt x="3533242" y="3021178"/>
                </a:cubicBezTo>
                <a:cubicBezTo>
                  <a:pt x="3578616" y="3070043"/>
                  <a:pt x="3603078" y="3095501"/>
                  <a:pt x="3650285" y="3130906"/>
                </a:cubicBezTo>
                <a:cubicBezTo>
                  <a:pt x="3657318" y="3136181"/>
                  <a:pt x="3665121" y="3140365"/>
                  <a:pt x="3672231" y="3145536"/>
                </a:cubicBezTo>
                <a:cubicBezTo>
                  <a:pt x="3691951" y="3159878"/>
                  <a:pt x="3710605" y="3175692"/>
                  <a:pt x="3730752" y="3189428"/>
                </a:cubicBezTo>
                <a:cubicBezTo>
                  <a:pt x="3802964" y="3238664"/>
                  <a:pt x="3855464" y="3272137"/>
                  <a:pt x="3935578" y="3306471"/>
                </a:cubicBezTo>
                <a:cubicBezTo>
                  <a:pt x="3952647" y="3313786"/>
                  <a:pt x="3969167" y="3322544"/>
                  <a:pt x="3986784" y="3328416"/>
                </a:cubicBezTo>
                <a:cubicBezTo>
                  <a:pt x="4005860" y="3334775"/>
                  <a:pt x="4026566" y="3335759"/>
                  <a:pt x="4045306" y="3343047"/>
                </a:cubicBezTo>
                <a:cubicBezTo>
                  <a:pt x="4070714" y="3352928"/>
                  <a:pt x="4093146" y="3369498"/>
                  <a:pt x="4118458" y="3379623"/>
                </a:cubicBezTo>
                <a:cubicBezTo>
                  <a:pt x="4142095" y="3389078"/>
                  <a:pt x="4167773" y="3392629"/>
                  <a:pt x="4191610" y="3401568"/>
                </a:cubicBezTo>
                <a:cubicBezTo>
                  <a:pt x="4226386" y="3414609"/>
                  <a:pt x="4258788" y="3433715"/>
                  <a:pt x="4294023" y="3445460"/>
                </a:cubicBezTo>
                <a:cubicBezTo>
                  <a:pt x="4317614" y="3453324"/>
                  <a:pt x="4342900" y="3454696"/>
                  <a:pt x="4367175" y="3460090"/>
                </a:cubicBezTo>
                <a:cubicBezTo>
                  <a:pt x="4579752" y="3507329"/>
                  <a:pt x="4402897" y="3473710"/>
                  <a:pt x="4615891" y="3511296"/>
                </a:cubicBezTo>
                <a:lnTo>
                  <a:pt x="5179162" y="3496666"/>
                </a:lnTo>
                <a:cubicBezTo>
                  <a:pt x="5198809" y="3495973"/>
                  <a:pt x="5218406" y="3493206"/>
                  <a:pt x="5237683" y="3489351"/>
                </a:cubicBezTo>
                <a:cubicBezTo>
                  <a:pt x="5255090" y="3485869"/>
                  <a:pt x="5271821" y="3479597"/>
                  <a:pt x="5288890" y="3474720"/>
                </a:cubicBezTo>
                <a:cubicBezTo>
                  <a:pt x="5301082" y="3467405"/>
                  <a:pt x="5312522" y="3458658"/>
                  <a:pt x="5325466" y="3452775"/>
                </a:cubicBezTo>
                <a:cubicBezTo>
                  <a:pt x="5362981" y="3435723"/>
                  <a:pt x="5402554" y="3432393"/>
                  <a:pt x="5442509" y="3423514"/>
                </a:cubicBezTo>
                <a:cubicBezTo>
                  <a:pt x="5601432" y="3388199"/>
                  <a:pt x="5426690" y="3423754"/>
                  <a:pt x="5537607" y="3401568"/>
                </a:cubicBezTo>
                <a:cubicBezTo>
                  <a:pt x="5696103" y="3408883"/>
                  <a:pt x="5855401" y="3405993"/>
                  <a:pt x="6013095" y="3423514"/>
                </a:cubicBezTo>
                <a:lnTo>
                  <a:pt x="6144768" y="3438144"/>
                </a:lnTo>
                <a:cubicBezTo>
                  <a:pt x="6173985" y="3441066"/>
                  <a:pt x="6203350" y="3442386"/>
                  <a:pt x="6232551" y="3445460"/>
                </a:cubicBezTo>
                <a:cubicBezTo>
                  <a:pt x="6249698" y="3447265"/>
                  <a:pt x="6266633" y="3450760"/>
                  <a:pt x="6283757" y="3452775"/>
                </a:cubicBezTo>
                <a:cubicBezTo>
                  <a:pt x="6349545" y="3460515"/>
                  <a:pt x="6415297" y="3468723"/>
                  <a:pt x="6481267" y="3474720"/>
                </a:cubicBezTo>
                <a:cubicBezTo>
                  <a:pt x="6860194" y="3509168"/>
                  <a:pt x="6440710" y="3463713"/>
                  <a:pt x="6671463" y="3489351"/>
                </a:cubicBezTo>
                <a:cubicBezTo>
                  <a:pt x="6722220" y="3503193"/>
                  <a:pt x="6772700" y="3518943"/>
                  <a:pt x="6825082" y="3525927"/>
                </a:cubicBezTo>
                <a:cubicBezTo>
                  <a:pt x="6873663" y="3532405"/>
                  <a:pt x="6922618" y="3535680"/>
                  <a:pt x="6971386" y="3540557"/>
                </a:cubicBezTo>
                <a:cubicBezTo>
                  <a:pt x="7026205" y="3560492"/>
                  <a:pt x="7068734" y="3577696"/>
                  <a:pt x="7125005" y="3591764"/>
                </a:cubicBezTo>
                <a:cubicBezTo>
                  <a:pt x="7139394" y="3595361"/>
                  <a:pt x="7154565" y="3595257"/>
                  <a:pt x="7168896" y="3599079"/>
                </a:cubicBezTo>
                <a:cubicBezTo>
                  <a:pt x="7227798" y="3614786"/>
                  <a:pt x="7285790" y="3633737"/>
                  <a:pt x="7344461" y="3650285"/>
                </a:cubicBezTo>
                <a:cubicBezTo>
                  <a:pt x="7380894" y="3660561"/>
                  <a:pt x="7420331" y="3662617"/>
                  <a:pt x="7454189" y="3679546"/>
                </a:cubicBezTo>
                <a:cubicBezTo>
                  <a:pt x="7473696" y="3689300"/>
                  <a:pt x="7492947" y="3699584"/>
                  <a:pt x="7512711" y="3708807"/>
                </a:cubicBezTo>
                <a:cubicBezTo>
                  <a:pt x="7529539" y="3716660"/>
                  <a:pt x="7547614" y="3721860"/>
                  <a:pt x="7563917" y="3730752"/>
                </a:cubicBezTo>
                <a:cubicBezTo>
                  <a:pt x="7603181" y="3752169"/>
                  <a:pt x="7623924" y="3792520"/>
                  <a:pt x="7651699" y="3825850"/>
                </a:cubicBezTo>
                <a:cubicBezTo>
                  <a:pt x="7669356" y="3847039"/>
                  <a:pt x="7664659" y="3836218"/>
                  <a:pt x="7688275" y="3855111"/>
                </a:cubicBezTo>
                <a:cubicBezTo>
                  <a:pt x="7718018" y="3878905"/>
                  <a:pt x="7754930" y="3896571"/>
                  <a:pt x="7776058" y="3928263"/>
                </a:cubicBezTo>
                <a:cubicBezTo>
                  <a:pt x="7816837" y="3989431"/>
                  <a:pt x="7751300" y="3892814"/>
                  <a:pt x="7827264" y="3994100"/>
                </a:cubicBezTo>
                <a:cubicBezTo>
                  <a:pt x="7837814" y="4008167"/>
                  <a:pt x="7848105" y="4022554"/>
                  <a:pt x="7856525" y="4037991"/>
                </a:cubicBezTo>
                <a:cubicBezTo>
                  <a:pt x="7875964" y="4073629"/>
                  <a:pt x="7872042" y="4091853"/>
                  <a:pt x="7885786" y="4133088"/>
                </a:cubicBezTo>
                <a:cubicBezTo>
                  <a:pt x="7888224" y="4140403"/>
                  <a:pt x="7891072" y="4147595"/>
                  <a:pt x="7893101" y="4155034"/>
                </a:cubicBezTo>
                <a:cubicBezTo>
                  <a:pt x="7898391" y="4174433"/>
                  <a:pt x="7898738" y="4195571"/>
                  <a:pt x="7907731" y="4213556"/>
                </a:cubicBezTo>
                <a:cubicBezTo>
                  <a:pt x="7912608" y="4223309"/>
                  <a:pt x="7918635" y="4232568"/>
                  <a:pt x="7922362" y="4242816"/>
                </a:cubicBezTo>
                <a:cubicBezTo>
                  <a:pt x="7939612" y="4290254"/>
                  <a:pt x="7945125" y="4340773"/>
                  <a:pt x="7958938" y="4389120"/>
                </a:cubicBezTo>
                <a:cubicBezTo>
                  <a:pt x="7961056" y="4396534"/>
                  <a:pt x="7964580" y="4403539"/>
                  <a:pt x="7966253" y="4411066"/>
                </a:cubicBezTo>
                <a:cubicBezTo>
                  <a:pt x="7969470" y="4425545"/>
                  <a:pt x="7969665" y="4440648"/>
                  <a:pt x="7973568" y="4454957"/>
                </a:cubicBezTo>
                <a:cubicBezTo>
                  <a:pt x="7982626" y="4488171"/>
                  <a:pt x="7989001" y="4485254"/>
                  <a:pt x="7995514" y="4513479"/>
                </a:cubicBezTo>
                <a:cubicBezTo>
                  <a:pt x="8001105" y="4537709"/>
                  <a:pt x="8010144" y="4586631"/>
                  <a:pt x="8010144" y="4586631"/>
                </a:cubicBezTo>
                <a:cubicBezTo>
                  <a:pt x="8012582" y="4637837"/>
                  <a:pt x="8014615" y="4689065"/>
                  <a:pt x="8017459" y="4740250"/>
                </a:cubicBezTo>
                <a:cubicBezTo>
                  <a:pt x="8019492" y="4776851"/>
                  <a:pt x="8024775" y="4813321"/>
                  <a:pt x="8024775" y="4849978"/>
                </a:cubicBezTo>
                <a:cubicBezTo>
                  <a:pt x="8024775" y="5008330"/>
                  <a:pt x="8025595" y="4955192"/>
                  <a:pt x="8010144" y="5040173"/>
                </a:cubicBezTo>
                <a:cubicBezTo>
                  <a:pt x="8005689" y="5064674"/>
                  <a:pt x="7998067" y="5122851"/>
                  <a:pt x="7988199" y="5142586"/>
                </a:cubicBezTo>
                <a:cubicBezTo>
                  <a:pt x="7965286" y="5188410"/>
                  <a:pt x="7983274" y="5156797"/>
                  <a:pt x="7951623" y="5201108"/>
                </a:cubicBezTo>
                <a:cubicBezTo>
                  <a:pt x="7946513" y="5208262"/>
                  <a:pt x="7941354" y="5215420"/>
                  <a:pt x="7936992" y="5223053"/>
                </a:cubicBezTo>
                <a:cubicBezTo>
                  <a:pt x="7931582" y="5232521"/>
                  <a:pt x="7929543" y="5244107"/>
                  <a:pt x="7922362" y="5252314"/>
                </a:cubicBezTo>
                <a:cubicBezTo>
                  <a:pt x="7912081" y="5264064"/>
                  <a:pt x="7897641" y="5271414"/>
                  <a:pt x="7885786" y="5281575"/>
                </a:cubicBezTo>
                <a:cubicBezTo>
                  <a:pt x="7880549" y="5286063"/>
                  <a:pt x="7876894" y="5292379"/>
                  <a:pt x="7871155" y="5296205"/>
                </a:cubicBezTo>
                <a:cubicBezTo>
                  <a:pt x="7832794" y="5321779"/>
                  <a:pt x="7845604" y="5301666"/>
                  <a:pt x="7798003" y="5325466"/>
                </a:cubicBezTo>
                <a:cubicBezTo>
                  <a:pt x="7780116" y="5334410"/>
                  <a:pt x="7766169" y="5343107"/>
                  <a:pt x="7746797" y="5347412"/>
                </a:cubicBezTo>
                <a:cubicBezTo>
                  <a:pt x="7732318" y="5350630"/>
                  <a:pt x="7717536" y="5352289"/>
                  <a:pt x="7702906" y="5354727"/>
                </a:cubicBezTo>
                <a:cubicBezTo>
                  <a:pt x="7688276" y="5362042"/>
                  <a:pt x="7674533" y="5371499"/>
                  <a:pt x="7659015" y="5376672"/>
                </a:cubicBezTo>
                <a:cubicBezTo>
                  <a:pt x="7644944" y="5381362"/>
                  <a:pt x="7629791" y="5381788"/>
                  <a:pt x="7615123" y="5383988"/>
                </a:cubicBezTo>
                <a:cubicBezTo>
                  <a:pt x="7581021" y="5389103"/>
                  <a:pt x="7546944" y="5394469"/>
                  <a:pt x="7512711" y="5398618"/>
                </a:cubicBezTo>
                <a:cubicBezTo>
                  <a:pt x="7339370" y="5419629"/>
                  <a:pt x="7359890" y="5413709"/>
                  <a:pt x="7154266" y="5420564"/>
                </a:cubicBezTo>
                <a:lnTo>
                  <a:pt x="6612941" y="5405933"/>
                </a:lnTo>
                <a:cubicBezTo>
                  <a:pt x="6556832" y="5404198"/>
                  <a:pt x="6500678" y="5402714"/>
                  <a:pt x="6444691" y="5398618"/>
                </a:cubicBezTo>
                <a:cubicBezTo>
                  <a:pt x="6400648" y="5395395"/>
                  <a:pt x="6356974" y="5388242"/>
                  <a:pt x="6313018" y="5383988"/>
                </a:cubicBezTo>
                <a:cubicBezTo>
                  <a:pt x="6281373" y="5380926"/>
                  <a:pt x="6249632" y="5378937"/>
                  <a:pt x="6217920" y="5376672"/>
                </a:cubicBezTo>
                <a:cubicBezTo>
                  <a:pt x="6147219" y="5371622"/>
                  <a:pt x="6076599" y="5364993"/>
                  <a:pt x="6005779" y="5362042"/>
                </a:cubicBezTo>
                <a:cubicBezTo>
                  <a:pt x="5900991" y="5357676"/>
                  <a:pt x="5796077" y="5357165"/>
                  <a:pt x="5691226" y="5354727"/>
                </a:cubicBezTo>
                <a:cubicBezTo>
                  <a:pt x="5640020" y="5352289"/>
                  <a:pt x="5588728" y="5351246"/>
                  <a:pt x="5537607" y="5347412"/>
                </a:cubicBezTo>
                <a:cubicBezTo>
                  <a:pt x="5491152" y="5343928"/>
                  <a:pt x="5445189" y="5333955"/>
                  <a:pt x="5398618" y="5332781"/>
                </a:cubicBezTo>
                <a:cubicBezTo>
                  <a:pt x="5154843" y="5326635"/>
                  <a:pt x="4910930" y="5328572"/>
                  <a:pt x="4667098" y="5325466"/>
                </a:cubicBezTo>
                <a:lnTo>
                  <a:pt x="4250131" y="5318151"/>
                </a:lnTo>
                <a:cubicBezTo>
                  <a:pt x="4056620" y="5306056"/>
                  <a:pt x="3943369" y="5296205"/>
                  <a:pt x="3745383" y="5296205"/>
                </a:cubicBezTo>
                <a:lnTo>
                  <a:pt x="2794407" y="5303520"/>
                </a:lnTo>
                <a:lnTo>
                  <a:pt x="2450592" y="5296205"/>
                </a:lnTo>
                <a:cubicBezTo>
                  <a:pt x="2442887" y="5295897"/>
                  <a:pt x="2436222" y="5290333"/>
                  <a:pt x="2428647" y="5288890"/>
                </a:cubicBezTo>
                <a:cubicBezTo>
                  <a:pt x="2384936" y="5280564"/>
                  <a:pt x="2340141" y="5277736"/>
                  <a:pt x="2296973" y="5266944"/>
                </a:cubicBezTo>
                <a:lnTo>
                  <a:pt x="2238451" y="5252314"/>
                </a:lnTo>
                <a:cubicBezTo>
                  <a:pt x="2223821" y="5242560"/>
                  <a:pt x="2206076" y="5236341"/>
                  <a:pt x="2194560" y="5223053"/>
                </a:cubicBezTo>
                <a:cubicBezTo>
                  <a:pt x="2132460" y="5151399"/>
                  <a:pt x="2156418" y="5157509"/>
                  <a:pt x="2121408" y="5091380"/>
                </a:cubicBezTo>
                <a:cubicBezTo>
                  <a:pt x="2108103" y="5066248"/>
                  <a:pt x="2077517" y="5018228"/>
                  <a:pt x="2077517" y="5018228"/>
                </a:cubicBezTo>
                <a:cubicBezTo>
                  <a:pt x="2075296" y="5008232"/>
                  <a:pt x="2056274" y="4928171"/>
                  <a:pt x="2055571" y="4908500"/>
                </a:cubicBezTo>
                <a:cubicBezTo>
                  <a:pt x="2051218" y="4786633"/>
                  <a:pt x="2050207" y="4664669"/>
                  <a:pt x="2048256" y="4542740"/>
                </a:cubicBezTo>
                <a:cubicBezTo>
                  <a:pt x="2045330" y="4359867"/>
                  <a:pt x="2043939" y="4176972"/>
                  <a:pt x="2040941" y="3994100"/>
                </a:cubicBezTo>
                <a:cubicBezTo>
                  <a:pt x="2039062" y="3879484"/>
                  <a:pt x="2037948" y="3764834"/>
                  <a:pt x="2033626" y="3650285"/>
                </a:cubicBezTo>
                <a:cubicBezTo>
                  <a:pt x="2032855" y="3629842"/>
                  <a:pt x="2022021" y="3591001"/>
                  <a:pt x="2018995" y="3569818"/>
                </a:cubicBezTo>
                <a:cubicBezTo>
                  <a:pt x="2006744" y="3484064"/>
                  <a:pt x="2020089" y="3529208"/>
                  <a:pt x="2004365" y="3482036"/>
                </a:cubicBezTo>
                <a:cubicBezTo>
                  <a:pt x="1999724" y="3398504"/>
                  <a:pt x="1992706" y="3278437"/>
                  <a:pt x="1989735" y="3196743"/>
                </a:cubicBezTo>
                <a:cubicBezTo>
                  <a:pt x="1982763" y="3005028"/>
                  <a:pt x="1994533" y="2995565"/>
                  <a:pt x="1967789" y="2852928"/>
                </a:cubicBezTo>
                <a:cubicBezTo>
                  <a:pt x="1963977" y="2832595"/>
                  <a:pt x="1954092" y="2820969"/>
                  <a:pt x="1945843" y="2801722"/>
                </a:cubicBezTo>
                <a:cubicBezTo>
                  <a:pt x="1916650" y="2733605"/>
                  <a:pt x="1980112" y="2855628"/>
                  <a:pt x="1916583" y="2728570"/>
                </a:cubicBezTo>
                <a:cubicBezTo>
                  <a:pt x="1910224" y="2715853"/>
                  <a:pt x="1900521" y="2704938"/>
                  <a:pt x="1894637" y="2691994"/>
                </a:cubicBezTo>
                <a:cubicBezTo>
                  <a:pt x="1866618" y="2630351"/>
                  <a:pt x="1895925" y="2664021"/>
                  <a:pt x="1865376" y="2633472"/>
                </a:cubicBezTo>
                <a:cubicBezTo>
                  <a:pt x="1862938" y="2609088"/>
                  <a:pt x="1861787" y="2584541"/>
                  <a:pt x="1858061" y="2560320"/>
                </a:cubicBezTo>
                <a:cubicBezTo>
                  <a:pt x="1856889" y="2552699"/>
                  <a:pt x="1852419" y="2545902"/>
                  <a:pt x="1850746" y="2538375"/>
                </a:cubicBezTo>
                <a:cubicBezTo>
                  <a:pt x="1847529" y="2523896"/>
                  <a:pt x="1845164" y="2509215"/>
                  <a:pt x="1843431" y="2494484"/>
                </a:cubicBezTo>
                <a:cubicBezTo>
                  <a:pt x="1833987" y="2414214"/>
                  <a:pt x="1832922" y="2333142"/>
                  <a:pt x="1821485" y="2253082"/>
                </a:cubicBezTo>
                <a:cubicBezTo>
                  <a:pt x="1819727" y="2240774"/>
                  <a:pt x="1816394" y="2228739"/>
                  <a:pt x="1814170" y="2216506"/>
                </a:cubicBezTo>
                <a:cubicBezTo>
                  <a:pt x="1811517" y="2201913"/>
                  <a:pt x="1810073" y="2187094"/>
                  <a:pt x="1806855" y="2172615"/>
                </a:cubicBezTo>
                <a:cubicBezTo>
                  <a:pt x="1797997" y="2132754"/>
                  <a:pt x="1799539" y="2166784"/>
                  <a:pt x="1799539" y="2136039"/>
                </a:cubicBezTo>
                <a:lnTo>
                  <a:pt x="0" y="1302106"/>
                </a:lnTo>
              </a:path>
            </a:pathLst>
          </a:custGeom>
          <a:no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400" b="0" i="0" u="none" strike="noStrike" cap="none" normalizeH="0" baseline="0">
              <a:ln>
                <a:noFill/>
              </a:ln>
              <a:solidFill>
                <a:srgbClr val="000000"/>
              </a:solidFill>
              <a:effectLst/>
              <a:latin typeface="Arial" charset="0"/>
              <a:ea typeface="ＭＳ Ｐゴシック" charset="0"/>
              <a:cs typeface="Arial" charset="0"/>
            </a:endParaRPr>
          </a:p>
        </p:txBody>
      </p:sp>
      <p:sp>
        <p:nvSpPr>
          <p:cNvPr id="16" name="Slide Number Placeholder 4">
            <a:extLst>
              <a:ext uri="{FF2B5EF4-FFF2-40B4-BE49-F238E27FC236}">
                <a16:creationId xmlns:a16="http://schemas.microsoft.com/office/drawing/2014/main" id="{211DB8AD-72DB-43F7-9030-86E3BA537276}"/>
              </a:ext>
            </a:extLst>
          </p:cNvPr>
          <p:cNvSpPr txBox="1">
            <a:spLocks/>
          </p:cNvSpPr>
          <p:nvPr/>
        </p:nvSpPr>
        <p:spPr bwMode="auto">
          <a:xfrm>
            <a:off x="7416662" y="10492041"/>
            <a:ext cx="828291" cy="2159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defPPr>
              <a:defRPr lang="de-CH"/>
            </a:defPPr>
            <a:lvl1pPr algn="r" rtl="0" fontAlgn="base">
              <a:spcBef>
                <a:spcPct val="0"/>
              </a:spcBef>
              <a:spcAft>
                <a:spcPct val="0"/>
              </a:spcAft>
              <a:defRPr sz="1400" kern="1200">
                <a:solidFill>
                  <a:schemeClr val="tx1"/>
                </a:solidFill>
                <a:latin typeface="Arial" charset="0"/>
                <a:ea typeface="ＭＳ Ｐゴシック" charset="0"/>
                <a:cs typeface="Arial" charset="0"/>
              </a:defRPr>
            </a:lvl1pPr>
            <a:lvl2pPr marL="457200" algn="l" rtl="0" fontAlgn="base">
              <a:spcBef>
                <a:spcPct val="0"/>
              </a:spcBef>
              <a:spcAft>
                <a:spcPct val="0"/>
              </a:spcAft>
              <a:defRPr sz="1700" kern="1200">
                <a:solidFill>
                  <a:schemeClr val="tx1"/>
                </a:solidFill>
                <a:latin typeface="Arial" charset="0"/>
                <a:ea typeface="ＭＳ Ｐゴシック" charset="0"/>
                <a:cs typeface="Arial" charset="0"/>
              </a:defRPr>
            </a:lvl2pPr>
            <a:lvl3pPr marL="914400" algn="l" rtl="0" fontAlgn="base">
              <a:spcBef>
                <a:spcPct val="0"/>
              </a:spcBef>
              <a:spcAft>
                <a:spcPct val="0"/>
              </a:spcAft>
              <a:defRPr sz="1700" kern="1200">
                <a:solidFill>
                  <a:schemeClr val="tx1"/>
                </a:solidFill>
                <a:latin typeface="Arial" charset="0"/>
                <a:ea typeface="ＭＳ Ｐゴシック" charset="0"/>
                <a:cs typeface="Arial" charset="0"/>
              </a:defRPr>
            </a:lvl3pPr>
            <a:lvl4pPr marL="1371600" algn="l" rtl="0" fontAlgn="base">
              <a:spcBef>
                <a:spcPct val="0"/>
              </a:spcBef>
              <a:spcAft>
                <a:spcPct val="0"/>
              </a:spcAft>
              <a:defRPr sz="1700" kern="1200">
                <a:solidFill>
                  <a:schemeClr val="tx1"/>
                </a:solidFill>
                <a:latin typeface="Arial" charset="0"/>
                <a:ea typeface="ＭＳ Ｐゴシック" charset="0"/>
                <a:cs typeface="Arial" charset="0"/>
              </a:defRPr>
            </a:lvl4pPr>
            <a:lvl5pPr marL="1828800" algn="l" rtl="0" fontAlgn="base">
              <a:spcBef>
                <a:spcPct val="0"/>
              </a:spcBef>
              <a:spcAft>
                <a:spcPct val="0"/>
              </a:spcAft>
              <a:defRPr sz="1700" kern="1200">
                <a:solidFill>
                  <a:schemeClr val="tx1"/>
                </a:solidFill>
                <a:latin typeface="Arial" charset="0"/>
                <a:ea typeface="ＭＳ Ｐゴシック" charset="0"/>
                <a:cs typeface="Arial" charset="0"/>
              </a:defRPr>
            </a:lvl5pPr>
            <a:lvl6pPr marL="2286000" algn="l" defTabSz="457200" rtl="0" eaLnBrk="1" latinLnBrk="0" hangingPunct="1">
              <a:defRPr sz="1700" kern="1200">
                <a:solidFill>
                  <a:schemeClr val="tx1"/>
                </a:solidFill>
                <a:latin typeface="Arial" charset="0"/>
                <a:ea typeface="ＭＳ Ｐゴシック" charset="0"/>
                <a:cs typeface="Arial" charset="0"/>
              </a:defRPr>
            </a:lvl6pPr>
            <a:lvl7pPr marL="2743200" algn="l" defTabSz="457200" rtl="0" eaLnBrk="1" latinLnBrk="0" hangingPunct="1">
              <a:defRPr sz="1700" kern="1200">
                <a:solidFill>
                  <a:schemeClr val="tx1"/>
                </a:solidFill>
                <a:latin typeface="Arial" charset="0"/>
                <a:ea typeface="ＭＳ Ｐゴシック" charset="0"/>
                <a:cs typeface="Arial" charset="0"/>
              </a:defRPr>
            </a:lvl7pPr>
            <a:lvl8pPr marL="3200400" algn="l" defTabSz="457200" rtl="0" eaLnBrk="1" latinLnBrk="0" hangingPunct="1">
              <a:defRPr sz="1700" kern="1200">
                <a:solidFill>
                  <a:schemeClr val="tx1"/>
                </a:solidFill>
                <a:latin typeface="Arial" charset="0"/>
                <a:ea typeface="ＭＳ Ｐゴシック" charset="0"/>
                <a:cs typeface="Arial" charset="0"/>
              </a:defRPr>
            </a:lvl8pPr>
            <a:lvl9pPr marL="3657600" algn="l" defTabSz="457200" rtl="0" eaLnBrk="1" latinLnBrk="0" hangingPunct="1">
              <a:defRPr sz="1700" kern="1200">
                <a:solidFill>
                  <a:schemeClr val="tx1"/>
                </a:solidFill>
                <a:latin typeface="Arial" charset="0"/>
                <a:ea typeface="ＭＳ Ｐゴシック" charset="0"/>
                <a:cs typeface="Arial" charset="0"/>
              </a:defRPr>
            </a:lvl9pPr>
          </a:lstStyle>
          <a:p>
            <a:r>
              <a:rPr lang="en-US" smtClean="0">
                <a:latin typeface="Calibri Light" panose="020F0302020204030204" pitchFamily="34" charset="0"/>
                <a:cs typeface="Calibri Light" panose="020F0302020204030204" pitchFamily="34" charset="0"/>
              </a:rPr>
              <a:t>Page </a:t>
            </a:r>
            <a:fld id="{9D46F3A4-F478-9440-BC8E-B732027F4C86}" type="slidenum">
              <a:rPr lang="en-US" smtClean="0">
                <a:latin typeface="Calibri Light" panose="020F0302020204030204" pitchFamily="34" charset="0"/>
                <a:cs typeface="Calibri Light" panose="020F0302020204030204" pitchFamily="34" charset="0"/>
              </a:rPr>
              <a:pPr/>
              <a:t>13</a:t>
            </a:fld>
            <a:endParaRPr lang="en-US" dirty="0">
              <a:latin typeface="Calibri Light" panose="020F0302020204030204" pitchFamily="34" charset="0"/>
              <a:cs typeface="Calibri Light" panose="020F0302020204030204" pitchFamily="34" charset="0"/>
            </a:endParaRPr>
          </a:p>
        </p:txBody>
      </p:sp>
      <p:sp>
        <p:nvSpPr>
          <p:cNvPr id="23" name="Footer Placeholder 3">
            <a:extLst>
              <a:ext uri="{FF2B5EF4-FFF2-40B4-BE49-F238E27FC236}">
                <a16:creationId xmlns:a16="http://schemas.microsoft.com/office/drawing/2014/main" id="{04FB9B4F-4B66-432C-8D5F-B44C3DDBBAEB}"/>
              </a:ext>
            </a:extLst>
          </p:cNvPr>
          <p:cNvSpPr txBox="1">
            <a:spLocks/>
          </p:cNvSpPr>
          <p:nvPr/>
        </p:nvSpPr>
        <p:spPr bwMode="auto">
          <a:xfrm>
            <a:off x="-2946538" y="10492041"/>
            <a:ext cx="7008284" cy="2159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defPPr>
              <a:defRPr lang="de-CH"/>
            </a:defPPr>
            <a:lvl1pPr algn="l" rtl="0" fontAlgn="base">
              <a:spcBef>
                <a:spcPct val="0"/>
              </a:spcBef>
              <a:spcAft>
                <a:spcPct val="0"/>
              </a:spcAft>
              <a:defRPr sz="1400" kern="1200">
                <a:solidFill>
                  <a:schemeClr val="tx1"/>
                </a:solidFill>
                <a:latin typeface="Arial" charset="0"/>
                <a:ea typeface="ＭＳ Ｐゴシック" charset="0"/>
                <a:cs typeface="Arial" charset="0"/>
              </a:defRPr>
            </a:lvl1pPr>
            <a:lvl2pPr marL="457200" algn="l" rtl="0" fontAlgn="base">
              <a:spcBef>
                <a:spcPct val="0"/>
              </a:spcBef>
              <a:spcAft>
                <a:spcPct val="0"/>
              </a:spcAft>
              <a:defRPr sz="1700" kern="1200">
                <a:solidFill>
                  <a:schemeClr val="tx1"/>
                </a:solidFill>
                <a:latin typeface="Arial" charset="0"/>
                <a:ea typeface="ＭＳ Ｐゴシック" charset="0"/>
                <a:cs typeface="Arial" charset="0"/>
              </a:defRPr>
            </a:lvl2pPr>
            <a:lvl3pPr marL="914400" algn="l" rtl="0" fontAlgn="base">
              <a:spcBef>
                <a:spcPct val="0"/>
              </a:spcBef>
              <a:spcAft>
                <a:spcPct val="0"/>
              </a:spcAft>
              <a:defRPr sz="1700" kern="1200">
                <a:solidFill>
                  <a:schemeClr val="tx1"/>
                </a:solidFill>
                <a:latin typeface="Arial" charset="0"/>
                <a:ea typeface="ＭＳ Ｐゴシック" charset="0"/>
                <a:cs typeface="Arial" charset="0"/>
              </a:defRPr>
            </a:lvl3pPr>
            <a:lvl4pPr marL="1371600" algn="l" rtl="0" fontAlgn="base">
              <a:spcBef>
                <a:spcPct val="0"/>
              </a:spcBef>
              <a:spcAft>
                <a:spcPct val="0"/>
              </a:spcAft>
              <a:defRPr sz="1700" kern="1200">
                <a:solidFill>
                  <a:schemeClr val="tx1"/>
                </a:solidFill>
                <a:latin typeface="Arial" charset="0"/>
                <a:ea typeface="ＭＳ Ｐゴシック" charset="0"/>
                <a:cs typeface="Arial" charset="0"/>
              </a:defRPr>
            </a:lvl4pPr>
            <a:lvl5pPr marL="1828800" algn="l" rtl="0" fontAlgn="base">
              <a:spcBef>
                <a:spcPct val="0"/>
              </a:spcBef>
              <a:spcAft>
                <a:spcPct val="0"/>
              </a:spcAft>
              <a:defRPr sz="1700" kern="1200">
                <a:solidFill>
                  <a:schemeClr val="tx1"/>
                </a:solidFill>
                <a:latin typeface="Arial" charset="0"/>
                <a:ea typeface="ＭＳ Ｐゴシック" charset="0"/>
                <a:cs typeface="Arial" charset="0"/>
              </a:defRPr>
            </a:lvl5pPr>
            <a:lvl6pPr marL="2286000" algn="l" defTabSz="457200" rtl="0" eaLnBrk="1" latinLnBrk="0" hangingPunct="1">
              <a:defRPr sz="1700" kern="1200">
                <a:solidFill>
                  <a:schemeClr val="tx1"/>
                </a:solidFill>
                <a:latin typeface="Arial" charset="0"/>
                <a:ea typeface="ＭＳ Ｐゴシック" charset="0"/>
                <a:cs typeface="Arial" charset="0"/>
              </a:defRPr>
            </a:lvl6pPr>
            <a:lvl7pPr marL="2743200" algn="l" defTabSz="457200" rtl="0" eaLnBrk="1" latinLnBrk="0" hangingPunct="1">
              <a:defRPr sz="1700" kern="1200">
                <a:solidFill>
                  <a:schemeClr val="tx1"/>
                </a:solidFill>
                <a:latin typeface="Arial" charset="0"/>
                <a:ea typeface="ＭＳ Ｐゴシック" charset="0"/>
                <a:cs typeface="Arial" charset="0"/>
              </a:defRPr>
            </a:lvl7pPr>
            <a:lvl8pPr marL="3200400" algn="l" defTabSz="457200" rtl="0" eaLnBrk="1" latinLnBrk="0" hangingPunct="1">
              <a:defRPr sz="1700" kern="1200">
                <a:solidFill>
                  <a:schemeClr val="tx1"/>
                </a:solidFill>
                <a:latin typeface="Arial" charset="0"/>
                <a:ea typeface="ＭＳ Ｐゴシック" charset="0"/>
                <a:cs typeface="Arial" charset="0"/>
              </a:defRPr>
            </a:lvl8pPr>
            <a:lvl9pPr marL="3657600" algn="l" defTabSz="457200" rtl="0" eaLnBrk="1" latinLnBrk="0" hangingPunct="1">
              <a:defRPr sz="1700" kern="1200">
                <a:solidFill>
                  <a:schemeClr val="tx1"/>
                </a:solidFill>
                <a:latin typeface="Arial" charset="0"/>
                <a:ea typeface="ＭＳ Ｐゴシック" charset="0"/>
                <a:cs typeface="Arial" charset="0"/>
              </a:defRPr>
            </a:lvl9pPr>
          </a:lstStyle>
          <a:p>
            <a:r>
              <a:rPr lang="en-US" smtClean="0">
                <a:latin typeface="Calibri Light" panose="020F0302020204030204" pitchFamily="34" charset="0"/>
                <a:cs typeface="Calibri Light" panose="020F0302020204030204" pitchFamily="34" charset="0"/>
              </a:rPr>
              <a:t>Nax</a:t>
            </a:r>
            <a:endParaRPr lang="en-US" dirty="0">
              <a:latin typeface="Calibri Light" panose="020F0302020204030204" pitchFamily="34" charset="0"/>
              <a:cs typeface="Calibri Light" panose="020F0302020204030204" pitchFamily="34" charset="0"/>
            </a:endParaRPr>
          </a:p>
        </p:txBody>
      </p:sp>
      <p:sp>
        <p:nvSpPr>
          <p:cNvPr id="39" name="AutoShape 4" descr="Bildergebnis für start and finish icon"/>
          <p:cNvSpPr>
            <a:spLocks noChangeAspect="1" noChangeArrowheads="1"/>
          </p:cNvSpPr>
          <p:nvPr/>
        </p:nvSpPr>
        <p:spPr bwMode="auto">
          <a:xfrm>
            <a:off x="155575" y="-1608138"/>
            <a:ext cx="3362325" cy="33623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pic>
        <p:nvPicPr>
          <p:cNvPr id="13" name="Picture 12"/>
          <p:cNvPicPr>
            <a:picLocks noChangeAspect="1"/>
          </p:cNvPicPr>
          <p:nvPr/>
        </p:nvPicPr>
        <p:blipFill>
          <a:blip r:embed="rId3"/>
          <a:stretch>
            <a:fillRect/>
          </a:stretch>
        </p:blipFill>
        <p:spPr>
          <a:xfrm>
            <a:off x="7511687" y="1155001"/>
            <a:ext cx="2241913" cy="3185849"/>
          </a:xfrm>
          <a:prstGeom prst="rect">
            <a:avLst/>
          </a:prstGeom>
        </p:spPr>
      </p:pic>
      <p:pic>
        <p:nvPicPr>
          <p:cNvPr id="14" name="Picture 13"/>
          <p:cNvPicPr>
            <a:picLocks noChangeAspect="1"/>
          </p:cNvPicPr>
          <p:nvPr/>
        </p:nvPicPr>
        <p:blipFill>
          <a:blip r:embed="rId4"/>
          <a:stretch>
            <a:fillRect/>
          </a:stretch>
        </p:blipFill>
        <p:spPr>
          <a:xfrm>
            <a:off x="9805576" y="1115148"/>
            <a:ext cx="2310224" cy="3323513"/>
          </a:xfrm>
          <a:prstGeom prst="rect">
            <a:avLst/>
          </a:prstGeom>
        </p:spPr>
      </p:pic>
      <p:pic>
        <p:nvPicPr>
          <p:cNvPr id="15" name="Picture 14"/>
          <p:cNvPicPr>
            <a:picLocks noChangeAspect="1"/>
          </p:cNvPicPr>
          <p:nvPr/>
        </p:nvPicPr>
        <p:blipFill>
          <a:blip r:embed="rId5"/>
          <a:stretch>
            <a:fillRect/>
          </a:stretch>
        </p:blipFill>
        <p:spPr>
          <a:xfrm>
            <a:off x="5190020" y="1149824"/>
            <a:ext cx="2353780" cy="3351434"/>
          </a:xfrm>
          <a:prstGeom prst="rect">
            <a:avLst/>
          </a:prstGeom>
        </p:spPr>
      </p:pic>
      <p:pic>
        <p:nvPicPr>
          <p:cNvPr id="17" name="Picture 16"/>
          <p:cNvPicPr>
            <a:picLocks noChangeAspect="1"/>
          </p:cNvPicPr>
          <p:nvPr/>
        </p:nvPicPr>
        <p:blipFill>
          <a:blip r:embed="rId6"/>
          <a:stretch>
            <a:fillRect/>
          </a:stretch>
        </p:blipFill>
        <p:spPr>
          <a:xfrm>
            <a:off x="2895600" y="1158186"/>
            <a:ext cx="2362200" cy="3363423"/>
          </a:xfrm>
          <a:prstGeom prst="rect">
            <a:avLst/>
          </a:prstGeom>
        </p:spPr>
      </p:pic>
      <p:sp>
        <p:nvSpPr>
          <p:cNvPr id="18" name="Rectangle 17"/>
          <p:cNvSpPr/>
          <p:nvPr/>
        </p:nvSpPr>
        <p:spPr>
          <a:xfrm>
            <a:off x="263090" y="1109985"/>
            <a:ext cx="4761297" cy="5355312"/>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rPr>
              <a:t>PAST: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u="sng" dirty="0">
              <a:solidFill>
                <a:prstClr val="black"/>
              </a:solidFill>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u="sng" dirty="0">
              <a:solidFill>
                <a:prstClr val="black"/>
              </a:solidFill>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u="sng" dirty="0">
              <a:solidFill>
                <a:prstClr val="black"/>
              </a:solidFill>
              <a:latin typeface="Calibri Light" panose="020F0302020204030204" pitchFamily="34" charset="0"/>
              <a:ea typeface="+mn-ea"/>
              <a:cs typeface="Calibri Light" panose="020F03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rPr>
              <a:t>                                   </a:t>
            </a:r>
            <a:r>
              <a:rPr lang="en-US" b="1" u="sng" dirty="0" smtClean="0">
                <a:solidFill>
                  <a:prstClr val="black"/>
                </a:solidFill>
                <a:latin typeface="Calibri Light" panose="020F0302020204030204" pitchFamily="34" charset="0"/>
                <a:cs typeface="Calibri Light" panose="020F0302020204030204" pitchFamily="34" charset="0"/>
              </a:rPr>
              <a:t>MOST RECENT</a:t>
            </a:r>
            <a:endParaRPr kumimoji="0" lang="en-US" sz="1800" b="1" i="0" u="sng" strike="noStrike" kern="1200" cap="none" spc="0" normalizeH="0" baseline="0" noProof="0" dirty="0" smtClean="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0336" y="2514600"/>
            <a:ext cx="2758087" cy="3886200"/>
          </a:xfrm>
          <a:prstGeom prst="rect">
            <a:avLst/>
          </a:prstGeom>
        </p:spPr>
      </p:pic>
      <p:pic>
        <p:nvPicPr>
          <p:cNvPr id="24" name="Picture 23"/>
          <p:cNvPicPr>
            <a:picLocks noChangeAspect="1"/>
          </p:cNvPicPr>
          <p:nvPr/>
        </p:nvPicPr>
        <p:blipFill rotWithShape="1">
          <a:blip r:embed="rId8"/>
          <a:srcRect l="28947" t="24177" r="32271" b="28920"/>
          <a:stretch/>
        </p:blipFill>
        <p:spPr>
          <a:xfrm>
            <a:off x="10668000" y="50298"/>
            <a:ext cx="1243719" cy="1054200"/>
          </a:xfrm>
          <a:prstGeom prst="rect">
            <a:avLst/>
          </a:prstGeom>
        </p:spPr>
      </p:pic>
      <p:sp>
        <p:nvSpPr>
          <p:cNvPr id="20" name="Title 1"/>
          <p:cNvSpPr>
            <a:spLocks noGrp="1"/>
          </p:cNvSpPr>
          <p:nvPr>
            <p:ph type="title"/>
          </p:nvPr>
        </p:nvSpPr>
        <p:spPr>
          <a:xfrm>
            <a:off x="591310" y="0"/>
            <a:ext cx="10515600" cy="1325563"/>
          </a:xfrm>
        </p:spPr>
        <p:txBody>
          <a:bodyPr>
            <a:normAutofit/>
          </a:bodyPr>
          <a:lstStyle/>
          <a:p>
            <a:r>
              <a:rPr lang="en-US" sz="4000" dirty="0" smtClean="0"/>
              <a:t>“Controversies in Game Theory” COSS use cases</a:t>
            </a:r>
            <a:endParaRPr lang="de-CH" sz="4000" dirty="0"/>
          </a:p>
        </p:txBody>
      </p:sp>
      <p:sp>
        <p:nvSpPr>
          <p:cNvPr id="21" name="Title 1"/>
          <p:cNvSpPr txBox="1">
            <a:spLocks/>
          </p:cNvSpPr>
          <p:nvPr/>
        </p:nvSpPr>
        <p:spPr>
          <a:xfrm>
            <a:off x="5521193" y="5414481"/>
            <a:ext cx="6340322" cy="127248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smtClean="0"/>
              <a:t>2018- also used in </a:t>
            </a:r>
            <a:r>
              <a:rPr lang="en-US" sz="4000" dirty="0" err="1" smtClean="0"/>
              <a:t>Sornette’s</a:t>
            </a:r>
            <a:r>
              <a:rPr lang="en-US" sz="4000" dirty="0" smtClean="0"/>
              <a:t> “Entrepreneurial Risks” class</a:t>
            </a:r>
            <a:endParaRPr lang="de-CH" sz="4000" dirty="0"/>
          </a:p>
        </p:txBody>
      </p:sp>
    </p:spTree>
    <p:extLst>
      <p:ext uri="{BB962C8B-B14F-4D97-AF65-F5344CB8AC3E}">
        <p14:creationId xmlns:p14="http://schemas.microsoft.com/office/powerpoint/2010/main" val="1658050554"/>
      </p:ext>
    </p:extLst>
  </p:cSld>
  <p:clrMapOvr>
    <a:masterClrMapping/>
  </p:clrMapOvr>
  <mc:AlternateContent xmlns:mc="http://schemas.openxmlformats.org/markup-compatibility/2006" xmlns:p14="http://schemas.microsoft.com/office/powerpoint/2010/main">
    <mc:Choice Requires="p14">
      <p:transition spd="slow" p14:dur="2000" advTm="6280"/>
    </mc:Choice>
    <mc:Fallback xmlns="">
      <p:transition spd="slow" advTm="628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project mechanism in “pseudo-code”</a:t>
            </a:r>
            <a:endParaRPr lang="de-CH" dirty="0"/>
          </a:p>
        </p:txBody>
      </p:sp>
      <p:sp>
        <p:nvSpPr>
          <p:cNvPr id="3" name="Text Placeholder 2"/>
          <p:cNvSpPr>
            <a:spLocks noGrp="1"/>
          </p:cNvSpPr>
          <p:nvPr>
            <p:ph type="body" idx="1"/>
          </p:nvPr>
        </p:nvSpPr>
        <p:spPr/>
        <p:txBody>
          <a:bodyPr/>
          <a:lstStyle/>
          <a:p>
            <a:r>
              <a:rPr lang="en-US" dirty="0" smtClean="0"/>
              <a:t>Group formation and splitting</a:t>
            </a:r>
            <a:endParaRPr lang="de-CH" dirty="0"/>
          </a:p>
        </p:txBody>
      </p:sp>
      <p:sp>
        <p:nvSpPr>
          <p:cNvPr id="4" name="Content Placeholder 3"/>
          <p:cNvSpPr>
            <a:spLocks noGrp="1"/>
          </p:cNvSpPr>
          <p:nvPr>
            <p:ph sz="half" idx="2"/>
          </p:nvPr>
        </p:nvSpPr>
        <p:spPr/>
        <p:txBody>
          <a:bodyPr>
            <a:normAutofit/>
          </a:bodyPr>
          <a:lstStyle/>
          <a:p>
            <a:r>
              <a:rPr lang="en-US" dirty="0" smtClean="0"/>
              <a:t>Groups are formed heterogeneously</a:t>
            </a:r>
          </a:p>
        </p:txBody>
      </p:sp>
      <p:sp>
        <p:nvSpPr>
          <p:cNvPr id="5" name="Text Placeholder 4"/>
          <p:cNvSpPr>
            <a:spLocks noGrp="1"/>
          </p:cNvSpPr>
          <p:nvPr>
            <p:ph type="body" sz="quarter" idx="3"/>
          </p:nvPr>
        </p:nvSpPr>
        <p:spPr/>
        <p:txBody>
          <a:bodyPr/>
          <a:lstStyle/>
          <a:p>
            <a:r>
              <a:rPr lang="en-US" dirty="0" smtClean="0"/>
              <a:t>Rate your peers</a:t>
            </a:r>
            <a:endParaRPr lang="de-CH" dirty="0"/>
          </a:p>
        </p:txBody>
      </p:sp>
      <p:sp>
        <p:nvSpPr>
          <p:cNvPr id="6" name="Content Placeholder 5"/>
          <p:cNvSpPr>
            <a:spLocks noGrp="1"/>
          </p:cNvSpPr>
          <p:nvPr>
            <p:ph sz="quarter" idx="4"/>
          </p:nvPr>
        </p:nvSpPr>
        <p:spPr/>
        <p:txBody>
          <a:bodyPr>
            <a:normAutofit fontScale="85000" lnSpcReduction="20000"/>
          </a:bodyPr>
          <a:lstStyle/>
          <a:p>
            <a:r>
              <a:rPr lang="en-US" dirty="0" smtClean="0"/>
              <a:t>The group total is what is being divided</a:t>
            </a:r>
          </a:p>
          <a:p>
            <a:r>
              <a:rPr lang="en-US" dirty="0" smtClean="0"/>
              <a:t>You rate each other in terms of percentages of contribution</a:t>
            </a:r>
          </a:p>
          <a:p>
            <a:pPr marL="914400" lvl="1" indent="-457200">
              <a:buFont typeface="+mj-lt"/>
              <a:buAutoNum type="arabicPeriod"/>
            </a:pPr>
            <a:r>
              <a:rPr lang="en-US" dirty="0" smtClean="0"/>
              <a:t>One’s own share is irrelevant</a:t>
            </a:r>
          </a:p>
          <a:p>
            <a:pPr marL="914400" lvl="1" indent="-457200">
              <a:buFont typeface="+mj-lt"/>
              <a:buAutoNum type="arabicPeriod"/>
            </a:pPr>
            <a:r>
              <a:rPr lang="en-US" dirty="0" smtClean="0"/>
              <a:t>Percentages relate to the share of the project (</a:t>
            </a:r>
            <a:r>
              <a:rPr lang="en-US" dirty="0" err="1" smtClean="0"/>
              <a:t>n.b.</a:t>
            </a:r>
            <a:r>
              <a:rPr lang="en-US" dirty="0" smtClean="0"/>
              <a:t> --by 1.-- of an undefined size in terms of percentage of the whole project) contributed by all the others individually from the standpoint of each team member</a:t>
            </a:r>
          </a:p>
          <a:p>
            <a:pPr marL="914400" lvl="1" indent="-457200">
              <a:buFont typeface="+mj-lt"/>
              <a:buAutoNum type="arabicPeriod"/>
            </a:pPr>
            <a:r>
              <a:rPr lang="en-US" dirty="0" smtClean="0"/>
              <a:t>Reviews anonymously submitted</a:t>
            </a:r>
          </a:p>
          <a:p>
            <a:pPr marL="914400" lvl="1" indent="-457200">
              <a:buFont typeface="+mj-lt"/>
              <a:buAutoNum type="arabicPeriod"/>
            </a:pPr>
            <a:r>
              <a:rPr lang="en-US" dirty="0" smtClean="0"/>
              <a:t>Aggregated by “the formula”</a:t>
            </a:r>
            <a:endParaRPr lang="de-CH" dirty="0" smtClean="0"/>
          </a:p>
          <a:p>
            <a:pPr marL="457200" lvl="1" indent="0">
              <a:buNone/>
            </a:pPr>
            <a:endParaRPr lang="en-US" dirty="0" smtClean="0"/>
          </a:p>
        </p:txBody>
      </p:sp>
      <p:pic>
        <p:nvPicPr>
          <p:cNvPr id="7" name="Picture 6"/>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16857134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the formula</a:t>
            </a:r>
            <a:endParaRPr lang="de-CH" dirty="0"/>
          </a:p>
        </p:txBody>
      </p:sp>
      <p:sp>
        <p:nvSpPr>
          <p:cNvPr id="5" name="Flowchart: Summing Junction 4"/>
          <p:cNvSpPr/>
          <p:nvPr/>
        </p:nvSpPr>
        <p:spPr>
          <a:xfrm>
            <a:off x="3929743" y="2612571"/>
            <a:ext cx="3505200" cy="3069772"/>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Oval 9"/>
          <p:cNvSpPr/>
          <p:nvPr/>
        </p:nvSpPr>
        <p:spPr>
          <a:xfrm>
            <a:off x="3929743" y="2612571"/>
            <a:ext cx="3592286" cy="30697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6" name="Picture 5"/>
          <p:cNvPicPr>
            <a:picLocks noChangeAspect="1"/>
          </p:cNvPicPr>
          <p:nvPr/>
        </p:nvPicPr>
        <p:blipFill rotWithShape="1">
          <a:blip r:embed="rId2"/>
          <a:srcRect l="28947" t="24177" r="32271" b="28920"/>
          <a:stretch/>
        </p:blipFill>
        <p:spPr>
          <a:xfrm>
            <a:off x="10668000" y="50298"/>
            <a:ext cx="1243719" cy="1054200"/>
          </a:xfrm>
          <a:prstGeom prst="rect">
            <a:avLst/>
          </a:prstGeom>
        </p:spPr>
      </p:pic>
      <p:sp>
        <p:nvSpPr>
          <p:cNvPr id="3" name="TextBox 2"/>
          <p:cNvSpPr txBox="1"/>
          <p:nvPr/>
        </p:nvSpPr>
        <p:spPr>
          <a:xfrm>
            <a:off x="5070763" y="3648364"/>
            <a:ext cx="2299855" cy="830997"/>
          </a:xfrm>
          <a:prstGeom prst="rect">
            <a:avLst/>
          </a:prstGeom>
          <a:noFill/>
        </p:spPr>
        <p:txBody>
          <a:bodyPr wrap="square" rtlCol="0">
            <a:spAutoFit/>
          </a:bodyPr>
          <a:lstStyle/>
          <a:p>
            <a:r>
              <a:rPr lang="en-US" sz="4800" dirty="0" smtClean="0">
                <a:solidFill>
                  <a:srgbClr val="FFFF00"/>
                </a:solidFill>
              </a:rPr>
              <a:t>5.75</a:t>
            </a:r>
            <a:endParaRPr lang="de-CH" sz="4800" dirty="0">
              <a:solidFill>
                <a:srgbClr val="FFFF00"/>
              </a:solidFill>
            </a:endParaRPr>
          </a:p>
        </p:txBody>
      </p:sp>
    </p:spTree>
    <p:extLst>
      <p:ext uri="{BB962C8B-B14F-4D97-AF65-F5344CB8AC3E}">
        <p14:creationId xmlns:p14="http://schemas.microsoft.com/office/powerpoint/2010/main" val="29800408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the formula</a:t>
            </a:r>
            <a:endParaRPr lang="de-CH" dirty="0"/>
          </a:p>
        </p:txBody>
      </p:sp>
      <p:sp>
        <p:nvSpPr>
          <p:cNvPr id="5" name="Flowchart: Summing Junction 4"/>
          <p:cNvSpPr/>
          <p:nvPr/>
        </p:nvSpPr>
        <p:spPr>
          <a:xfrm>
            <a:off x="3929743" y="2612571"/>
            <a:ext cx="3505200" cy="3069772"/>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6" name="Picture 5"/>
          <p:cNvPicPr>
            <a:picLocks noChangeAspect="1"/>
          </p:cNvPicPr>
          <p:nvPr/>
        </p:nvPicPr>
        <p:blipFill rotWithShape="1">
          <a:blip r:embed="rId2"/>
          <a:srcRect l="28947" t="24177" r="32271" b="28920"/>
          <a:stretch/>
        </p:blipFill>
        <p:spPr>
          <a:xfrm>
            <a:off x="10668000" y="50298"/>
            <a:ext cx="1243719" cy="1054200"/>
          </a:xfrm>
          <a:prstGeom prst="rect">
            <a:avLst/>
          </a:prstGeom>
        </p:spPr>
      </p:pic>
      <p:sp>
        <p:nvSpPr>
          <p:cNvPr id="7" name="TextBox 6"/>
          <p:cNvSpPr txBox="1"/>
          <p:nvPr/>
        </p:nvSpPr>
        <p:spPr>
          <a:xfrm>
            <a:off x="4119418" y="3703783"/>
            <a:ext cx="2299855" cy="830997"/>
          </a:xfrm>
          <a:prstGeom prst="rect">
            <a:avLst/>
          </a:prstGeom>
          <a:noFill/>
        </p:spPr>
        <p:txBody>
          <a:bodyPr wrap="square" rtlCol="0">
            <a:spAutoFit/>
          </a:bodyPr>
          <a:lstStyle/>
          <a:p>
            <a:r>
              <a:rPr lang="en-US" sz="4800" dirty="0" smtClean="0">
                <a:solidFill>
                  <a:srgbClr val="FFFF00"/>
                </a:solidFill>
              </a:rPr>
              <a:t>5.75</a:t>
            </a:r>
            <a:endParaRPr lang="de-CH" sz="4800" dirty="0">
              <a:solidFill>
                <a:srgbClr val="FFFF00"/>
              </a:solidFill>
            </a:endParaRPr>
          </a:p>
        </p:txBody>
      </p:sp>
      <p:sp>
        <p:nvSpPr>
          <p:cNvPr id="8" name="TextBox 7"/>
          <p:cNvSpPr txBox="1"/>
          <p:nvPr/>
        </p:nvSpPr>
        <p:spPr>
          <a:xfrm>
            <a:off x="6197599" y="3685309"/>
            <a:ext cx="2299855" cy="830997"/>
          </a:xfrm>
          <a:prstGeom prst="rect">
            <a:avLst/>
          </a:prstGeom>
          <a:noFill/>
        </p:spPr>
        <p:txBody>
          <a:bodyPr wrap="square" rtlCol="0">
            <a:spAutoFit/>
          </a:bodyPr>
          <a:lstStyle/>
          <a:p>
            <a:r>
              <a:rPr lang="en-US" sz="4800" dirty="0" smtClean="0">
                <a:solidFill>
                  <a:srgbClr val="FFFF00"/>
                </a:solidFill>
              </a:rPr>
              <a:t>5.75</a:t>
            </a:r>
            <a:endParaRPr lang="de-CH" sz="4800" dirty="0">
              <a:solidFill>
                <a:srgbClr val="FFFF00"/>
              </a:solidFill>
            </a:endParaRPr>
          </a:p>
        </p:txBody>
      </p:sp>
      <p:sp>
        <p:nvSpPr>
          <p:cNvPr id="9" name="TextBox 8"/>
          <p:cNvSpPr txBox="1"/>
          <p:nvPr/>
        </p:nvSpPr>
        <p:spPr>
          <a:xfrm>
            <a:off x="5098473" y="2863273"/>
            <a:ext cx="2299855" cy="830997"/>
          </a:xfrm>
          <a:prstGeom prst="rect">
            <a:avLst/>
          </a:prstGeom>
          <a:noFill/>
        </p:spPr>
        <p:txBody>
          <a:bodyPr wrap="square" rtlCol="0">
            <a:spAutoFit/>
          </a:bodyPr>
          <a:lstStyle/>
          <a:p>
            <a:r>
              <a:rPr lang="en-US" sz="4800" dirty="0" smtClean="0">
                <a:solidFill>
                  <a:srgbClr val="FFFF00"/>
                </a:solidFill>
              </a:rPr>
              <a:t>5.75</a:t>
            </a:r>
            <a:endParaRPr lang="de-CH" sz="4800" dirty="0">
              <a:solidFill>
                <a:srgbClr val="FFFF00"/>
              </a:solidFill>
            </a:endParaRPr>
          </a:p>
        </p:txBody>
      </p:sp>
      <p:sp>
        <p:nvSpPr>
          <p:cNvPr id="10" name="TextBox 9"/>
          <p:cNvSpPr txBox="1"/>
          <p:nvPr/>
        </p:nvSpPr>
        <p:spPr>
          <a:xfrm>
            <a:off x="5181599" y="4618182"/>
            <a:ext cx="2299855" cy="830997"/>
          </a:xfrm>
          <a:prstGeom prst="rect">
            <a:avLst/>
          </a:prstGeom>
          <a:noFill/>
        </p:spPr>
        <p:txBody>
          <a:bodyPr wrap="square" rtlCol="0">
            <a:spAutoFit/>
          </a:bodyPr>
          <a:lstStyle/>
          <a:p>
            <a:r>
              <a:rPr lang="en-US" sz="4800" dirty="0" smtClean="0">
                <a:solidFill>
                  <a:srgbClr val="FFFF00"/>
                </a:solidFill>
              </a:rPr>
              <a:t>5.75</a:t>
            </a:r>
            <a:endParaRPr lang="de-CH" sz="4800" dirty="0">
              <a:solidFill>
                <a:srgbClr val="FFFF00"/>
              </a:solidFill>
            </a:endParaRPr>
          </a:p>
        </p:txBody>
      </p:sp>
    </p:spTree>
    <p:extLst>
      <p:ext uri="{BB962C8B-B14F-4D97-AF65-F5344CB8AC3E}">
        <p14:creationId xmlns:p14="http://schemas.microsoft.com/office/powerpoint/2010/main" val="13020084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the formula</a:t>
            </a:r>
            <a:endParaRPr lang="de-CH" dirty="0"/>
          </a:p>
        </p:txBody>
      </p:sp>
      <p:sp>
        <p:nvSpPr>
          <p:cNvPr id="5" name="Flowchart: Summing Junction 4"/>
          <p:cNvSpPr/>
          <p:nvPr/>
        </p:nvSpPr>
        <p:spPr>
          <a:xfrm>
            <a:off x="3929743" y="2612571"/>
            <a:ext cx="3505200" cy="3069772"/>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 name="Smiley Face 5"/>
          <p:cNvSpPr/>
          <p:nvPr/>
        </p:nvSpPr>
        <p:spPr>
          <a:xfrm>
            <a:off x="5410200" y="1807030"/>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 name="Smiley Face 6"/>
          <p:cNvSpPr/>
          <p:nvPr/>
        </p:nvSpPr>
        <p:spPr>
          <a:xfrm>
            <a:off x="2971800" y="3548744"/>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Smiley Face 7"/>
          <p:cNvSpPr/>
          <p:nvPr/>
        </p:nvSpPr>
        <p:spPr>
          <a:xfrm>
            <a:off x="5263243" y="5926819"/>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Smiley Face 8"/>
          <p:cNvSpPr/>
          <p:nvPr/>
        </p:nvSpPr>
        <p:spPr>
          <a:xfrm>
            <a:off x="7739743" y="3831773"/>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0" name="Picture 9"/>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6235480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the formula</a:t>
            </a:r>
            <a:endParaRPr lang="de-CH" dirty="0"/>
          </a:p>
        </p:txBody>
      </p:sp>
      <p:sp>
        <p:nvSpPr>
          <p:cNvPr id="6" name="Smiley Face 5"/>
          <p:cNvSpPr/>
          <p:nvPr/>
        </p:nvSpPr>
        <p:spPr>
          <a:xfrm>
            <a:off x="5410200" y="1807030"/>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 name="Smiley Face 6"/>
          <p:cNvSpPr/>
          <p:nvPr/>
        </p:nvSpPr>
        <p:spPr>
          <a:xfrm>
            <a:off x="2971800" y="3548744"/>
            <a:ext cx="598714" cy="566057"/>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Smiley Face 7"/>
          <p:cNvSpPr/>
          <p:nvPr/>
        </p:nvSpPr>
        <p:spPr>
          <a:xfrm>
            <a:off x="5263243" y="5926819"/>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Smiley Face 8"/>
          <p:cNvSpPr/>
          <p:nvPr/>
        </p:nvSpPr>
        <p:spPr>
          <a:xfrm>
            <a:off x="7739743" y="3831773"/>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 name="Pie 2"/>
          <p:cNvSpPr/>
          <p:nvPr/>
        </p:nvSpPr>
        <p:spPr>
          <a:xfrm rot="13501634">
            <a:off x="3966077" y="2337626"/>
            <a:ext cx="3403836" cy="3790884"/>
          </a:xfrm>
          <a:prstGeom prst="pie">
            <a:avLst>
              <a:gd name="adj1" fmla="val 21550068"/>
              <a:gd name="adj2" fmla="val 162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solidFill>
            </a:endParaRPr>
          </a:p>
        </p:txBody>
      </p:sp>
      <p:sp>
        <p:nvSpPr>
          <p:cNvPr id="10" name="Isosceles Triangle 9"/>
          <p:cNvSpPr/>
          <p:nvPr/>
        </p:nvSpPr>
        <p:spPr>
          <a:xfrm rot="5400000">
            <a:off x="3614058" y="3418115"/>
            <a:ext cx="1948543" cy="164374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1" name="Picture 10"/>
          <p:cNvPicPr>
            <a:picLocks noChangeAspect="1"/>
          </p:cNvPicPr>
          <p:nvPr/>
        </p:nvPicPr>
        <p:blipFill rotWithShape="1">
          <a:blip r:embed="rId2"/>
          <a:srcRect l="28947" t="24177" r="32271" b="28920"/>
          <a:stretch/>
        </p:blipFill>
        <p:spPr>
          <a:xfrm>
            <a:off x="10668000" y="50298"/>
            <a:ext cx="1243719" cy="1054200"/>
          </a:xfrm>
          <a:prstGeom prst="rect">
            <a:avLst/>
          </a:prstGeom>
        </p:spPr>
      </p:pic>
      <p:sp>
        <p:nvSpPr>
          <p:cNvPr id="12" name="TextBox 11"/>
          <p:cNvSpPr txBox="1"/>
          <p:nvPr/>
        </p:nvSpPr>
        <p:spPr>
          <a:xfrm>
            <a:off x="3685308" y="3823855"/>
            <a:ext cx="2299855" cy="830997"/>
          </a:xfrm>
          <a:prstGeom prst="rect">
            <a:avLst/>
          </a:prstGeom>
          <a:noFill/>
        </p:spPr>
        <p:txBody>
          <a:bodyPr wrap="square" rtlCol="0">
            <a:spAutoFit/>
          </a:bodyPr>
          <a:lstStyle/>
          <a:p>
            <a:r>
              <a:rPr lang="en-US" sz="4800" dirty="0" smtClean="0">
                <a:solidFill>
                  <a:srgbClr val="0070C0"/>
                </a:solidFill>
              </a:rPr>
              <a:t>5.75</a:t>
            </a:r>
            <a:endParaRPr lang="de-CH" sz="4800" dirty="0">
              <a:solidFill>
                <a:srgbClr val="0070C0"/>
              </a:solidFill>
            </a:endParaRPr>
          </a:p>
        </p:txBody>
      </p:sp>
    </p:spTree>
    <p:extLst>
      <p:ext uri="{BB962C8B-B14F-4D97-AF65-F5344CB8AC3E}">
        <p14:creationId xmlns:p14="http://schemas.microsoft.com/office/powerpoint/2010/main" val="6473656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the formula</a:t>
            </a:r>
            <a:endParaRPr lang="de-CH" dirty="0"/>
          </a:p>
        </p:txBody>
      </p:sp>
      <p:sp>
        <p:nvSpPr>
          <p:cNvPr id="6" name="Smiley Face 5"/>
          <p:cNvSpPr/>
          <p:nvPr/>
        </p:nvSpPr>
        <p:spPr>
          <a:xfrm>
            <a:off x="5410200" y="1807030"/>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 name="Smiley Face 6"/>
          <p:cNvSpPr/>
          <p:nvPr/>
        </p:nvSpPr>
        <p:spPr>
          <a:xfrm>
            <a:off x="2971800" y="3548744"/>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Smiley Face 7"/>
          <p:cNvSpPr/>
          <p:nvPr/>
        </p:nvSpPr>
        <p:spPr>
          <a:xfrm>
            <a:off x="5263243" y="5926819"/>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Smiley Face 8"/>
          <p:cNvSpPr/>
          <p:nvPr/>
        </p:nvSpPr>
        <p:spPr>
          <a:xfrm>
            <a:off x="7739743" y="3831773"/>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Isosceles Triangle 9"/>
          <p:cNvSpPr/>
          <p:nvPr/>
        </p:nvSpPr>
        <p:spPr>
          <a:xfrm rot="5400000">
            <a:off x="4887686" y="3113319"/>
            <a:ext cx="1948543" cy="164374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Smiley Face 10"/>
          <p:cNvSpPr/>
          <p:nvPr/>
        </p:nvSpPr>
        <p:spPr>
          <a:xfrm>
            <a:off x="2971800" y="3548744"/>
            <a:ext cx="598714" cy="566057"/>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2" name="Picture 11"/>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2872535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8146" y="826800"/>
            <a:ext cx="10612582" cy="2387600"/>
          </a:xfrm>
        </p:spPr>
        <p:txBody>
          <a:bodyPr>
            <a:normAutofit fontScale="90000"/>
          </a:bodyPr>
          <a:lstStyle/>
          <a:p>
            <a:r>
              <a:rPr lang="en-US" dirty="0" smtClean="0"/>
              <a:t>Bargaining over joint gains: </a:t>
            </a:r>
            <a:br>
              <a:rPr lang="en-US" dirty="0" smtClean="0"/>
            </a:br>
            <a:r>
              <a:rPr lang="en-US" i="1" dirty="0" smtClean="0"/>
              <a:t>fair</a:t>
            </a:r>
            <a:r>
              <a:rPr lang="en-US" dirty="0" smtClean="0"/>
              <a:t> and </a:t>
            </a:r>
            <a:r>
              <a:rPr lang="en-US" i="1" dirty="0" smtClean="0"/>
              <a:t>incentive-compatible</a:t>
            </a:r>
            <a:r>
              <a:rPr lang="en-US" dirty="0" smtClean="0"/>
              <a:t> </a:t>
            </a:r>
            <a:br>
              <a:rPr lang="en-US" dirty="0" smtClean="0"/>
            </a:br>
            <a:r>
              <a:rPr lang="en-US" dirty="0" smtClean="0"/>
              <a:t>division of collective surplus </a:t>
            </a:r>
            <a:endParaRPr lang="de-CH" dirty="0"/>
          </a:p>
        </p:txBody>
      </p:sp>
      <p:sp>
        <p:nvSpPr>
          <p:cNvPr id="3" name="Subtitle 2"/>
          <p:cNvSpPr>
            <a:spLocks noGrp="1"/>
          </p:cNvSpPr>
          <p:nvPr>
            <p:ph type="subTitle" idx="1"/>
          </p:nvPr>
        </p:nvSpPr>
        <p:spPr>
          <a:xfrm>
            <a:off x="1514763" y="3585681"/>
            <a:ext cx="9149812" cy="2198591"/>
          </a:xfrm>
        </p:spPr>
        <p:txBody>
          <a:bodyPr>
            <a:normAutofit lnSpcReduction="10000"/>
          </a:bodyPr>
          <a:lstStyle/>
          <a:p>
            <a:r>
              <a:rPr lang="en-US" dirty="0" smtClean="0"/>
              <a:t>Heinrich Nax</a:t>
            </a:r>
          </a:p>
          <a:p>
            <a:r>
              <a:rPr lang="en-US" dirty="0" smtClean="0">
                <a:hlinkClick r:id="rId2"/>
              </a:rPr>
              <a:t>hnax@ethz.ch</a:t>
            </a:r>
            <a:endParaRPr lang="en-US" dirty="0" smtClean="0"/>
          </a:p>
          <a:p>
            <a:endParaRPr lang="en-US" dirty="0" smtClean="0"/>
          </a:p>
          <a:p>
            <a:r>
              <a:rPr lang="de-CH" b="1" dirty="0" smtClean="0"/>
              <a:t>«</a:t>
            </a:r>
            <a:r>
              <a:rPr lang="de-CH" b="1" dirty="0" err="1" smtClean="0"/>
              <a:t>Bargaining</a:t>
            </a:r>
            <a:r>
              <a:rPr lang="de-CH" b="1" dirty="0" smtClean="0"/>
              <a:t> </a:t>
            </a:r>
            <a:r>
              <a:rPr lang="de-CH" b="1" dirty="0" err="1" smtClean="0"/>
              <a:t>Applications</a:t>
            </a:r>
            <a:r>
              <a:rPr lang="de-CH" b="1" dirty="0" smtClean="0"/>
              <a:t>»</a:t>
            </a:r>
            <a:endParaRPr lang="de-CH" b="1" dirty="0"/>
          </a:p>
          <a:p>
            <a:r>
              <a:rPr lang="en-US" dirty="0" smtClean="0"/>
              <a:t>21/2/2019</a:t>
            </a:r>
          </a:p>
          <a:p>
            <a:endParaRPr lang="de-CH" dirty="0"/>
          </a:p>
        </p:txBody>
      </p:sp>
      <p:pic>
        <p:nvPicPr>
          <p:cNvPr id="4" name="Picture 3"/>
          <p:cNvPicPr>
            <a:picLocks noChangeAspect="1"/>
          </p:cNvPicPr>
          <p:nvPr/>
        </p:nvPicPr>
        <p:blipFill rotWithShape="1">
          <a:blip r:embed="rId3"/>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16158836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the formula</a:t>
            </a:r>
            <a:endParaRPr lang="de-CH" dirty="0"/>
          </a:p>
        </p:txBody>
      </p:sp>
      <p:sp>
        <p:nvSpPr>
          <p:cNvPr id="6" name="Smiley Face 5"/>
          <p:cNvSpPr/>
          <p:nvPr/>
        </p:nvSpPr>
        <p:spPr>
          <a:xfrm>
            <a:off x="5410200" y="1807030"/>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 name="Smiley Face 6"/>
          <p:cNvSpPr/>
          <p:nvPr/>
        </p:nvSpPr>
        <p:spPr>
          <a:xfrm>
            <a:off x="2971800" y="3548744"/>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Smiley Face 7"/>
          <p:cNvSpPr/>
          <p:nvPr/>
        </p:nvSpPr>
        <p:spPr>
          <a:xfrm>
            <a:off x="5263243" y="5926819"/>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Smiley Face 8"/>
          <p:cNvSpPr/>
          <p:nvPr/>
        </p:nvSpPr>
        <p:spPr>
          <a:xfrm>
            <a:off x="7739743" y="3831773"/>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Isosceles Triangle 9"/>
          <p:cNvSpPr/>
          <p:nvPr/>
        </p:nvSpPr>
        <p:spPr>
          <a:xfrm rot="5400000">
            <a:off x="4887686" y="3113319"/>
            <a:ext cx="1948543" cy="164374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 name="Flowchart: Summing Junction 2"/>
          <p:cNvSpPr/>
          <p:nvPr/>
        </p:nvSpPr>
        <p:spPr>
          <a:xfrm>
            <a:off x="4267199" y="2688772"/>
            <a:ext cx="2743201" cy="2645229"/>
          </a:xfrm>
          <a:prstGeom prst="flowChartSummingJuncti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Smiley Face 10"/>
          <p:cNvSpPr/>
          <p:nvPr/>
        </p:nvSpPr>
        <p:spPr>
          <a:xfrm>
            <a:off x="2971800" y="3548744"/>
            <a:ext cx="598714" cy="566057"/>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 name="TextBox 4"/>
          <p:cNvSpPr txBox="1"/>
          <p:nvPr/>
        </p:nvSpPr>
        <p:spPr>
          <a:xfrm>
            <a:off x="4414156" y="3723697"/>
            <a:ext cx="996045" cy="369332"/>
          </a:xfrm>
          <a:prstGeom prst="rect">
            <a:avLst/>
          </a:prstGeom>
          <a:noFill/>
        </p:spPr>
        <p:txBody>
          <a:bodyPr wrap="square" rtlCol="0">
            <a:spAutoFit/>
          </a:bodyPr>
          <a:lstStyle/>
          <a:p>
            <a:r>
              <a:rPr lang="en-US" dirty="0"/>
              <a:t>residual</a:t>
            </a:r>
          </a:p>
        </p:txBody>
      </p:sp>
      <p:cxnSp>
        <p:nvCxnSpPr>
          <p:cNvPr id="13" name="Straight Arrow Connector 12"/>
          <p:cNvCxnSpPr>
            <a:stCxn id="3" idx="2"/>
          </p:cNvCxnSpPr>
          <p:nvPr/>
        </p:nvCxnSpPr>
        <p:spPr>
          <a:xfrm flipH="1" flipV="1">
            <a:off x="3679372" y="3929744"/>
            <a:ext cx="587827" cy="81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28591601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the formula</a:t>
            </a:r>
            <a:endParaRPr lang="de-CH" dirty="0"/>
          </a:p>
        </p:txBody>
      </p:sp>
      <p:sp>
        <p:nvSpPr>
          <p:cNvPr id="6" name="Smiley Face 5"/>
          <p:cNvSpPr/>
          <p:nvPr/>
        </p:nvSpPr>
        <p:spPr>
          <a:xfrm>
            <a:off x="5410200" y="1807030"/>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 name="Smiley Face 6"/>
          <p:cNvSpPr/>
          <p:nvPr/>
        </p:nvSpPr>
        <p:spPr>
          <a:xfrm>
            <a:off x="2971800" y="3548744"/>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Smiley Face 7"/>
          <p:cNvSpPr/>
          <p:nvPr/>
        </p:nvSpPr>
        <p:spPr>
          <a:xfrm>
            <a:off x="5263243" y="5926819"/>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Smiley Face 8"/>
          <p:cNvSpPr/>
          <p:nvPr/>
        </p:nvSpPr>
        <p:spPr>
          <a:xfrm>
            <a:off x="7739743" y="3831773"/>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Isosceles Triangle 9"/>
          <p:cNvSpPr/>
          <p:nvPr/>
        </p:nvSpPr>
        <p:spPr>
          <a:xfrm rot="5400000">
            <a:off x="4887686" y="3113319"/>
            <a:ext cx="1948543" cy="164374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 name="Flowchart: Summing Junction 2"/>
          <p:cNvSpPr/>
          <p:nvPr/>
        </p:nvSpPr>
        <p:spPr>
          <a:xfrm>
            <a:off x="4267199" y="2688772"/>
            <a:ext cx="2743201" cy="2645229"/>
          </a:xfrm>
          <a:prstGeom prst="flowChartSummingJuncti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Smiley Face 10"/>
          <p:cNvSpPr/>
          <p:nvPr/>
        </p:nvSpPr>
        <p:spPr>
          <a:xfrm>
            <a:off x="2971800" y="3548744"/>
            <a:ext cx="598714" cy="566057"/>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 name="TextBox 4"/>
          <p:cNvSpPr txBox="1"/>
          <p:nvPr/>
        </p:nvSpPr>
        <p:spPr>
          <a:xfrm>
            <a:off x="4414156" y="3723697"/>
            <a:ext cx="996045" cy="369332"/>
          </a:xfrm>
          <a:prstGeom prst="rect">
            <a:avLst/>
          </a:prstGeom>
          <a:noFill/>
        </p:spPr>
        <p:txBody>
          <a:bodyPr wrap="square" rtlCol="0">
            <a:spAutoFit/>
          </a:bodyPr>
          <a:lstStyle/>
          <a:p>
            <a:r>
              <a:rPr lang="en-US" dirty="0"/>
              <a:t>residual</a:t>
            </a:r>
          </a:p>
        </p:txBody>
      </p:sp>
      <p:cxnSp>
        <p:nvCxnSpPr>
          <p:cNvPr id="13" name="Straight Arrow Connector 12"/>
          <p:cNvCxnSpPr>
            <a:stCxn id="3" idx="2"/>
          </p:cNvCxnSpPr>
          <p:nvPr/>
        </p:nvCxnSpPr>
        <p:spPr>
          <a:xfrm flipH="1" flipV="1">
            <a:off x="3679372" y="3929744"/>
            <a:ext cx="587827" cy="81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433458" y="3929744"/>
            <a:ext cx="1175657" cy="81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6" idx="4"/>
          </p:cNvCxnSpPr>
          <p:nvPr/>
        </p:nvCxnSpPr>
        <p:spPr>
          <a:xfrm flipV="1">
            <a:off x="5682343" y="2373087"/>
            <a:ext cx="27214" cy="849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682343" y="4626429"/>
            <a:ext cx="0" cy="1143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36196007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the formula</a:t>
            </a:r>
            <a:endParaRPr lang="de-CH" dirty="0"/>
          </a:p>
        </p:txBody>
      </p:sp>
      <p:sp>
        <p:nvSpPr>
          <p:cNvPr id="6" name="Smiley Face 5"/>
          <p:cNvSpPr/>
          <p:nvPr/>
        </p:nvSpPr>
        <p:spPr>
          <a:xfrm>
            <a:off x="5410200" y="1807030"/>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 name="Smiley Face 6"/>
          <p:cNvSpPr/>
          <p:nvPr/>
        </p:nvSpPr>
        <p:spPr>
          <a:xfrm>
            <a:off x="2971800" y="3548744"/>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Smiley Face 7"/>
          <p:cNvSpPr/>
          <p:nvPr/>
        </p:nvSpPr>
        <p:spPr>
          <a:xfrm>
            <a:off x="5263243" y="5926819"/>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Smiley Face 8"/>
          <p:cNvSpPr/>
          <p:nvPr/>
        </p:nvSpPr>
        <p:spPr>
          <a:xfrm>
            <a:off x="7739743" y="3831773"/>
            <a:ext cx="598714" cy="56605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Isosceles Triangle 9"/>
          <p:cNvSpPr/>
          <p:nvPr/>
        </p:nvSpPr>
        <p:spPr>
          <a:xfrm rot="5400000">
            <a:off x="4887686" y="3113319"/>
            <a:ext cx="1948543" cy="164374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 name="Flowchart: Summing Junction 2"/>
          <p:cNvSpPr/>
          <p:nvPr/>
        </p:nvSpPr>
        <p:spPr>
          <a:xfrm>
            <a:off x="4267199" y="2688772"/>
            <a:ext cx="2743201" cy="2645229"/>
          </a:xfrm>
          <a:prstGeom prst="flowChartSummingJuncti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Smiley Face 10"/>
          <p:cNvSpPr/>
          <p:nvPr/>
        </p:nvSpPr>
        <p:spPr>
          <a:xfrm>
            <a:off x="2971800" y="3548744"/>
            <a:ext cx="598714" cy="566057"/>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 name="TextBox 4"/>
          <p:cNvSpPr txBox="1"/>
          <p:nvPr/>
        </p:nvSpPr>
        <p:spPr>
          <a:xfrm>
            <a:off x="4414156" y="3723697"/>
            <a:ext cx="996045" cy="369332"/>
          </a:xfrm>
          <a:prstGeom prst="rect">
            <a:avLst/>
          </a:prstGeom>
          <a:noFill/>
        </p:spPr>
        <p:txBody>
          <a:bodyPr wrap="square" rtlCol="0">
            <a:spAutoFit/>
          </a:bodyPr>
          <a:lstStyle/>
          <a:p>
            <a:r>
              <a:rPr lang="en-US" dirty="0"/>
              <a:t>residual</a:t>
            </a:r>
          </a:p>
        </p:txBody>
      </p:sp>
      <p:cxnSp>
        <p:nvCxnSpPr>
          <p:cNvPr id="13" name="Straight Arrow Connector 12"/>
          <p:cNvCxnSpPr>
            <a:stCxn id="3" idx="2"/>
          </p:cNvCxnSpPr>
          <p:nvPr/>
        </p:nvCxnSpPr>
        <p:spPr>
          <a:xfrm flipH="1" flipV="1">
            <a:off x="3679372" y="3929744"/>
            <a:ext cx="587827" cy="81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433458" y="3929744"/>
            <a:ext cx="1175657" cy="81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6" idx="4"/>
          </p:cNvCxnSpPr>
          <p:nvPr/>
        </p:nvCxnSpPr>
        <p:spPr>
          <a:xfrm flipV="1">
            <a:off x="5682343" y="2373087"/>
            <a:ext cx="27214" cy="849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682343" y="4626429"/>
            <a:ext cx="0" cy="1143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579914" y="3508607"/>
            <a:ext cx="990600" cy="646331"/>
          </a:xfrm>
          <a:prstGeom prst="rect">
            <a:avLst/>
          </a:prstGeom>
          <a:noFill/>
        </p:spPr>
        <p:txBody>
          <a:bodyPr wrap="square" rtlCol="0">
            <a:spAutoFit/>
          </a:bodyPr>
          <a:lstStyle/>
          <a:p>
            <a:r>
              <a:rPr lang="en-US" sz="3600" dirty="0" err="1"/>
              <a:t>i</a:t>
            </a:r>
            <a:endParaRPr lang="de-CH" sz="3600" dirty="0"/>
          </a:p>
        </p:txBody>
      </p:sp>
      <p:sp>
        <p:nvSpPr>
          <p:cNvPr id="17" name="TextBox 16"/>
          <p:cNvSpPr txBox="1"/>
          <p:nvPr/>
        </p:nvSpPr>
        <p:spPr>
          <a:xfrm>
            <a:off x="6106885" y="1730162"/>
            <a:ext cx="990600" cy="646331"/>
          </a:xfrm>
          <a:prstGeom prst="rect">
            <a:avLst/>
          </a:prstGeom>
          <a:noFill/>
        </p:spPr>
        <p:txBody>
          <a:bodyPr wrap="square" rtlCol="0">
            <a:spAutoFit/>
          </a:bodyPr>
          <a:lstStyle/>
          <a:p>
            <a:r>
              <a:rPr lang="en-US" sz="3600" dirty="0"/>
              <a:t>j</a:t>
            </a:r>
            <a:endParaRPr lang="de-CH" sz="3600" dirty="0"/>
          </a:p>
        </p:txBody>
      </p:sp>
      <p:sp>
        <p:nvSpPr>
          <p:cNvPr id="19" name="TextBox 18"/>
          <p:cNvSpPr txBox="1"/>
          <p:nvPr/>
        </p:nvSpPr>
        <p:spPr>
          <a:xfrm>
            <a:off x="8447314" y="3791635"/>
            <a:ext cx="990600" cy="646331"/>
          </a:xfrm>
          <a:prstGeom prst="rect">
            <a:avLst/>
          </a:prstGeom>
          <a:noFill/>
        </p:spPr>
        <p:txBody>
          <a:bodyPr wrap="square" rtlCol="0">
            <a:spAutoFit/>
          </a:bodyPr>
          <a:lstStyle/>
          <a:p>
            <a:r>
              <a:rPr lang="en-US" sz="3600" dirty="0"/>
              <a:t>k</a:t>
            </a:r>
            <a:endParaRPr lang="de-CH" sz="3600" dirty="0"/>
          </a:p>
        </p:txBody>
      </p:sp>
      <p:sp>
        <p:nvSpPr>
          <p:cNvPr id="20" name="TextBox 19"/>
          <p:cNvSpPr txBox="1"/>
          <p:nvPr/>
        </p:nvSpPr>
        <p:spPr>
          <a:xfrm>
            <a:off x="5938157" y="5846545"/>
            <a:ext cx="990600" cy="646331"/>
          </a:xfrm>
          <a:prstGeom prst="rect">
            <a:avLst/>
          </a:prstGeom>
          <a:noFill/>
        </p:spPr>
        <p:txBody>
          <a:bodyPr wrap="square" rtlCol="0">
            <a:spAutoFit/>
          </a:bodyPr>
          <a:lstStyle/>
          <a:p>
            <a:r>
              <a:rPr lang="en-US" sz="3600" dirty="0"/>
              <a:t>l</a:t>
            </a:r>
            <a:endParaRPr lang="de-CH" sz="3600" dirty="0"/>
          </a:p>
        </p:txBody>
      </p:sp>
      <p:pic>
        <p:nvPicPr>
          <p:cNvPr id="21" name="Picture 20"/>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13574022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formula</a:t>
            </a:r>
            <a:endParaRPr lang="de-CH" dirty="0"/>
          </a:p>
        </p:txBody>
      </p:sp>
      <p:sp>
        <p:nvSpPr>
          <p:cNvPr id="10" name="TextBox 9"/>
          <p:cNvSpPr txBox="1"/>
          <p:nvPr/>
        </p:nvSpPr>
        <p:spPr>
          <a:xfrm>
            <a:off x="2209801" y="2068286"/>
            <a:ext cx="6433457" cy="369332"/>
          </a:xfrm>
          <a:prstGeom prst="rect">
            <a:avLst/>
          </a:prstGeom>
          <a:noFill/>
        </p:spPr>
        <p:txBody>
          <a:bodyPr wrap="square" rtlCol="0">
            <a:spAutoFit/>
          </a:bodyPr>
          <a:lstStyle/>
          <a:p>
            <a:endParaRPr lang="de-CH" dirty="0"/>
          </a:p>
        </p:txBody>
      </p:sp>
      <p:sp>
        <p:nvSpPr>
          <p:cNvPr id="12" name="TextBox 11"/>
          <p:cNvSpPr txBox="1"/>
          <p:nvPr/>
        </p:nvSpPr>
        <p:spPr>
          <a:xfrm>
            <a:off x="2318657" y="2296886"/>
            <a:ext cx="8011886" cy="3970318"/>
          </a:xfrm>
          <a:prstGeom prst="rect">
            <a:avLst/>
          </a:prstGeom>
          <a:noFill/>
        </p:spPr>
        <p:txBody>
          <a:bodyPr wrap="square" rtlCol="0">
            <a:spAutoFit/>
          </a:bodyPr>
          <a:lstStyle/>
          <a:p>
            <a:r>
              <a:rPr lang="en-US" dirty="0"/>
              <a:t>Average relative contribution </a:t>
            </a:r>
            <a:r>
              <a:rPr lang="en-US" dirty="0" err="1"/>
              <a:t>jk</a:t>
            </a:r>
            <a:endParaRPr lang="en-US" dirty="0"/>
          </a:p>
          <a:p>
            <a:endParaRPr lang="en-US" dirty="0"/>
          </a:p>
          <a:p>
            <a:r>
              <a:rPr lang="en-US" dirty="0"/>
              <a:t>Average RC </a:t>
            </a:r>
            <a:r>
              <a:rPr lang="en-US" dirty="0" err="1"/>
              <a:t>jk</a:t>
            </a:r>
            <a:r>
              <a:rPr lang="en-US" dirty="0"/>
              <a:t> without i’s opinion</a:t>
            </a:r>
          </a:p>
          <a:p>
            <a:endParaRPr lang="en-US" dirty="0"/>
          </a:p>
          <a:p>
            <a:endParaRPr lang="en-US" dirty="0"/>
          </a:p>
          <a:p>
            <a:r>
              <a:rPr lang="en-US" dirty="0"/>
              <a:t>Auxiliary function assigning share to </a:t>
            </a:r>
            <a:r>
              <a:rPr lang="en-US" dirty="0" err="1"/>
              <a:t>i</a:t>
            </a:r>
            <a:r>
              <a:rPr lang="en-US" dirty="0"/>
              <a:t> when j excluded</a:t>
            </a:r>
          </a:p>
          <a:p>
            <a:endParaRPr lang="en-US" dirty="0"/>
          </a:p>
          <a:p>
            <a:endParaRPr lang="en-US" dirty="0"/>
          </a:p>
          <a:p>
            <a:endParaRPr lang="en-US" dirty="0"/>
          </a:p>
          <a:p>
            <a:r>
              <a:rPr lang="en-US" dirty="0"/>
              <a:t>Final payment</a:t>
            </a:r>
          </a:p>
          <a:p>
            <a:endParaRPr lang="en-US" dirty="0"/>
          </a:p>
          <a:p>
            <a:endParaRPr lang="en-US" dirty="0"/>
          </a:p>
          <a:p>
            <a:r>
              <a:rPr lang="en-US" dirty="0"/>
              <a:t>					      share in the other slices</a:t>
            </a:r>
          </a:p>
          <a:p>
            <a:r>
              <a:rPr lang="en-US" dirty="0"/>
              <a:t>			i’s residual in his slice </a:t>
            </a:r>
            <a:endParaRPr lang="de-CH" dirty="0"/>
          </a:p>
        </p:txBody>
      </p:sp>
      <p:pic>
        <p:nvPicPr>
          <p:cNvPr id="14" name="Picture 13"/>
          <p:cNvPicPr>
            <a:picLocks noChangeAspect="1"/>
          </p:cNvPicPr>
          <p:nvPr/>
        </p:nvPicPr>
        <p:blipFill>
          <a:blip r:embed="rId2"/>
          <a:stretch>
            <a:fillRect/>
          </a:stretch>
        </p:blipFill>
        <p:spPr>
          <a:xfrm>
            <a:off x="5816202" y="2335618"/>
            <a:ext cx="2572425" cy="330600"/>
          </a:xfrm>
          <a:prstGeom prst="rect">
            <a:avLst/>
          </a:prstGeom>
        </p:spPr>
      </p:pic>
      <p:pic>
        <p:nvPicPr>
          <p:cNvPr id="15" name="Picture 14"/>
          <p:cNvPicPr>
            <a:picLocks noChangeAspect="1"/>
          </p:cNvPicPr>
          <p:nvPr/>
        </p:nvPicPr>
        <p:blipFill>
          <a:blip r:embed="rId3"/>
          <a:stretch>
            <a:fillRect/>
          </a:stretch>
        </p:blipFill>
        <p:spPr>
          <a:xfrm>
            <a:off x="5955252" y="2895416"/>
            <a:ext cx="2850525" cy="324800"/>
          </a:xfrm>
          <a:prstGeom prst="rect">
            <a:avLst/>
          </a:prstGeom>
        </p:spPr>
      </p:pic>
      <p:pic>
        <p:nvPicPr>
          <p:cNvPr id="16" name="Picture 15"/>
          <p:cNvPicPr>
            <a:picLocks noChangeAspect="1"/>
          </p:cNvPicPr>
          <p:nvPr/>
        </p:nvPicPr>
        <p:blipFill>
          <a:blip r:embed="rId4"/>
          <a:stretch>
            <a:fillRect/>
          </a:stretch>
        </p:blipFill>
        <p:spPr>
          <a:xfrm>
            <a:off x="5816202" y="4051212"/>
            <a:ext cx="2989575" cy="417600"/>
          </a:xfrm>
          <a:prstGeom prst="rect">
            <a:avLst/>
          </a:prstGeom>
        </p:spPr>
      </p:pic>
      <p:pic>
        <p:nvPicPr>
          <p:cNvPr id="17" name="Picture 16"/>
          <p:cNvPicPr>
            <a:picLocks noChangeAspect="1"/>
          </p:cNvPicPr>
          <p:nvPr/>
        </p:nvPicPr>
        <p:blipFill>
          <a:blip r:embed="rId5"/>
          <a:stretch>
            <a:fillRect/>
          </a:stretch>
        </p:blipFill>
        <p:spPr>
          <a:xfrm>
            <a:off x="4164772" y="4750671"/>
            <a:ext cx="4820401" cy="295800"/>
          </a:xfrm>
          <a:prstGeom prst="rect">
            <a:avLst/>
          </a:prstGeom>
        </p:spPr>
      </p:pic>
      <p:sp>
        <p:nvSpPr>
          <p:cNvPr id="19" name="Left Brace 18"/>
          <p:cNvSpPr/>
          <p:nvPr/>
        </p:nvSpPr>
        <p:spPr>
          <a:xfrm rot="16200000">
            <a:off x="5540831" y="4611041"/>
            <a:ext cx="892628" cy="176348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72" name="Left Brace 71"/>
          <p:cNvSpPr/>
          <p:nvPr/>
        </p:nvSpPr>
        <p:spPr>
          <a:xfrm rot="16200000">
            <a:off x="7756049" y="4512106"/>
            <a:ext cx="614100" cy="168283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pic>
        <p:nvPicPr>
          <p:cNvPr id="13" name="Picture 12"/>
          <p:cNvPicPr>
            <a:picLocks noChangeAspect="1"/>
          </p:cNvPicPr>
          <p:nvPr/>
        </p:nvPicPr>
        <p:blipFill rotWithShape="1">
          <a:blip r:embed="rId6"/>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40966205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716" y="-180109"/>
            <a:ext cx="3932237" cy="1600200"/>
          </a:xfrm>
        </p:spPr>
        <p:txBody>
          <a:bodyPr/>
          <a:lstStyle/>
          <a:p>
            <a:r>
              <a:rPr lang="en-US" sz="4000" dirty="0" smtClean="0"/>
              <a:t>Complicated</a:t>
            </a:r>
            <a:r>
              <a:rPr lang="en-US" dirty="0" smtClean="0"/>
              <a:t>?</a:t>
            </a:r>
            <a:endParaRPr lang="de-CH" dirty="0"/>
          </a:p>
        </p:txBody>
      </p:sp>
      <p:sp>
        <p:nvSpPr>
          <p:cNvPr id="4" name="Text Placeholder 3"/>
          <p:cNvSpPr>
            <a:spLocks noGrp="1"/>
          </p:cNvSpPr>
          <p:nvPr>
            <p:ph type="body" sz="half" idx="2"/>
          </p:nvPr>
        </p:nvSpPr>
        <p:spPr/>
        <p:txBody>
          <a:bodyPr>
            <a:normAutofit/>
          </a:bodyPr>
          <a:lstStyle/>
          <a:p>
            <a:r>
              <a:rPr lang="en-US" sz="2400" dirty="0" smtClean="0"/>
              <a:t>Yes, kind of.</a:t>
            </a:r>
          </a:p>
          <a:p>
            <a:r>
              <a:rPr lang="en-US" sz="2400" dirty="0" smtClean="0"/>
              <a:t>But…</a:t>
            </a:r>
            <a:endParaRPr lang="en-US" sz="2400" dirty="0"/>
          </a:p>
        </p:txBody>
      </p:sp>
      <p:pic>
        <p:nvPicPr>
          <p:cNvPr id="5" name="Picture 4"/>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31012449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716" y="-180109"/>
            <a:ext cx="3932237" cy="1600200"/>
          </a:xfrm>
        </p:spPr>
        <p:txBody>
          <a:bodyPr/>
          <a:lstStyle/>
          <a:p>
            <a:r>
              <a:rPr lang="en-US" sz="4000" dirty="0" smtClean="0"/>
              <a:t>Complicated</a:t>
            </a:r>
            <a:r>
              <a:rPr lang="en-US" dirty="0" smtClean="0"/>
              <a:t>?</a:t>
            </a:r>
            <a:endParaRPr lang="de-CH" dirty="0"/>
          </a:p>
        </p:txBody>
      </p:sp>
      <p:sp>
        <p:nvSpPr>
          <p:cNvPr id="3" name="Content Placeholder 2"/>
          <p:cNvSpPr>
            <a:spLocks noGrp="1"/>
          </p:cNvSpPr>
          <p:nvPr>
            <p:ph idx="1"/>
          </p:nvPr>
        </p:nvSpPr>
        <p:spPr>
          <a:xfrm>
            <a:off x="5183188" y="987425"/>
            <a:ext cx="6602412" cy="4873625"/>
          </a:xfrm>
        </p:spPr>
        <p:txBody>
          <a:bodyPr>
            <a:normAutofit fontScale="92500" lnSpcReduction="10000"/>
          </a:bodyPr>
          <a:lstStyle/>
          <a:p>
            <a:pPr marL="0" indent="0">
              <a:buNone/>
            </a:pPr>
            <a:r>
              <a:rPr lang="en-US" dirty="0" smtClean="0"/>
              <a:t>AND it is the unique formula achieving:</a:t>
            </a:r>
            <a:endParaRPr lang="de-CH" dirty="0" smtClean="0"/>
          </a:p>
          <a:p>
            <a:r>
              <a:rPr lang="en-US" dirty="0" smtClean="0"/>
              <a:t>Adequateness</a:t>
            </a:r>
          </a:p>
          <a:p>
            <a:r>
              <a:rPr lang="en-US" dirty="0" smtClean="0"/>
              <a:t>Consensus</a:t>
            </a:r>
          </a:p>
          <a:p>
            <a:r>
              <a:rPr lang="en-US" dirty="0" smtClean="0"/>
              <a:t>Anonymity</a:t>
            </a:r>
          </a:p>
          <a:p>
            <a:r>
              <a:rPr lang="en-US" dirty="0" smtClean="0"/>
              <a:t>Impartiality</a:t>
            </a:r>
          </a:p>
          <a:p>
            <a:endParaRPr lang="en-US" dirty="0"/>
          </a:p>
          <a:p>
            <a:pPr marL="0" indent="0">
              <a:buNone/>
            </a:pPr>
            <a:r>
              <a:rPr lang="en-US" dirty="0" smtClean="0"/>
              <a:t>Aim: Aligning individual and collective incentives through, projects suffer less from free-riding, get better, and individual marks are fairer. </a:t>
            </a:r>
          </a:p>
          <a:p>
            <a:pPr marL="0" indent="0">
              <a:buNone/>
            </a:pPr>
            <a:endParaRPr lang="en-US" dirty="0"/>
          </a:p>
        </p:txBody>
      </p:sp>
      <p:sp>
        <p:nvSpPr>
          <p:cNvPr id="4" name="Text Placeholder 3"/>
          <p:cNvSpPr>
            <a:spLocks noGrp="1"/>
          </p:cNvSpPr>
          <p:nvPr>
            <p:ph type="body" sz="half" idx="2"/>
          </p:nvPr>
        </p:nvSpPr>
        <p:spPr/>
        <p:txBody>
          <a:bodyPr>
            <a:normAutofit/>
          </a:bodyPr>
          <a:lstStyle/>
          <a:p>
            <a:r>
              <a:rPr lang="en-US" sz="2400" dirty="0" smtClean="0"/>
              <a:t>Yes, kind of.</a:t>
            </a:r>
            <a:endParaRPr lang="en-US" sz="2400" dirty="0"/>
          </a:p>
          <a:p>
            <a:r>
              <a:rPr lang="en-US" sz="2400" dirty="0" smtClean="0"/>
              <a:t>But the properties are intuitive and the rating is very simple</a:t>
            </a:r>
          </a:p>
        </p:txBody>
      </p:sp>
      <p:pic>
        <p:nvPicPr>
          <p:cNvPr id="5" name="Picture 4"/>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14679764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716" y="-180109"/>
            <a:ext cx="3932237" cy="1600200"/>
          </a:xfrm>
        </p:spPr>
        <p:txBody>
          <a:bodyPr/>
          <a:lstStyle/>
          <a:p>
            <a:r>
              <a:rPr lang="en-US" sz="4000" dirty="0" smtClean="0"/>
              <a:t>Complicated</a:t>
            </a:r>
            <a:r>
              <a:rPr lang="en-US" dirty="0" smtClean="0"/>
              <a:t>?</a:t>
            </a:r>
            <a:endParaRPr lang="de-CH" dirty="0"/>
          </a:p>
        </p:txBody>
      </p:sp>
      <p:sp>
        <p:nvSpPr>
          <p:cNvPr id="3" name="Content Placeholder 2"/>
          <p:cNvSpPr>
            <a:spLocks noGrp="1"/>
          </p:cNvSpPr>
          <p:nvPr>
            <p:ph idx="1"/>
          </p:nvPr>
        </p:nvSpPr>
        <p:spPr>
          <a:xfrm>
            <a:off x="5183188" y="987425"/>
            <a:ext cx="6602412" cy="4873625"/>
          </a:xfrm>
        </p:spPr>
        <p:txBody>
          <a:bodyPr>
            <a:normAutofit fontScale="92500" lnSpcReduction="10000"/>
          </a:bodyPr>
          <a:lstStyle/>
          <a:p>
            <a:pPr marL="0" indent="0">
              <a:buNone/>
            </a:pPr>
            <a:r>
              <a:rPr lang="en-US" dirty="0" smtClean="0"/>
              <a:t>AND it is the unique formula achieving:</a:t>
            </a:r>
            <a:endParaRPr lang="de-CH" dirty="0" smtClean="0"/>
          </a:p>
          <a:p>
            <a:r>
              <a:rPr lang="en-US" dirty="0" smtClean="0"/>
              <a:t>Adequateness</a:t>
            </a:r>
          </a:p>
          <a:p>
            <a:r>
              <a:rPr lang="en-US" dirty="0" smtClean="0"/>
              <a:t>Consensus</a:t>
            </a:r>
          </a:p>
          <a:p>
            <a:r>
              <a:rPr lang="en-US" dirty="0" smtClean="0"/>
              <a:t>Anonymity</a:t>
            </a:r>
          </a:p>
          <a:p>
            <a:r>
              <a:rPr lang="en-US" dirty="0" smtClean="0"/>
              <a:t>Impartiality</a:t>
            </a:r>
          </a:p>
          <a:p>
            <a:endParaRPr lang="en-US" dirty="0"/>
          </a:p>
          <a:p>
            <a:pPr marL="0" indent="0">
              <a:buNone/>
            </a:pPr>
            <a:r>
              <a:rPr lang="en-US" dirty="0" smtClean="0"/>
              <a:t>Aim: Aligning individual and collective incentives through, projects suffer less from free-riding, get better, and individual marks are fairer. </a:t>
            </a:r>
          </a:p>
          <a:p>
            <a:pPr marL="0" indent="0">
              <a:buNone/>
            </a:pPr>
            <a:endParaRPr lang="en-US" dirty="0"/>
          </a:p>
        </p:txBody>
      </p:sp>
      <p:sp>
        <p:nvSpPr>
          <p:cNvPr id="4" name="Text Placeholder 3"/>
          <p:cNvSpPr>
            <a:spLocks noGrp="1"/>
          </p:cNvSpPr>
          <p:nvPr>
            <p:ph type="body" sz="half" idx="2"/>
          </p:nvPr>
        </p:nvSpPr>
        <p:spPr/>
        <p:txBody>
          <a:bodyPr>
            <a:normAutofit/>
          </a:bodyPr>
          <a:lstStyle/>
          <a:p>
            <a:r>
              <a:rPr lang="en-US" sz="2400" dirty="0" smtClean="0"/>
              <a:t>Yes, kind of.</a:t>
            </a:r>
            <a:endParaRPr lang="en-US" sz="2400" dirty="0"/>
          </a:p>
          <a:p>
            <a:r>
              <a:rPr lang="en-US" sz="2400" dirty="0" smtClean="0"/>
              <a:t>But the properties are intuitive and the rating is very simple</a:t>
            </a:r>
          </a:p>
          <a:p>
            <a:r>
              <a:rPr lang="en-US" sz="2400" dirty="0" smtClean="0"/>
              <a:t>Plus the burden is on the computer software, not on the student…</a:t>
            </a:r>
            <a:endParaRPr lang="de-CH" sz="2400" dirty="0"/>
          </a:p>
        </p:txBody>
      </p:sp>
      <p:pic>
        <p:nvPicPr>
          <p:cNvPr id="5" name="Picture 4"/>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22878392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a:t>
            </a:r>
            <a:endParaRPr lang="de-CH" dirty="0"/>
          </a:p>
        </p:txBody>
      </p:sp>
      <p:pic>
        <p:nvPicPr>
          <p:cNvPr id="3" name="Picture 2"/>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2284977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b="33777"/>
          <a:stretch/>
        </p:blipFill>
        <p:spPr>
          <a:xfrm>
            <a:off x="594723" y="108115"/>
            <a:ext cx="10932258" cy="1572904"/>
          </a:xfrm>
          <a:prstGeom prst="rect">
            <a:avLst/>
          </a:prstGeom>
        </p:spPr>
      </p:pic>
      <p:sp>
        <p:nvSpPr>
          <p:cNvPr id="5" name="Title 1"/>
          <p:cNvSpPr>
            <a:spLocks noGrp="1"/>
          </p:cNvSpPr>
          <p:nvPr>
            <p:ph type="title"/>
          </p:nvPr>
        </p:nvSpPr>
        <p:spPr>
          <a:xfrm>
            <a:off x="562696" y="4004253"/>
            <a:ext cx="10515600" cy="1325563"/>
          </a:xfrm>
        </p:spPr>
        <p:txBody>
          <a:bodyPr>
            <a:normAutofit fontScale="90000"/>
          </a:bodyPr>
          <a:lstStyle/>
          <a:p>
            <a:pPr algn="ctr"/>
            <a:r>
              <a:rPr lang="en-US" dirty="0" smtClean="0"/>
              <a:t>Who gets how many of the 100 brownie points </a:t>
            </a:r>
            <a:br>
              <a:rPr lang="en-US" dirty="0" smtClean="0"/>
            </a:br>
            <a:r>
              <a:rPr lang="en-US" dirty="0" smtClean="0"/>
              <a:t>for implementing this at ETHZ?</a:t>
            </a:r>
            <a:br>
              <a:rPr lang="en-US" dirty="0" smtClean="0"/>
            </a:br>
            <a:r>
              <a:rPr lang="en-US" dirty="0"/>
              <a:t/>
            </a:r>
            <a:br>
              <a:rPr lang="en-US" dirty="0"/>
            </a:br>
            <a:r>
              <a:rPr lang="en-US" dirty="0" smtClean="0"/>
              <a:t/>
            </a:r>
            <a:br>
              <a:rPr lang="en-US" dirty="0" smtClean="0"/>
            </a:br>
            <a:r>
              <a:rPr lang="en-US" dirty="0"/>
              <a:t/>
            </a:r>
            <a:br>
              <a:rPr lang="en-US" dirty="0"/>
            </a:br>
            <a:r>
              <a:rPr lang="en-US" sz="3100" dirty="0" smtClean="0"/>
              <a:t/>
            </a:r>
            <a:br>
              <a:rPr lang="en-US" sz="3100" dirty="0" smtClean="0"/>
            </a:br>
            <a:r>
              <a:rPr lang="en-US" sz="3100" dirty="0" smtClean="0"/>
              <a:t>  </a:t>
            </a:r>
            <a:br>
              <a:rPr lang="en-US" sz="3100" dirty="0" smtClean="0"/>
            </a:br>
            <a:r>
              <a:rPr lang="en-US" sz="3100" dirty="0" smtClean="0"/>
              <a:t>*supposing it is worth 100 </a:t>
            </a:r>
            <a:r>
              <a:rPr lang="en-US" sz="3100" smtClean="0"/>
              <a:t>brownie points</a:t>
            </a:r>
            <a:br>
              <a:rPr lang="en-US" sz="3100" smtClean="0"/>
            </a:br>
            <a:r>
              <a:rPr lang="en-US" sz="3100" smtClean="0"/>
              <a:t>&amp; many </a:t>
            </a:r>
            <a:r>
              <a:rPr lang="en-US" sz="3100" dirty="0" smtClean="0"/>
              <a:t>thanks to </a:t>
            </a:r>
            <a:r>
              <a:rPr lang="en-US" sz="3100" dirty="0" err="1" smtClean="0"/>
              <a:t>Hervé</a:t>
            </a:r>
            <a:r>
              <a:rPr lang="en-US" sz="3100" dirty="0" smtClean="0"/>
              <a:t> for use of “</a:t>
            </a:r>
            <a:r>
              <a:rPr lang="en-US" sz="3100" dirty="0" err="1" smtClean="0"/>
              <a:t>spliddit</a:t>
            </a:r>
            <a:r>
              <a:rPr lang="en-US" sz="3100" dirty="0" smtClean="0"/>
              <a:t>”!</a:t>
            </a:r>
            <a:endParaRPr lang="de-CH" sz="3100" dirty="0"/>
          </a:p>
        </p:txBody>
      </p:sp>
      <p:pic>
        <p:nvPicPr>
          <p:cNvPr id="4" name="Picture 3"/>
          <p:cNvPicPr>
            <a:picLocks noChangeAspect="1"/>
          </p:cNvPicPr>
          <p:nvPr/>
        </p:nvPicPr>
        <p:blipFill rotWithShape="1">
          <a:blip r:embed="rId3"/>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13241316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b="33777"/>
          <a:stretch/>
        </p:blipFill>
        <p:spPr>
          <a:xfrm>
            <a:off x="594723" y="108115"/>
            <a:ext cx="10932258" cy="1572904"/>
          </a:xfrm>
          <a:prstGeom prst="rect">
            <a:avLst/>
          </a:prstGeom>
        </p:spPr>
      </p:pic>
      <p:pic>
        <p:nvPicPr>
          <p:cNvPr id="4" name="Picture 3"/>
          <p:cNvPicPr>
            <a:picLocks noChangeAspect="1"/>
          </p:cNvPicPr>
          <p:nvPr/>
        </p:nvPicPr>
        <p:blipFill rotWithShape="1">
          <a:blip r:embed="rId3"/>
          <a:srcRect t="2124" b="61967"/>
          <a:stretch/>
        </p:blipFill>
        <p:spPr>
          <a:xfrm>
            <a:off x="516653" y="2087418"/>
            <a:ext cx="11065748" cy="1440873"/>
          </a:xfrm>
          <a:prstGeom prst="rect">
            <a:avLst/>
          </a:prstGeom>
        </p:spPr>
      </p:pic>
      <p:pic>
        <p:nvPicPr>
          <p:cNvPr id="5" name="Picture 4"/>
          <p:cNvPicPr>
            <a:picLocks noChangeAspect="1"/>
          </p:cNvPicPr>
          <p:nvPr/>
        </p:nvPicPr>
        <p:blipFill rotWithShape="1">
          <a:blip r:embed="rId3"/>
          <a:srcRect t="46665" b="-1"/>
          <a:stretch/>
        </p:blipFill>
        <p:spPr>
          <a:xfrm>
            <a:off x="512034" y="2540000"/>
            <a:ext cx="11065748" cy="2140064"/>
          </a:xfrm>
          <a:prstGeom prst="rect">
            <a:avLst/>
          </a:prstGeom>
        </p:spPr>
      </p:pic>
      <p:pic>
        <p:nvPicPr>
          <p:cNvPr id="6" name="Picture 5"/>
          <p:cNvPicPr>
            <a:picLocks noChangeAspect="1"/>
          </p:cNvPicPr>
          <p:nvPr/>
        </p:nvPicPr>
        <p:blipFill rotWithShape="1">
          <a:blip r:embed="rId4"/>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3949048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Prologue on a </a:t>
            </a:r>
            <a:r>
              <a:rPr lang="en-US" dirty="0"/>
              <a:t>mechanism</a:t>
            </a:r>
            <a:endParaRPr lang="de-CH" dirty="0"/>
          </a:p>
        </p:txBody>
      </p:sp>
      <p:pic>
        <p:nvPicPr>
          <p:cNvPr id="3" name="Picture 2"/>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24335583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b="33777"/>
          <a:stretch/>
        </p:blipFill>
        <p:spPr>
          <a:xfrm>
            <a:off x="594723" y="108115"/>
            <a:ext cx="10932258" cy="1572904"/>
          </a:xfrm>
          <a:prstGeom prst="rect">
            <a:avLst/>
          </a:prstGeom>
        </p:spPr>
      </p:pic>
      <p:pic>
        <p:nvPicPr>
          <p:cNvPr id="3" name="Picture 2"/>
          <p:cNvPicPr>
            <a:picLocks noChangeAspect="1"/>
          </p:cNvPicPr>
          <p:nvPr/>
        </p:nvPicPr>
        <p:blipFill rotWithShape="1">
          <a:blip r:embed="rId3"/>
          <a:srcRect b="89509"/>
          <a:stretch/>
        </p:blipFill>
        <p:spPr>
          <a:xfrm>
            <a:off x="827772" y="2100875"/>
            <a:ext cx="10494835" cy="429890"/>
          </a:xfrm>
          <a:prstGeom prst="rect">
            <a:avLst/>
          </a:prstGeom>
        </p:spPr>
      </p:pic>
      <p:pic>
        <p:nvPicPr>
          <p:cNvPr id="4" name="Picture 3"/>
          <p:cNvPicPr>
            <a:picLocks noChangeAspect="1"/>
          </p:cNvPicPr>
          <p:nvPr/>
        </p:nvPicPr>
        <p:blipFill rotWithShape="1">
          <a:blip r:embed="rId3"/>
          <a:srcRect t="43963"/>
          <a:stretch/>
        </p:blipFill>
        <p:spPr>
          <a:xfrm>
            <a:off x="832390" y="2641600"/>
            <a:ext cx="10494835" cy="2296305"/>
          </a:xfrm>
          <a:prstGeom prst="rect">
            <a:avLst/>
          </a:prstGeom>
        </p:spPr>
      </p:pic>
      <p:pic>
        <p:nvPicPr>
          <p:cNvPr id="5" name="Picture 4"/>
          <p:cNvPicPr>
            <a:picLocks noChangeAspect="1"/>
          </p:cNvPicPr>
          <p:nvPr/>
        </p:nvPicPr>
        <p:blipFill rotWithShape="1">
          <a:blip r:embed="rId4"/>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19692199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b="33777"/>
          <a:stretch/>
        </p:blipFill>
        <p:spPr>
          <a:xfrm>
            <a:off x="594723" y="108115"/>
            <a:ext cx="10932258" cy="1572904"/>
          </a:xfrm>
          <a:prstGeom prst="rect">
            <a:avLst/>
          </a:prstGeom>
        </p:spPr>
      </p:pic>
      <p:pic>
        <p:nvPicPr>
          <p:cNvPr id="5" name="Picture 4"/>
          <p:cNvPicPr>
            <a:picLocks noChangeAspect="1"/>
          </p:cNvPicPr>
          <p:nvPr/>
        </p:nvPicPr>
        <p:blipFill rotWithShape="1">
          <a:blip r:embed="rId3"/>
          <a:srcRect b="89807"/>
          <a:stretch/>
        </p:blipFill>
        <p:spPr>
          <a:xfrm>
            <a:off x="731520" y="2041237"/>
            <a:ext cx="10824039" cy="406399"/>
          </a:xfrm>
          <a:prstGeom prst="rect">
            <a:avLst/>
          </a:prstGeom>
        </p:spPr>
      </p:pic>
      <p:pic>
        <p:nvPicPr>
          <p:cNvPr id="6" name="Picture 5"/>
          <p:cNvPicPr>
            <a:picLocks noChangeAspect="1"/>
          </p:cNvPicPr>
          <p:nvPr/>
        </p:nvPicPr>
        <p:blipFill rotWithShape="1">
          <a:blip r:embed="rId3"/>
          <a:srcRect t="44827" b="964"/>
          <a:stretch/>
        </p:blipFill>
        <p:spPr>
          <a:xfrm>
            <a:off x="708430" y="2503054"/>
            <a:ext cx="10824039" cy="2161309"/>
          </a:xfrm>
          <a:prstGeom prst="rect">
            <a:avLst/>
          </a:prstGeom>
        </p:spPr>
      </p:pic>
      <p:pic>
        <p:nvPicPr>
          <p:cNvPr id="8" name="Picture 7"/>
          <p:cNvPicPr>
            <a:picLocks noChangeAspect="1"/>
          </p:cNvPicPr>
          <p:nvPr/>
        </p:nvPicPr>
        <p:blipFill rotWithShape="1">
          <a:blip r:embed="rId4"/>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5886124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b="33777"/>
          <a:stretch/>
        </p:blipFill>
        <p:spPr>
          <a:xfrm>
            <a:off x="594723" y="108115"/>
            <a:ext cx="10932258" cy="1572904"/>
          </a:xfrm>
          <a:prstGeom prst="rect">
            <a:avLst/>
          </a:prstGeom>
        </p:spPr>
      </p:pic>
      <p:pic>
        <p:nvPicPr>
          <p:cNvPr id="4" name="Picture 3"/>
          <p:cNvPicPr>
            <a:picLocks noChangeAspect="1"/>
          </p:cNvPicPr>
          <p:nvPr/>
        </p:nvPicPr>
        <p:blipFill rotWithShape="1">
          <a:blip r:embed="rId3"/>
          <a:srcRect b="57017"/>
          <a:stretch/>
        </p:blipFill>
        <p:spPr>
          <a:xfrm>
            <a:off x="721505" y="2041236"/>
            <a:ext cx="10741370" cy="1708728"/>
          </a:xfrm>
          <a:prstGeom prst="rect">
            <a:avLst/>
          </a:prstGeom>
        </p:spPr>
      </p:pic>
      <p:pic>
        <p:nvPicPr>
          <p:cNvPr id="6" name="Picture 5"/>
          <p:cNvPicPr>
            <a:picLocks noChangeAspect="1"/>
          </p:cNvPicPr>
          <p:nvPr/>
        </p:nvPicPr>
        <p:blipFill rotWithShape="1">
          <a:blip r:embed="rId3"/>
          <a:srcRect t="45190"/>
          <a:stretch/>
        </p:blipFill>
        <p:spPr>
          <a:xfrm>
            <a:off x="624523" y="2530764"/>
            <a:ext cx="10741370" cy="2178886"/>
          </a:xfrm>
          <a:prstGeom prst="rect">
            <a:avLst/>
          </a:prstGeom>
        </p:spPr>
      </p:pic>
      <p:pic>
        <p:nvPicPr>
          <p:cNvPr id="5" name="Picture 4"/>
          <p:cNvPicPr>
            <a:picLocks noChangeAspect="1"/>
          </p:cNvPicPr>
          <p:nvPr/>
        </p:nvPicPr>
        <p:blipFill rotWithShape="1">
          <a:blip r:embed="rId4"/>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8053438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l="71366"/>
          <a:stretch/>
        </p:blipFill>
        <p:spPr>
          <a:xfrm>
            <a:off x="4812148" y="2373746"/>
            <a:ext cx="2351109" cy="3657599"/>
          </a:xfrm>
          <a:prstGeom prst="rect">
            <a:avLst/>
          </a:prstGeom>
        </p:spPr>
      </p:pic>
      <p:pic>
        <p:nvPicPr>
          <p:cNvPr id="6" name="Picture 5"/>
          <p:cNvPicPr>
            <a:picLocks noChangeAspect="1"/>
          </p:cNvPicPr>
          <p:nvPr/>
        </p:nvPicPr>
        <p:blipFill rotWithShape="1">
          <a:blip r:embed="rId3"/>
          <a:srcRect b="35990"/>
          <a:stretch/>
        </p:blipFill>
        <p:spPr>
          <a:xfrm>
            <a:off x="625308" y="476593"/>
            <a:ext cx="10516511" cy="2774607"/>
          </a:xfrm>
          <a:prstGeom prst="rect">
            <a:avLst/>
          </a:prstGeom>
        </p:spPr>
      </p:pic>
      <p:pic>
        <p:nvPicPr>
          <p:cNvPr id="2" name="Picture 1"/>
          <p:cNvPicPr>
            <a:picLocks noChangeAspect="1"/>
          </p:cNvPicPr>
          <p:nvPr/>
        </p:nvPicPr>
        <p:blipFill rotWithShape="1">
          <a:blip r:embed="rId4"/>
          <a:srcRect l="2" r="84096"/>
          <a:stretch/>
        </p:blipFill>
        <p:spPr>
          <a:xfrm>
            <a:off x="4269836" y="2364507"/>
            <a:ext cx="1345873" cy="3833691"/>
          </a:xfrm>
          <a:prstGeom prst="rect">
            <a:avLst/>
          </a:prstGeom>
        </p:spPr>
      </p:pic>
      <p:pic>
        <p:nvPicPr>
          <p:cNvPr id="8" name="Picture 7"/>
          <p:cNvPicPr>
            <a:picLocks noChangeAspect="1"/>
          </p:cNvPicPr>
          <p:nvPr/>
        </p:nvPicPr>
        <p:blipFill rotWithShape="1">
          <a:blip r:embed="rId5"/>
          <a:srcRect t="46665" b="-1"/>
          <a:stretch/>
        </p:blipFill>
        <p:spPr>
          <a:xfrm>
            <a:off x="886691" y="2380146"/>
            <a:ext cx="3486726" cy="674317"/>
          </a:xfrm>
          <a:prstGeom prst="rect">
            <a:avLst/>
          </a:prstGeom>
        </p:spPr>
      </p:pic>
      <p:pic>
        <p:nvPicPr>
          <p:cNvPr id="9" name="Picture 8"/>
          <p:cNvPicPr>
            <a:picLocks noChangeAspect="1"/>
          </p:cNvPicPr>
          <p:nvPr/>
        </p:nvPicPr>
        <p:blipFill rotWithShape="1">
          <a:blip r:embed="rId6"/>
          <a:srcRect t="43963"/>
          <a:stretch/>
        </p:blipFill>
        <p:spPr>
          <a:xfrm>
            <a:off x="982532" y="3313086"/>
            <a:ext cx="3389711" cy="741680"/>
          </a:xfrm>
          <a:prstGeom prst="rect">
            <a:avLst/>
          </a:prstGeom>
        </p:spPr>
      </p:pic>
      <p:pic>
        <p:nvPicPr>
          <p:cNvPr id="10" name="Picture 9"/>
          <p:cNvPicPr>
            <a:picLocks noChangeAspect="1"/>
          </p:cNvPicPr>
          <p:nvPr/>
        </p:nvPicPr>
        <p:blipFill rotWithShape="1">
          <a:blip r:embed="rId7"/>
          <a:srcRect t="44827" b="964"/>
          <a:stretch/>
        </p:blipFill>
        <p:spPr>
          <a:xfrm>
            <a:off x="877455" y="4290511"/>
            <a:ext cx="3537528" cy="706362"/>
          </a:xfrm>
          <a:prstGeom prst="rect">
            <a:avLst/>
          </a:prstGeom>
        </p:spPr>
      </p:pic>
      <p:pic>
        <p:nvPicPr>
          <p:cNvPr id="11" name="Picture 10"/>
          <p:cNvPicPr>
            <a:picLocks noChangeAspect="1"/>
          </p:cNvPicPr>
          <p:nvPr/>
        </p:nvPicPr>
        <p:blipFill rotWithShape="1">
          <a:blip r:embed="rId8"/>
          <a:srcRect t="45190"/>
          <a:stretch/>
        </p:blipFill>
        <p:spPr>
          <a:xfrm>
            <a:off x="926209" y="5233421"/>
            <a:ext cx="3387174" cy="687088"/>
          </a:xfrm>
          <a:prstGeom prst="rect">
            <a:avLst/>
          </a:prstGeom>
        </p:spPr>
      </p:pic>
      <p:pic>
        <p:nvPicPr>
          <p:cNvPr id="12" name="Picture 11"/>
          <p:cNvPicPr>
            <a:picLocks noChangeAspect="1"/>
          </p:cNvPicPr>
          <p:nvPr/>
        </p:nvPicPr>
        <p:blipFill rotWithShape="1">
          <a:blip r:embed="rId9"/>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18899895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02327" y="1408690"/>
            <a:ext cx="9144000" cy="2387600"/>
          </a:xfrm>
        </p:spPr>
        <p:txBody>
          <a:bodyPr/>
          <a:lstStyle/>
          <a:p>
            <a:r>
              <a:rPr lang="en-US" dirty="0" smtClean="0"/>
              <a:t>Thank you!</a:t>
            </a:r>
            <a:endParaRPr lang="de-CH" dirty="0"/>
          </a:p>
        </p:txBody>
      </p:sp>
      <p:sp>
        <p:nvSpPr>
          <p:cNvPr id="3" name="Subtitle 2"/>
          <p:cNvSpPr>
            <a:spLocks noGrp="1"/>
          </p:cNvSpPr>
          <p:nvPr>
            <p:ph type="subTitle" idx="1"/>
          </p:nvPr>
        </p:nvSpPr>
        <p:spPr>
          <a:xfrm>
            <a:off x="1302327" y="3888365"/>
            <a:ext cx="9144000" cy="1655762"/>
          </a:xfrm>
        </p:spPr>
        <p:txBody>
          <a:bodyPr/>
          <a:lstStyle/>
          <a:p>
            <a:r>
              <a:rPr lang="de-CH" dirty="0" err="1" smtClean="0">
                <a:hlinkClick r:id="rId2"/>
              </a:rPr>
              <a:t>group-projects.gametheory.online</a:t>
            </a:r>
            <a:r>
              <a:rPr lang="de-CH" dirty="0" smtClean="0"/>
              <a:t>   </a:t>
            </a:r>
            <a:endParaRPr lang="de-CH" dirty="0"/>
          </a:p>
          <a:p>
            <a:endParaRPr lang="de-CH" dirty="0"/>
          </a:p>
        </p:txBody>
      </p:sp>
      <p:pic>
        <p:nvPicPr>
          <p:cNvPr id="4" name="Picture 3"/>
          <p:cNvPicPr>
            <a:picLocks noChangeAspect="1"/>
          </p:cNvPicPr>
          <p:nvPr/>
        </p:nvPicPr>
        <p:blipFill>
          <a:blip r:embed="rId3"/>
          <a:stretch>
            <a:fillRect/>
          </a:stretch>
        </p:blipFill>
        <p:spPr>
          <a:xfrm>
            <a:off x="5174616" y="5333230"/>
            <a:ext cx="1253891" cy="1797243"/>
          </a:xfrm>
          <a:prstGeom prst="rect">
            <a:avLst/>
          </a:prstGeom>
        </p:spPr>
      </p:pic>
      <p:pic>
        <p:nvPicPr>
          <p:cNvPr id="5" name="Picture 4"/>
          <p:cNvPicPr>
            <a:picLocks noChangeAspect="1"/>
          </p:cNvPicPr>
          <p:nvPr/>
        </p:nvPicPr>
        <p:blipFill rotWithShape="1">
          <a:blip r:embed="rId4"/>
          <a:srcRect l="24964" r="31664"/>
          <a:stretch/>
        </p:blipFill>
        <p:spPr>
          <a:xfrm>
            <a:off x="7850910" y="5328371"/>
            <a:ext cx="1136073" cy="1743075"/>
          </a:xfrm>
          <a:prstGeom prst="rect">
            <a:avLst/>
          </a:prstGeom>
        </p:spPr>
      </p:pic>
      <p:pic>
        <p:nvPicPr>
          <p:cNvPr id="6" name="Picture 5"/>
          <p:cNvPicPr>
            <a:picLocks noChangeAspect="1"/>
          </p:cNvPicPr>
          <p:nvPr/>
        </p:nvPicPr>
        <p:blipFill>
          <a:blip r:embed="rId5"/>
          <a:stretch>
            <a:fillRect/>
          </a:stretch>
        </p:blipFill>
        <p:spPr>
          <a:xfrm>
            <a:off x="9013537" y="5329288"/>
            <a:ext cx="1423555" cy="1793679"/>
          </a:xfrm>
          <a:prstGeom prst="rect">
            <a:avLst/>
          </a:prstGeom>
        </p:spPr>
      </p:pic>
      <p:pic>
        <p:nvPicPr>
          <p:cNvPr id="7" name="Picture 6"/>
          <p:cNvPicPr>
            <a:picLocks noChangeAspect="1"/>
          </p:cNvPicPr>
          <p:nvPr/>
        </p:nvPicPr>
        <p:blipFill>
          <a:blip r:embed="rId6"/>
          <a:stretch>
            <a:fillRect/>
          </a:stretch>
        </p:blipFill>
        <p:spPr>
          <a:xfrm>
            <a:off x="6437458" y="5467927"/>
            <a:ext cx="1390073" cy="1390073"/>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50785" y="5342371"/>
            <a:ext cx="1092788" cy="1635702"/>
          </a:xfrm>
          <a:prstGeom prst="rect">
            <a:avLst/>
          </a:prstGeom>
        </p:spPr>
      </p:pic>
      <p:pic>
        <p:nvPicPr>
          <p:cNvPr id="10" name="Picture 9"/>
          <p:cNvPicPr>
            <a:picLocks noChangeAspect="1"/>
          </p:cNvPicPr>
          <p:nvPr/>
        </p:nvPicPr>
        <p:blipFill>
          <a:blip r:embed="rId8"/>
          <a:stretch>
            <a:fillRect/>
          </a:stretch>
        </p:blipFill>
        <p:spPr>
          <a:xfrm>
            <a:off x="2258292" y="5339772"/>
            <a:ext cx="1524000" cy="1905000"/>
          </a:xfrm>
          <a:prstGeom prst="rect">
            <a:avLst/>
          </a:prstGeom>
        </p:spPr>
      </p:pic>
      <p:pic>
        <p:nvPicPr>
          <p:cNvPr id="11" name="Picture 10"/>
          <p:cNvPicPr>
            <a:picLocks noChangeAspect="1"/>
          </p:cNvPicPr>
          <p:nvPr/>
        </p:nvPicPr>
        <p:blipFill>
          <a:blip r:embed="rId9"/>
          <a:stretch>
            <a:fillRect/>
          </a:stretch>
        </p:blipFill>
        <p:spPr>
          <a:xfrm>
            <a:off x="3805384" y="5341387"/>
            <a:ext cx="1326716" cy="1656745"/>
          </a:xfrm>
          <a:prstGeom prst="rect">
            <a:avLst/>
          </a:prstGeom>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5335863"/>
            <a:ext cx="1125249" cy="1540609"/>
          </a:xfrm>
          <a:prstGeom prst="rect">
            <a:avLst/>
          </a:prstGeom>
        </p:spPr>
      </p:pic>
      <p:pic>
        <p:nvPicPr>
          <p:cNvPr id="15" name="Picture 14"/>
          <p:cNvPicPr>
            <a:picLocks noChangeAspect="1"/>
          </p:cNvPicPr>
          <p:nvPr/>
        </p:nvPicPr>
        <p:blipFill>
          <a:blip r:embed="rId11"/>
          <a:stretch>
            <a:fillRect/>
          </a:stretch>
        </p:blipFill>
        <p:spPr>
          <a:xfrm>
            <a:off x="151836" y="92364"/>
            <a:ext cx="3469947" cy="2309092"/>
          </a:xfrm>
          <a:prstGeom prst="rect">
            <a:avLst/>
          </a:prstGeom>
        </p:spPr>
      </p:pic>
      <p:pic>
        <p:nvPicPr>
          <p:cNvPr id="16" name="Picture 15"/>
          <p:cNvPicPr>
            <a:picLocks noChangeAspect="1"/>
          </p:cNvPicPr>
          <p:nvPr/>
        </p:nvPicPr>
        <p:blipFill>
          <a:blip r:embed="rId12"/>
          <a:stretch>
            <a:fillRect/>
          </a:stretch>
        </p:blipFill>
        <p:spPr>
          <a:xfrm>
            <a:off x="3682278" y="103476"/>
            <a:ext cx="4338781" cy="2288742"/>
          </a:xfrm>
          <a:prstGeom prst="rect">
            <a:avLst/>
          </a:prstGeom>
        </p:spPr>
      </p:pic>
      <p:pic>
        <p:nvPicPr>
          <p:cNvPr id="18" name="Picture 17"/>
          <p:cNvPicPr>
            <a:picLocks noChangeAspect="1"/>
          </p:cNvPicPr>
          <p:nvPr/>
        </p:nvPicPr>
        <p:blipFill rotWithShape="1">
          <a:blip r:embed="rId13"/>
          <a:srcRect r="3346"/>
          <a:stretch/>
        </p:blipFill>
        <p:spPr>
          <a:xfrm>
            <a:off x="8075469" y="98136"/>
            <a:ext cx="3959514" cy="2294082"/>
          </a:xfrm>
          <a:prstGeom prst="rect">
            <a:avLst/>
          </a:prstGeom>
        </p:spPr>
      </p:pic>
      <p:sp>
        <p:nvSpPr>
          <p:cNvPr id="19" name="Down Arrow 18"/>
          <p:cNvSpPr/>
          <p:nvPr/>
        </p:nvSpPr>
        <p:spPr>
          <a:xfrm>
            <a:off x="9421091" y="2447636"/>
            <a:ext cx="480291" cy="2392219"/>
          </a:xfrm>
          <a:prstGeom prst="downArrow">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21" name="Picture 20"/>
          <p:cNvPicPr>
            <a:picLocks noChangeAspect="1"/>
          </p:cNvPicPr>
          <p:nvPr/>
        </p:nvPicPr>
        <p:blipFill rotWithShape="1">
          <a:blip r:embed="rId14"/>
          <a:srcRect l="26303" t="6926" r="27151" b="-6926"/>
          <a:stretch/>
        </p:blipFill>
        <p:spPr>
          <a:xfrm>
            <a:off x="9993745" y="2859809"/>
            <a:ext cx="1330038" cy="1600200"/>
          </a:xfrm>
          <a:prstGeom prst="rect">
            <a:avLst/>
          </a:prstGeom>
        </p:spPr>
      </p:pic>
      <p:sp>
        <p:nvSpPr>
          <p:cNvPr id="20" name="TextBox 19"/>
          <p:cNvSpPr txBox="1"/>
          <p:nvPr/>
        </p:nvSpPr>
        <p:spPr>
          <a:xfrm>
            <a:off x="277091" y="4670860"/>
            <a:ext cx="11591636" cy="646331"/>
          </a:xfrm>
          <a:prstGeom prst="rect">
            <a:avLst/>
          </a:prstGeom>
          <a:noFill/>
        </p:spPr>
        <p:txBody>
          <a:bodyPr wrap="square" rtlCol="0">
            <a:spAutoFit/>
          </a:bodyPr>
          <a:lstStyle/>
          <a:p>
            <a:r>
              <a:rPr lang="en-US" dirty="0" smtClean="0"/>
              <a:t>Brownie points….</a:t>
            </a:r>
          </a:p>
          <a:p>
            <a:r>
              <a:rPr lang="en-US" dirty="0" smtClean="0"/>
              <a:t>15	       5	            10                         5	                5                     10                     30                    5                            15</a:t>
            </a:r>
            <a:endParaRPr lang="de-CH" dirty="0"/>
          </a:p>
        </p:txBody>
      </p:sp>
      <p:pic>
        <p:nvPicPr>
          <p:cNvPr id="22" name="Picture 21"/>
          <p:cNvPicPr>
            <a:picLocks noChangeAspect="1"/>
          </p:cNvPicPr>
          <p:nvPr/>
        </p:nvPicPr>
        <p:blipFill>
          <a:blip r:embed="rId15"/>
          <a:stretch>
            <a:fillRect/>
          </a:stretch>
        </p:blipFill>
        <p:spPr>
          <a:xfrm>
            <a:off x="10460002" y="5316609"/>
            <a:ext cx="1463157" cy="1860194"/>
          </a:xfrm>
          <a:prstGeom prst="rect">
            <a:avLst/>
          </a:prstGeom>
        </p:spPr>
      </p:pic>
    </p:spTree>
    <p:extLst>
      <p:ext uri="{BB962C8B-B14F-4D97-AF65-F5344CB8AC3E}">
        <p14:creationId xmlns:p14="http://schemas.microsoft.com/office/powerpoint/2010/main" val="27130301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Prologue on a mechanism</a:t>
            </a:r>
            <a:endParaRPr lang="de-CH" dirty="0"/>
          </a:p>
        </p:txBody>
      </p:sp>
      <p:sp>
        <p:nvSpPr>
          <p:cNvPr id="3" name="Content Placeholder 2"/>
          <p:cNvSpPr>
            <a:spLocks noGrp="1"/>
          </p:cNvSpPr>
          <p:nvPr>
            <p:ph idx="1"/>
          </p:nvPr>
        </p:nvSpPr>
        <p:spPr>
          <a:xfrm>
            <a:off x="738910" y="1631660"/>
            <a:ext cx="10624127" cy="3512993"/>
          </a:xfrm>
        </p:spPr>
        <p:txBody>
          <a:bodyPr>
            <a:normAutofit/>
          </a:bodyPr>
          <a:lstStyle/>
          <a:p>
            <a:pPr marL="514350" indent="-514350">
              <a:buFont typeface="+mj-lt"/>
              <a:buAutoNum type="arabicPeriod"/>
            </a:pPr>
            <a:r>
              <a:rPr lang="en-US" dirty="0" smtClean="0"/>
              <a:t>1</a:t>
            </a:r>
            <a:r>
              <a:rPr lang="en-US" baseline="30000" dirty="0" smtClean="0"/>
              <a:t>st</a:t>
            </a:r>
            <a:r>
              <a:rPr lang="en-US" dirty="0" smtClean="0"/>
              <a:t> theory by Geoffroy de Clippel, Herve Moulin,</a:t>
            </a:r>
            <a:r>
              <a:rPr lang="en-US" dirty="0"/>
              <a:t> </a:t>
            </a:r>
            <a:r>
              <a:rPr lang="en-US" dirty="0" err="1" smtClean="0"/>
              <a:t>Florenz</a:t>
            </a:r>
            <a:r>
              <a:rPr lang="en-US" dirty="0" smtClean="0"/>
              <a:t> </a:t>
            </a:r>
            <a:r>
              <a:rPr lang="en-US" dirty="0" err="1" smtClean="0"/>
              <a:t>Plassmann</a:t>
            </a:r>
            <a:r>
              <a:rPr lang="en-US" dirty="0"/>
              <a:t> </a:t>
            </a:r>
            <a:r>
              <a:rPr lang="en-US" dirty="0" smtClean="0"/>
              <a:t>and Nicolaus </a:t>
            </a:r>
            <a:r>
              <a:rPr lang="en-US" dirty="0" err="1" smtClean="0"/>
              <a:t>Tideman</a:t>
            </a:r>
            <a:r>
              <a:rPr lang="en-US" dirty="0" smtClean="0"/>
              <a:t> (JET 2008)</a:t>
            </a:r>
          </a:p>
          <a:p>
            <a:endParaRPr lang="de-CH" dirty="0"/>
          </a:p>
        </p:txBody>
      </p:sp>
      <p:pic>
        <p:nvPicPr>
          <p:cNvPr id="4" name="Picture 3"/>
          <p:cNvPicPr>
            <a:picLocks noChangeAspect="1"/>
          </p:cNvPicPr>
          <p:nvPr/>
        </p:nvPicPr>
        <p:blipFill rotWithShape="1">
          <a:blip r:embed="rId2"/>
          <a:srcRect l="28947" t="24177" r="32271" b="28920"/>
          <a:stretch/>
        </p:blipFill>
        <p:spPr>
          <a:xfrm>
            <a:off x="10668000" y="50298"/>
            <a:ext cx="1243719" cy="10542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8493" y="5333135"/>
            <a:ext cx="1092788" cy="1635702"/>
          </a:xfrm>
          <a:prstGeom prst="rect">
            <a:avLst/>
          </a:prstGeom>
        </p:spPr>
      </p:pic>
      <p:pic>
        <p:nvPicPr>
          <p:cNvPr id="7" name="Picture 6"/>
          <p:cNvPicPr>
            <a:picLocks noChangeAspect="1"/>
          </p:cNvPicPr>
          <p:nvPr/>
        </p:nvPicPr>
        <p:blipFill>
          <a:blip r:embed="rId4"/>
          <a:stretch>
            <a:fillRect/>
          </a:stretch>
        </p:blipFill>
        <p:spPr>
          <a:xfrm>
            <a:off x="2286000" y="5330536"/>
            <a:ext cx="1524000" cy="1905000"/>
          </a:xfrm>
          <a:prstGeom prst="rect">
            <a:avLst/>
          </a:prstGeom>
        </p:spPr>
      </p:pic>
      <p:pic>
        <p:nvPicPr>
          <p:cNvPr id="9" name="Picture 8"/>
          <p:cNvPicPr>
            <a:picLocks noChangeAspect="1"/>
          </p:cNvPicPr>
          <p:nvPr/>
        </p:nvPicPr>
        <p:blipFill>
          <a:blip r:embed="rId5"/>
          <a:stretch>
            <a:fillRect/>
          </a:stretch>
        </p:blipFill>
        <p:spPr>
          <a:xfrm>
            <a:off x="3833092" y="5332151"/>
            <a:ext cx="1326716" cy="1656745"/>
          </a:xfrm>
          <a:prstGeom prst="rect">
            <a:avLst/>
          </a:prstGeom>
        </p:spPr>
      </p:pic>
      <p:pic>
        <p:nvPicPr>
          <p:cNvPr id="10" name="Picture 9"/>
          <p:cNvPicPr>
            <a:picLocks noChangeAspect="1"/>
          </p:cNvPicPr>
          <p:nvPr/>
        </p:nvPicPr>
        <p:blipFill>
          <a:blip r:embed="rId6"/>
          <a:stretch>
            <a:fillRect/>
          </a:stretch>
        </p:blipFill>
        <p:spPr>
          <a:xfrm>
            <a:off x="5174616" y="5333230"/>
            <a:ext cx="1253891" cy="1797243"/>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785" y="5342371"/>
            <a:ext cx="1092788" cy="1635702"/>
          </a:xfrm>
          <a:prstGeom prst="rect">
            <a:avLst/>
          </a:prstGeom>
        </p:spPr>
      </p:pic>
      <p:pic>
        <p:nvPicPr>
          <p:cNvPr id="17" name="Picture 16"/>
          <p:cNvPicPr>
            <a:picLocks noChangeAspect="1"/>
          </p:cNvPicPr>
          <p:nvPr/>
        </p:nvPicPr>
        <p:blipFill>
          <a:blip r:embed="rId4"/>
          <a:stretch>
            <a:fillRect/>
          </a:stretch>
        </p:blipFill>
        <p:spPr>
          <a:xfrm>
            <a:off x="2258292" y="5339772"/>
            <a:ext cx="1524000" cy="1905000"/>
          </a:xfrm>
          <a:prstGeom prst="rect">
            <a:avLst/>
          </a:prstGeom>
        </p:spPr>
      </p:pic>
      <p:pic>
        <p:nvPicPr>
          <p:cNvPr id="18" name="Picture 17"/>
          <p:cNvPicPr>
            <a:picLocks noChangeAspect="1"/>
          </p:cNvPicPr>
          <p:nvPr/>
        </p:nvPicPr>
        <p:blipFill>
          <a:blip r:embed="rId5"/>
          <a:stretch>
            <a:fillRect/>
          </a:stretch>
        </p:blipFill>
        <p:spPr>
          <a:xfrm>
            <a:off x="3805384" y="5341387"/>
            <a:ext cx="1326716" cy="1656745"/>
          </a:xfrm>
          <a:prstGeom prst="rect">
            <a:avLst/>
          </a:prstGeom>
        </p:spPr>
      </p:pic>
      <p:sp>
        <p:nvSpPr>
          <p:cNvPr id="6" name="Down Arrow 5"/>
          <p:cNvSpPr/>
          <p:nvPr/>
        </p:nvSpPr>
        <p:spPr>
          <a:xfrm>
            <a:off x="2603716" y="2572718"/>
            <a:ext cx="2286000" cy="23479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230735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Prologue on a mechanism</a:t>
            </a:r>
            <a:endParaRPr lang="de-CH" dirty="0"/>
          </a:p>
        </p:txBody>
      </p:sp>
      <p:sp>
        <p:nvSpPr>
          <p:cNvPr id="3" name="Content Placeholder 2"/>
          <p:cNvSpPr>
            <a:spLocks noGrp="1"/>
          </p:cNvSpPr>
          <p:nvPr>
            <p:ph idx="1"/>
          </p:nvPr>
        </p:nvSpPr>
        <p:spPr>
          <a:xfrm>
            <a:off x="738910" y="1631660"/>
            <a:ext cx="10624127" cy="3512993"/>
          </a:xfrm>
        </p:spPr>
        <p:txBody>
          <a:bodyPr>
            <a:normAutofit/>
          </a:bodyPr>
          <a:lstStyle/>
          <a:p>
            <a:pPr marL="514350" indent="-514350">
              <a:buFont typeface="+mj-lt"/>
              <a:buAutoNum type="arabicPeriod"/>
            </a:pPr>
            <a:r>
              <a:rPr lang="en-US" dirty="0" smtClean="0"/>
              <a:t>1</a:t>
            </a:r>
            <a:r>
              <a:rPr lang="en-US" baseline="30000" dirty="0" smtClean="0"/>
              <a:t>st</a:t>
            </a:r>
            <a:r>
              <a:rPr lang="en-US" dirty="0" smtClean="0"/>
              <a:t> theory by Geoffroy de Clippel, Herve Moulin,</a:t>
            </a:r>
            <a:r>
              <a:rPr lang="en-US" dirty="0"/>
              <a:t> </a:t>
            </a:r>
            <a:r>
              <a:rPr lang="en-US" dirty="0" err="1" smtClean="0"/>
              <a:t>Florenz</a:t>
            </a:r>
            <a:r>
              <a:rPr lang="en-US" dirty="0" smtClean="0"/>
              <a:t> </a:t>
            </a:r>
            <a:r>
              <a:rPr lang="en-US" dirty="0" err="1" smtClean="0"/>
              <a:t>Plassmann</a:t>
            </a:r>
            <a:r>
              <a:rPr lang="en-US" dirty="0"/>
              <a:t> </a:t>
            </a:r>
            <a:r>
              <a:rPr lang="en-US" dirty="0" smtClean="0"/>
              <a:t>and Nicolaus </a:t>
            </a:r>
            <a:r>
              <a:rPr lang="en-US" dirty="0" err="1" smtClean="0"/>
              <a:t>Tideman</a:t>
            </a:r>
            <a:r>
              <a:rPr lang="en-US" dirty="0" smtClean="0"/>
              <a:t> (JET 2008)</a:t>
            </a:r>
          </a:p>
          <a:p>
            <a:pPr marL="514350" indent="-514350">
              <a:buFont typeface="+mj-lt"/>
              <a:buAutoNum type="arabicPeriod"/>
            </a:pPr>
            <a:r>
              <a:rPr lang="en-US" dirty="0" smtClean="0"/>
              <a:t>adapted by Sven Seuken and myself</a:t>
            </a:r>
          </a:p>
          <a:p>
            <a:endParaRPr lang="de-CH" dirty="0"/>
          </a:p>
        </p:txBody>
      </p:sp>
      <p:pic>
        <p:nvPicPr>
          <p:cNvPr id="4" name="Picture 3"/>
          <p:cNvPicPr>
            <a:picLocks noChangeAspect="1"/>
          </p:cNvPicPr>
          <p:nvPr/>
        </p:nvPicPr>
        <p:blipFill rotWithShape="1">
          <a:blip r:embed="rId2"/>
          <a:srcRect l="28947" t="24177" r="32271" b="28920"/>
          <a:stretch/>
        </p:blipFill>
        <p:spPr>
          <a:xfrm>
            <a:off x="10668000" y="50298"/>
            <a:ext cx="1243719" cy="10542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8493" y="5333135"/>
            <a:ext cx="1092788" cy="1635702"/>
          </a:xfrm>
          <a:prstGeom prst="rect">
            <a:avLst/>
          </a:prstGeom>
        </p:spPr>
      </p:pic>
      <p:pic>
        <p:nvPicPr>
          <p:cNvPr id="7" name="Picture 6"/>
          <p:cNvPicPr>
            <a:picLocks noChangeAspect="1"/>
          </p:cNvPicPr>
          <p:nvPr/>
        </p:nvPicPr>
        <p:blipFill>
          <a:blip r:embed="rId4"/>
          <a:stretch>
            <a:fillRect/>
          </a:stretch>
        </p:blipFill>
        <p:spPr>
          <a:xfrm>
            <a:off x="2286000" y="5330536"/>
            <a:ext cx="1524000" cy="1905000"/>
          </a:xfrm>
          <a:prstGeom prst="rect">
            <a:avLst/>
          </a:prstGeom>
        </p:spPr>
      </p:pic>
      <p:pic>
        <p:nvPicPr>
          <p:cNvPr id="9" name="Picture 8"/>
          <p:cNvPicPr>
            <a:picLocks noChangeAspect="1"/>
          </p:cNvPicPr>
          <p:nvPr/>
        </p:nvPicPr>
        <p:blipFill>
          <a:blip r:embed="rId5"/>
          <a:stretch>
            <a:fillRect/>
          </a:stretch>
        </p:blipFill>
        <p:spPr>
          <a:xfrm>
            <a:off x="3833092" y="5332151"/>
            <a:ext cx="1326716" cy="1656745"/>
          </a:xfrm>
          <a:prstGeom prst="rect">
            <a:avLst/>
          </a:prstGeom>
        </p:spPr>
      </p:pic>
      <p:pic>
        <p:nvPicPr>
          <p:cNvPr id="10" name="Picture 9"/>
          <p:cNvPicPr>
            <a:picLocks noChangeAspect="1"/>
          </p:cNvPicPr>
          <p:nvPr/>
        </p:nvPicPr>
        <p:blipFill>
          <a:blip r:embed="rId6"/>
          <a:stretch>
            <a:fillRect/>
          </a:stretch>
        </p:blipFill>
        <p:spPr>
          <a:xfrm>
            <a:off x="5174616" y="5333230"/>
            <a:ext cx="1253891" cy="1797243"/>
          </a:xfrm>
          <a:prstGeom prst="rect">
            <a:avLst/>
          </a:prstGeom>
        </p:spPr>
      </p:pic>
      <p:pic>
        <p:nvPicPr>
          <p:cNvPr id="11" name="Picture 10"/>
          <p:cNvPicPr>
            <a:picLocks noChangeAspect="1"/>
          </p:cNvPicPr>
          <p:nvPr/>
        </p:nvPicPr>
        <p:blipFill rotWithShape="1">
          <a:blip r:embed="rId7"/>
          <a:srcRect l="24964" r="31664"/>
          <a:stretch/>
        </p:blipFill>
        <p:spPr>
          <a:xfrm>
            <a:off x="9513458" y="5328371"/>
            <a:ext cx="1136073" cy="1743075"/>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785" y="5342371"/>
            <a:ext cx="1092788" cy="1635702"/>
          </a:xfrm>
          <a:prstGeom prst="rect">
            <a:avLst/>
          </a:prstGeom>
        </p:spPr>
      </p:pic>
      <p:pic>
        <p:nvPicPr>
          <p:cNvPr id="17" name="Picture 16"/>
          <p:cNvPicPr>
            <a:picLocks noChangeAspect="1"/>
          </p:cNvPicPr>
          <p:nvPr/>
        </p:nvPicPr>
        <p:blipFill>
          <a:blip r:embed="rId4"/>
          <a:stretch>
            <a:fillRect/>
          </a:stretch>
        </p:blipFill>
        <p:spPr>
          <a:xfrm>
            <a:off x="2258292" y="5339772"/>
            <a:ext cx="1524000" cy="1905000"/>
          </a:xfrm>
          <a:prstGeom prst="rect">
            <a:avLst/>
          </a:prstGeom>
        </p:spPr>
      </p:pic>
      <p:pic>
        <p:nvPicPr>
          <p:cNvPr id="18" name="Picture 17"/>
          <p:cNvPicPr>
            <a:picLocks noChangeAspect="1"/>
          </p:cNvPicPr>
          <p:nvPr/>
        </p:nvPicPr>
        <p:blipFill>
          <a:blip r:embed="rId5"/>
          <a:stretch>
            <a:fillRect/>
          </a:stretch>
        </p:blipFill>
        <p:spPr>
          <a:xfrm>
            <a:off x="3805384" y="5341387"/>
            <a:ext cx="1326716" cy="1656745"/>
          </a:xfrm>
          <a:prstGeom prst="rect">
            <a:avLst/>
          </a:prstGeom>
        </p:spPr>
      </p:pic>
      <p:sp>
        <p:nvSpPr>
          <p:cNvPr id="6" name="Down Arrow 5"/>
          <p:cNvSpPr/>
          <p:nvPr/>
        </p:nvSpPr>
        <p:spPr>
          <a:xfrm rot="17782750">
            <a:off x="6247808" y="1783494"/>
            <a:ext cx="1038386" cy="51238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41183011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Prologue on a mechanism</a:t>
            </a:r>
            <a:endParaRPr lang="de-CH" dirty="0"/>
          </a:p>
        </p:txBody>
      </p:sp>
      <p:sp>
        <p:nvSpPr>
          <p:cNvPr id="3" name="Content Placeholder 2"/>
          <p:cNvSpPr>
            <a:spLocks noGrp="1"/>
          </p:cNvSpPr>
          <p:nvPr>
            <p:ph idx="1"/>
          </p:nvPr>
        </p:nvSpPr>
        <p:spPr>
          <a:xfrm>
            <a:off x="738910" y="1631660"/>
            <a:ext cx="10624127" cy="3512993"/>
          </a:xfrm>
        </p:spPr>
        <p:txBody>
          <a:bodyPr>
            <a:normAutofit/>
          </a:bodyPr>
          <a:lstStyle/>
          <a:p>
            <a:pPr marL="514350" indent="-514350">
              <a:buFont typeface="+mj-lt"/>
              <a:buAutoNum type="arabicPeriod"/>
            </a:pPr>
            <a:r>
              <a:rPr lang="en-US" dirty="0" smtClean="0"/>
              <a:t>1</a:t>
            </a:r>
            <a:r>
              <a:rPr lang="en-US" baseline="30000" dirty="0" smtClean="0"/>
              <a:t>st</a:t>
            </a:r>
            <a:r>
              <a:rPr lang="en-US" dirty="0" smtClean="0"/>
              <a:t> theory by Geoffroy de Clippel, Herve Moulin,</a:t>
            </a:r>
            <a:r>
              <a:rPr lang="en-US" dirty="0"/>
              <a:t> </a:t>
            </a:r>
            <a:r>
              <a:rPr lang="en-US" dirty="0" err="1" smtClean="0"/>
              <a:t>Florenz</a:t>
            </a:r>
            <a:r>
              <a:rPr lang="en-US" dirty="0" smtClean="0"/>
              <a:t> </a:t>
            </a:r>
            <a:r>
              <a:rPr lang="en-US" dirty="0" err="1" smtClean="0"/>
              <a:t>Plassmann</a:t>
            </a:r>
            <a:r>
              <a:rPr lang="en-US" dirty="0"/>
              <a:t> </a:t>
            </a:r>
            <a:r>
              <a:rPr lang="en-US" dirty="0" smtClean="0"/>
              <a:t>and Nicolaus </a:t>
            </a:r>
            <a:r>
              <a:rPr lang="en-US" dirty="0" err="1" smtClean="0"/>
              <a:t>Tideman</a:t>
            </a:r>
            <a:r>
              <a:rPr lang="en-US" dirty="0" smtClean="0"/>
              <a:t> (JET 2008)</a:t>
            </a:r>
          </a:p>
          <a:p>
            <a:pPr marL="514350" indent="-514350">
              <a:buFont typeface="+mj-lt"/>
              <a:buAutoNum type="arabicPeriod"/>
            </a:pPr>
            <a:r>
              <a:rPr lang="en-US" dirty="0" smtClean="0"/>
              <a:t>adapted by Sven Seuken and myself for “</a:t>
            </a:r>
            <a:r>
              <a:rPr lang="en-US" dirty="0" err="1" smtClean="0"/>
              <a:t>covee.network</a:t>
            </a:r>
            <a:r>
              <a:rPr lang="en-US" dirty="0" smtClean="0"/>
              <a:t>” </a:t>
            </a:r>
          </a:p>
          <a:p>
            <a:pPr lvl="1"/>
            <a:r>
              <a:rPr lang="en-US" dirty="0" smtClean="0"/>
              <a:t>[</a:t>
            </a:r>
            <a:r>
              <a:rPr lang="en-US" dirty="0"/>
              <a:t>a collaboration platform in </a:t>
            </a:r>
            <a:r>
              <a:rPr lang="en-US" dirty="0" smtClean="0"/>
              <a:t>CS, co-advised by Al Roth and Benedikt Frey]</a:t>
            </a:r>
          </a:p>
          <a:p>
            <a:pPr marL="514350" indent="-514350">
              <a:buFont typeface="+mj-lt"/>
              <a:buAutoNum type="arabicPeriod"/>
            </a:pPr>
            <a:r>
              <a:rPr lang="en-US" dirty="0" smtClean="0"/>
              <a:t>turned into a sharing script (as substitute for financial remuneration) </a:t>
            </a:r>
          </a:p>
          <a:p>
            <a:pPr lvl="1"/>
            <a:r>
              <a:rPr lang="en-US" dirty="0"/>
              <a:t>i</a:t>
            </a:r>
            <a:r>
              <a:rPr lang="en-US" dirty="0" smtClean="0"/>
              <a:t>nvested substantial time (and money)</a:t>
            </a:r>
          </a:p>
          <a:p>
            <a:pPr lvl="1"/>
            <a:endParaRPr lang="en-US" dirty="0" smtClean="0"/>
          </a:p>
          <a:p>
            <a:endParaRPr lang="de-CH" dirty="0"/>
          </a:p>
        </p:txBody>
      </p:sp>
      <p:pic>
        <p:nvPicPr>
          <p:cNvPr id="4" name="Picture 3"/>
          <p:cNvPicPr>
            <a:picLocks noChangeAspect="1"/>
          </p:cNvPicPr>
          <p:nvPr/>
        </p:nvPicPr>
        <p:blipFill rotWithShape="1">
          <a:blip r:embed="rId2"/>
          <a:srcRect l="28947" t="24177" r="32271" b="28920"/>
          <a:stretch/>
        </p:blipFill>
        <p:spPr>
          <a:xfrm>
            <a:off x="10668000" y="50298"/>
            <a:ext cx="1243719" cy="10542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8493" y="5333135"/>
            <a:ext cx="1092788" cy="1635702"/>
          </a:xfrm>
          <a:prstGeom prst="rect">
            <a:avLst/>
          </a:prstGeom>
        </p:spPr>
      </p:pic>
      <p:pic>
        <p:nvPicPr>
          <p:cNvPr id="7" name="Picture 6"/>
          <p:cNvPicPr>
            <a:picLocks noChangeAspect="1"/>
          </p:cNvPicPr>
          <p:nvPr/>
        </p:nvPicPr>
        <p:blipFill>
          <a:blip r:embed="rId4"/>
          <a:stretch>
            <a:fillRect/>
          </a:stretch>
        </p:blipFill>
        <p:spPr>
          <a:xfrm>
            <a:off x="2286000" y="5330536"/>
            <a:ext cx="1524000" cy="1905000"/>
          </a:xfrm>
          <a:prstGeom prst="rect">
            <a:avLst/>
          </a:prstGeom>
        </p:spPr>
      </p:pic>
      <p:pic>
        <p:nvPicPr>
          <p:cNvPr id="9" name="Picture 8"/>
          <p:cNvPicPr>
            <a:picLocks noChangeAspect="1"/>
          </p:cNvPicPr>
          <p:nvPr/>
        </p:nvPicPr>
        <p:blipFill>
          <a:blip r:embed="rId5"/>
          <a:stretch>
            <a:fillRect/>
          </a:stretch>
        </p:blipFill>
        <p:spPr>
          <a:xfrm>
            <a:off x="3833092" y="5332151"/>
            <a:ext cx="1326716" cy="1656745"/>
          </a:xfrm>
          <a:prstGeom prst="rect">
            <a:avLst/>
          </a:prstGeom>
        </p:spPr>
      </p:pic>
      <p:pic>
        <p:nvPicPr>
          <p:cNvPr id="10" name="Picture 9"/>
          <p:cNvPicPr>
            <a:picLocks noChangeAspect="1"/>
          </p:cNvPicPr>
          <p:nvPr/>
        </p:nvPicPr>
        <p:blipFill>
          <a:blip r:embed="rId6"/>
          <a:stretch>
            <a:fillRect/>
          </a:stretch>
        </p:blipFill>
        <p:spPr>
          <a:xfrm>
            <a:off x="5174616" y="5333230"/>
            <a:ext cx="1253891" cy="1797243"/>
          </a:xfrm>
          <a:prstGeom prst="rect">
            <a:avLst/>
          </a:prstGeom>
        </p:spPr>
      </p:pic>
      <p:pic>
        <p:nvPicPr>
          <p:cNvPr id="11" name="Picture 10"/>
          <p:cNvPicPr>
            <a:picLocks noChangeAspect="1"/>
          </p:cNvPicPr>
          <p:nvPr/>
        </p:nvPicPr>
        <p:blipFill rotWithShape="1">
          <a:blip r:embed="rId7"/>
          <a:srcRect l="24964" r="31664"/>
          <a:stretch/>
        </p:blipFill>
        <p:spPr>
          <a:xfrm>
            <a:off x="9513458" y="5328371"/>
            <a:ext cx="1136073" cy="1743075"/>
          </a:xfrm>
          <a:prstGeom prst="rect">
            <a:avLst/>
          </a:prstGeom>
        </p:spPr>
      </p:pic>
      <p:pic>
        <p:nvPicPr>
          <p:cNvPr id="12" name="Picture 11"/>
          <p:cNvPicPr>
            <a:picLocks noChangeAspect="1"/>
          </p:cNvPicPr>
          <p:nvPr/>
        </p:nvPicPr>
        <p:blipFill>
          <a:blip r:embed="rId8"/>
          <a:stretch>
            <a:fillRect/>
          </a:stretch>
        </p:blipFill>
        <p:spPr>
          <a:xfrm>
            <a:off x="10676085" y="5329288"/>
            <a:ext cx="1423555" cy="1793679"/>
          </a:xfrm>
          <a:prstGeom prst="rect">
            <a:avLst/>
          </a:prstGeom>
        </p:spPr>
      </p:pic>
      <p:pic>
        <p:nvPicPr>
          <p:cNvPr id="13" name="Picture 12"/>
          <p:cNvPicPr>
            <a:picLocks noChangeAspect="1"/>
          </p:cNvPicPr>
          <p:nvPr/>
        </p:nvPicPr>
        <p:blipFill>
          <a:blip r:embed="rId9"/>
          <a:stretch>
            <a:fillRect/>
          </a:stretch>
        </p:blipFill>
        <p:spPr>
          <a:xfrm>
            <a:off x="6437458" y="5467927"/>
            <a:ext cx="1390073" cy="1390073"/>
          </a:xfrm>
          <a:prstGeom prst="rect">
            <a:avLst/>
          </a:prstGeom>
        </p:spPr>
      </p:pic>
      <p:pic>
        <p:nvPicPr>
          <p:cNvPr id="15" name="Picture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708" y="5326627"/>
            <a:ext cx="1125249" cy="1540609"/>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785" y="5342371"/>
            <a:ext cx="1092788" cy="1635702"/>
          </a:xfrm>
          <a:prstGeom prst="rect">
            <a:avLst/>
          </a:prstGeom>
        </p:spPr>
      </p:pic>
      <p:pic>
        <p:nvPicPr>
          <p:cNvPr id="17" name="Picture 16"/>
          <p:cNvPicPr>
            <a:picLocks noChangeAspect="1"/>
          </p:cNvPicPr>
          <p:nvPr/>
        </p:nvPicPr>
        <p:blipFill>
          <a:blip r:embed="rId4"/>
          <a:stretch>
            <a:fillRect/>
          </a:stretch>
        </p:blipFill>
        <p:spPr>
          <a:xfrm>
            <a:off x="2258292" y="5339772"/>
            <a:ext cx="1524000" cy="1905000"/>
          </a:xfrm>
          <a:prstGeom prst="rect">
            <a:avLst/>
          </a:prstGeom>
        </p:spPr>
      </p:pic>
      <p:pic>
        <p:nvPicPr>
          <p:cNvPr id="18" name="Picture 17"/>
          <p:cNvPicPr>
            <a:picLocks noChangeAspect="1"/>
          </p:cNvPicPr>
          <p:nvPr/>
        </p:nvPicPr>
        <p:blipFill>
          <a:blip r:embed="rId5"/>
          <a:stretch>
            <a:fillRect/>
          </a:stretch>
        </p:blipFill>
        <p:spPr>
          <a:xfrm>
            <a:off x="3805384" y="5341387"/>
            <a:ext cx="1326716" cy="1656745"/>
          </a:xfrm>
          <a:prstGeom prst="rect">
            <a:avLst/>
          </a:prstGeom>
        </p:spPr>
      </p:pic>
      <p:pic>
        <p:nvPicPr>
          <p:cNvPr id="19" name="Picture 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5335863"/>
            <a:ext cx="1125249" cy="1540609"/>
          </a:xfrm>
          <a:prstGeom prst="rect">
            <a:avLst/>
          </a:prstGeom>
        </p:spPr>
      </p:pic>
      <p:sp>
        <p:nvSpPr>
          <p:cNvPr id="6" name="Left Brace 5"/>
          <p:cNvSpPr/>
          <p:nvPr/>
        </p:nvSpPr>
        <p:spPr>
          <a:xfrm rot="5400000">
            <a:off x="3588330" y="2540001"/>
            <a:ext cx="401780" cy="526011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20" name="Left Brace 19"/>
          <p:cNvSpPr/>
          <p:nvPr/>
        </p:nvSpPr>
        <p:spPr>
          <a:xfrm rot="5400000">
            <a:off x="387926" y="4599709"/>
            <a:ext cx="369457" cy="11453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21" name="Left Brace 20"/>
          <p:cNvSpPr/>
          <p:nvPr/>
        </p:nvSpPr>
        <p:spPr>
          <a:xfrm rot="5400000">
            <a:off x="11171384" y="4558146"/>
            <a:ext cx="369457" cy="11453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22" name="Left Brace 21"/>
          <p:cNvSpPr/>
          <p:nvPr/>
        </p:nvSpPr>
        <p:spPr>
          <a:xfrm rot="5400000">
            <a:off x="9892147" y="4562764"/>
            <a:ext cx="369457" cy="11453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23" name="Left Brace 22"/>
          <p:cNvSpPr/>
          <p:nvPr/>
        </p:nvSpPr>
        <p:spPr>
          <a:xfrm rot="5400000">
            <a:off x="6977709" y="4424582"/>
            <a:ext cx="411899" cy="14548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8" name="TextBox 7"/>
          <p:cNvSpPr txBox="1"/>
          <p:nvPr/>
        </p:nvSpPr>
        <p:spPr>
          <a:xfrm>
            <a:off x="73891" y="4692073"/>
            <a:ext cx="12044218" cy="646331"/>
          </a:xfrm>
          <a:prstGeom prst="rect">
            <a:avLst/>
          </a:prstGeom>
          <a:noFill/>
        </p:spPr>
        <p:txBody>
          <a:bodyPr wrap="square" rtlCol="0">
            <a:spAutoFit/>
          </a:bodyPr>
          <a:lstStyle/>
          <a:p>
            <a:r>
              <a:rPr lang="en-US" dirty="0"/>
              <a:t>s</a:t>
            </a:r>
            <a:r>
              <a:rPr lang="en-US" dirty="0" smtClean="0"/>
              <a:t>tudents		</a:t>
            </a:r>
            <a:r>
              <a:rPr lang="en-US" dirty="0"/>
              <a:t>	</a:t>
            </a:r>
            <a:r>
              <a:rPr lang="en-US" dirty="0" smtClean="0"/>
              <a:t>  de Clippel et al.			      </a:t>
            </a:r>
            <a:r>
              <a:rPr lang="en-US" dirty="0" err="1"/>
              <a:t>c</a:t>
            </a:r>
            <a:r>
              <a:rPr lang="en-US" dirty="0" err="1" smtClean="0"/>
              <a:t>ovee</a:t>
            </a:r>
            <a:r>
              <a:rPr lang="en-US" dirty="0" smtClean="0"/>
              <a:t>		 Didier                Sven                  Al</a:t>
            </a:r>
          </a:p>
          <a:p>
            <a:r>
              <a:rPr lang="en-US" dirty="0" smtClean="0"/>
              <a:t>  like it</a:t>
            </a:r>
            <a:r>
              <a:rPr lang="en-US" dirty="0"/>
              <a:t>	</a:t>
            </a:r>
            <a:r>
              <a:rPr lang="en-US" dirty="0" smtClean="0"/>
              <a:t>		    invented it			implemented	uses it	      co-adapted     advised</a:t>
            </a:r>
            <a:endParaRPr lang="de-CH" dirty="0"/>
          </a:p>
        </p:txBody>
      </p:sp>
      <p:pic>
        <p:nvPicPr>
          <p:cNvPr id="25" name="Picture 24"/>
          <p:cNvPicPr>
            <a:picLocks noChangeAspect="1"/>
          </p:cNvPicPr>
          <p:nvPr/>
        </p:nvPicPr>
        <p:blipFill>
          <a:blip r:embed="rId11"/>
          <a:stretch>
            <a:fillRect/>
          </a:stretch>
        </p:blipFill>
        <p:spPr>
          <a:xfrm>
            <a:off x="7978793" y="5332020"/>
            <a:ext cx="1463157" cy="1860194"/>
          </a:xfrm>
          <a:prstGeom prst="rect">
            <a:avLst/>
          </a:prstGeom>
        </p:spPr>
      </p:pic>
      <p:sp>
        <p:nvSpPr>
          <p:cNvPr id="26" name="Left Brace 25"/>
          <p:cNvSpPr/>
          <p:nvPr/>
        </p:nvSpPr>
        <p:spPr>
          <a:xfrm rot="5400000">
            <a:off x="8544520" y="4566189"/>
            <a:ext cx="369457" cy="11453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Tree>
    <p:extLst>
      <p:ext uri="{BB962C8B-B14F-4D97-AF65-F5344CB8AC3E}">
        <p14:creationId xmlns:p14="http://schemas.microsoft.com/office/powerpoint/2010/main" val="602116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comments on the proposal</a:t>
            </a:r>
            <a:endParaRPr lang="de-CH" dirty="0"/>
          </a:p>
        </p:txBody>
      </p:sp>
      <p:sp>
        <p:nvSpPr>
          <p:cNvPr id="3" name="Content Placeholder 2"/>
          <p:cNvSpPr>
            <a:spLocks noGrp="1"/>
          </p:cNvSpPr>
          <p:nvPr>
            <p:ph idx="1"/>
          </p:nvPr>
        </p:nvSpPr>
        <p:spPr/>
        <p:txBody>
          <a:bodyPr>
            <a:normAutofit fontScale="77500" lnSpcReduction="20000"/>
          </a:bodyPr>
          <a:lstStyle/>
          <a:p>
            <a:r>
              <a:rPr lang="de-CH" dirty="0" smtClean="0"/>
              <a:t>Ich </a:t>
            </a:r>
            <a:r>
              <a:rPr lang="de-CH" dirty="0"/>
              <a:t>finde die Idee sehr gut, vor allem in dieser Form, in der die Bewertung keinen Einfluss auf die eigene Note hat! Alle Gruppenmitglieder sind motivierter, zu arbeiten, weil ja niemand eine </a:t>
            </a:r>
            <a:r>
              <a:rPr lang="de-CH" dirty="0" smtClean="0"/>
              <a:t>schlechte </a:t>
            </a:r>
            <a:r>
              <a:rPr lang="de-CH" dirty="0"/>
              <a:t>Bewertung von den anderen bekommen möchte. </a:t>
            </a:r>
            <a:r>
              <a:rPr lang="de-CH" dirty="0" smtClean="0"/>
              <a:t>Das </a:t>
            </a:r>
            <a:r>
              <a:rPr lang="de-CH" dirty="0"/>
              <a:t>einzige Problem sehe ich, wenn ein Teil der Gruppe gut befreundet ist. Das kann dazu führen, dass sich die Personen gegenseitig gut und die anderen dementsprechend schlechter bewerten. Ansonsten finde ich das Vorgehen fairer, als wenn alle die gleiche Note bekommen. </a:t>
            </a:r>
            <a:endParaRPr lang="de-CH" dirty="0" smtClean="0"/>
          </a:p>
          <a:p>
            <a:pPr marL="0" indent="0">
              <a:buNone/>
            </a:pPr>
            <a:endParaRPr lang="de-CH" dirty="0" smtClean="0"/>
          </a:p>
          <a:p>
            <a:r>
              <a:rPr lang="de-CH" dirty="0" err="1" smtClean="0"/>
              <a:t>Thank</a:t>
            </a:r>
            <a:r>
              <a:rPr lang="de-CH" dirty="0" smtClean="0"/>
              <a:t> </a:t>
            </a:r>
            <a:r>
              <a:rPr lang="de-CH" dirty="0" err="1"/>
              <a:t>you</a:t>
            </a:r>
            <a:r>
              <a:rPr lang="de-CH" dirty="0"/>
              <a:t> </a:t>
            </a:r>
            <a:r>
              <a:rPr lang="de-CH" dirty="0" err="1"/>
              <a:t>very</a:t>
            </a:r>
            <a:r>
              <a:rPr lang="de-CH" dirty="0"/>
              <a:t> </a:t>
            </a:r>
            <a:r>
              <a:rPr lang="de-CH" dirty="0" err="1"/>
              <a:t>much</a:t>
            </a:r>
            <a:r>
              <a:rPr lang="de-CH" dirty="0"/>
              <a:t> </a:t>
            </a:r>
            <a:r>
              <a:rPr lang="de-CH" dirty="0" err="1"/>
              <a:t>for</a:t>
            </a:r>
            <a:r>
              <a:rPr lang="de-CH" dirty="0"/>
              <a:t> </a:t>
            </a:r>
            <a:r>
              <a:rPr lang="de-CH" dirty="0" err="1"/>
              <a:t>this</a:t>
            </a:r>
            <a:r>
              <a:rPr lang="de-CH" dirty="0"/>
              <a:t> </a:t>
            </a:r>
            <a:r>
              <a:rPr lang="de-CH" dirty="0" err="1"/>
              <a:t>opportunity</a:t>
            </a:r>
            <a:r>
              <a:rPr lang="de-CH" dirty="0" smtClean="0"/>
              <a:t>. </a:t>
            </a:r>
            <a:r>
              <a:rPr lang="de-CH" dirty="0" err="1" smtClean="0"/>
              <a:t>It</a:t>
            </a:r>
            <a:r>
              <a:rPr lang="de-CH" dirty="0" smtClean="0"/>
              <a:t> </a:t>
            </a:r>
            <a:r>
              <a:rPr lang="de-CH" dirty="0" err="1"/>
              <a:t>is</a:t>
            </a:r>
            <a:r>
              <a:rPr lang="de-CH" dirty="0"/>
              <a:t> </a:t>
            </a:r>
            <a:r>
              <a:rPr lang="de-CH" dirty="0" err="1"/>
              <a:t>difficult</a:t>
            </a:r>
            <a:r>
              <a:rPr lang="de-CH" dirty="0"/>
              <a:t> </a:t>
            </a:r>
            <a:r>
              <a:rPr lang="de-CH" dirty="0" err="1"/>
              <a:t>to</a:t>
            </a:r>
            <a:r>
              <a:rPr lang="de-CH" dirty="0"/>
              <a:t> </a:t>
            </a:r>
            <a:r>
              <a:rPr lang="de-CH" dirty="0" err="1"/>
              <a:t>say</a:t>
            </a:r>
            <a:r>
              <a:rPr lang="de-CH" dirty="0"/>
              <a:t> </a:t>
            </a:r>
            <a:r>
              <a:rPr lang="de-CH" dirty="0" err="1"/>
              <a:t>how</a:t>
            </a:r>
            <a:r>
              <a:rPr lang="de-CH" dirty="0"/>
              <a:t> </a:t>
            </a:r>
            <a:r>
              <a:rPr lang="de-CH" dirty="0" err="1"/>
              <a:t>much</a:t>
            </a:r>
            <a:r>
              <a:rPr lang="de-CH" dirty="0"/>
              <a:t> </a:t>
            </a:r>
            <a:r>
              <a:rPr lang="de-CH" dirty="0" err="1"/>
              <a:t>each</a:t>
            </a:r>
            <a:r>
              <a:rPr lang="de-CH" dirty="0"/>
              <a:t> </a:t>
            </a:r>
            <a:r>
              <a:rPr lang="de-CH" dirty="0" err="1"/>
              <a:t>team</a:t>
            </a:r>
            <a:r>
              <a:rPr lang="de-CH" dirty="0"/>
              <a:t> </a:t>
            </a:r>
            <a:r>
              <a:rPr lang="de-CH" dirty="0" err="1"/>
              <a:t>member</a:t>
            </a:r>
            <a:r>
              <a:rPr lang="de-CH" dirty="0"/>
              <a:t> </a:t>
            </a:r>
            <a:r>
              <a:rPr lang="de-CH" dirty="0" err="1"/>
              <a:t>contribute</a:t>
            </a:r>
            <a:r>
              <a:rPr lang="de-CH" dirty="0"/>
              <a:t> </a:t>
            </a:r>
            <a:r>
              <a:rPr lang="de-CH" dirty="0" err="1"/>
              <a:t>to</a:t>
            </a:r>
            <a:r>
              <a:rPr lang="de-CH" dirty="0"/>
              <a:t> </a:t>
            </a:r>
            <a:r>
              <a:rPr lang="de-CH" dirty="0" err="1"/>
              <a:t>the</a:t>
            </a:r>
            <a:r>
              <a:rPr lang="de-CH" dirty="0"/>
              <a:t> </a:t>
            </a:r>
            <a:r>
              <a:rPr lang="de-CH" dirty="0" err="1"/>
              <a:t>work</a:t>
            </a:r>
            <a:r>
              <a:rPr lang="de-CH" dirty="0"/>
              <a:t>, I </a:t>
            </a:r>
            <a:r>
              <a:rPr lang="de-CH" dirty="0" err="1"/>
              <a:t>think</a:t>
            </a:r>
            <a:r>
              <a:rPr lang="de-CH" dirty="0"/>
              <a:t> all </a:t>
            </a:r>
            <a:r>
              <a:rPr lang="de-CH" dirty="0" err="1"/>
              <a:t>of</a:t>
            </a:r>
            <a:r>
              <a:rPr lang="de-CH" dirty="0"/>
              <a:t> </a:t>
            </a:r>
            <a:r>
              <a:rPr lang="de-CH" dirty="0" err="1"/>
              <a:t>them</a:t>
            </a:r>
            <a:r>
              <a:rPr lang="de-CH" dirty="0"/>
              <a:t> </a:t>
            </a:r>
            <a:r>
              <a:rPr lang="de-CH" dirty="0" err="1"/>
              <a:t>where</a:t>
            </a:r>
            <a:r>
              <a:rPr lang="de-CH" dirty="0"/>
              <a:t> </a:t>
            </a:r>
            <a:r>
              <a:rPr lang="de-CH" dirty="0" err="1"/>
              <a:t>participating</a:t>
            </a:r>
            <a:r>
              <a:rPr lang="de-CH" dirty="0"/>
              <a:t> </a:t>
            </a:r>
            <a:r>
              <a:rPr lang="de-CH" dirty="0" err="1"/>
              <a:t>equally</a:t>
            </a:r>
            <a:r>
              <a:rPr lang="de-CH" dirty="0"/>
              <a:t> </a:t>
            </a:r>
            <a:r>
              <a:rPr lang="de-CH" dirty="0" err="1"/>
              <a:t>according</a:t>
            </a:r>
            <a:r>
              <a:rPr lang="de-CH" dirty="0"/>
              <a:t> </a:t>
            </a:r>
            <a:r>
              <a:rPr lang="de-CH" dirty="0" err="1"/>
              <a:t>to</a:t>
            </a:r>
            <a:r>
              <a:rPr lang="de-CH" dirty="0"/>
              <a:t> </a:t>
            </a:r>
            <a:r>
              <a:rPr lang="de-CH" dirty="0" err="1"/>
              <a:t>their</a:t>
            </a:r>
            <a:r>
              <a:rPr lang="de-CH" dirty="0"/>
              <a:t> </a:t>
            </a:r>
            <a:r>
              <a:rPr lang="de-CH" dirty="0" err="1"/>
              <a:t>abilities</a:t>
            </a:r>
            <a:r>
              <a:rPr lang="de-CH" dirty="0"/>
              <a:t>. </a:t>
            </a:r>
            <a:r>
              <a:rPr lang="de-CH" dirty="0" err="1"/>
              <a:t>Therefore</a:t>
            </a:r>
            <a:r>
              <a:rPr lang="de-CH" dirty="0"/>
              <a:t>, I </a:t>
            </a:r>
            <a:r>
              <a:rPr lang="de-CH" dirty="0" err="1"/>
              <a:t>would</a:t>
            </a:r>
            <a:r>
              <a:rPr lang="de-CH" dirty="0"/>
              <a:t> </a:t>
            </a:r>
            <a:r>
              <a:rPr lang="de-CH" dirty="0" err="1"/>
              <a:t>give</a:t>
            </a:r>
            <a:r>
              <a:rPr lang="de-CH" dirty="0"/>
              <a:t> </a:t>
            </a:r>
            <a:r>
              <a:rPr lang="de-CH" dirty="0" err="1"/>
              <a:t>similar</a:t>
            </a:r>
            <a:r>
              <a:rPr lang="de-CH" dirty="0"/>
              <a:t> grades  </a:t>
            </a:r>
            <a:r>
              <a:rPr lang="de-CH" dirty="0" err="1"/>
              <a:t>to</a:t>
            </a:r>
            <a:r>
              <a:rPr lang="de-CH" dirty="0"/>
              <a:t> </a:t>
            </a:r>
            <a:r>
              <a:rPr lang="de-CH" dirty="0" err="1"/>
              <a:t>each</a:t>
            </a:r>
            <a:r>
              <a:rPr lang="de-CH" dirty="0"/>
              <a:t> </a:t>
            </a:r>
            <a:r>
              <a:rPr lang="de-CH" dirty="0" err="1"/>
              <a:t>of</a:t>
            </a:r>
            <a:r>
              <a:rPr lang="de-CH" dirty="0"/>
              <a:t> </a:t>
            </a:r>
            <a:r>
              <a:rPr lang="de-CH" dirty="0" err="1" smtClean="0"/>
              <a:t>them</a:t>
            </a:r>
            <a:r>
              <a:rPr lang="de-CH" dirty="0" smtClean="0"/>
              <a:t>. </a:t>
            </a:r>
            <a:r>
              <a:rPr lang="de-CH" dirty="0" smtClean="0">
                <a:solidFill>
                  <a:schemeClr val="bg1">
                    <a:lumMod val="65000"/>
                  </a:schemeClr>
                </a:solidFill>
              </a:rPr>
              <a:t>[OMITTED FOR ANONYMITY REASONS.]</a:t>
            </a:r>
            <a:r>
              <a:rPr lang="de-CH" dirty="0" smtClean="0"/>
              <a:t> I </a:t>
            </a:r>
            <a:r>
              <a:rPr lang="de-CH" dirty="0"/>
              <a:t>must </a:t>
            </a:r>
            <a:r>
              <a:rPr lang="de-CH" dirty="0" err="1"/>
              <a:t>say</a:t>
            </a:r>
            <a:r>
              <a:rPr lang="de-CH" dirty="0"/>
              <a:t> </a:t>
            </a:r>
            <a:r>
              <a:rPr lang="de-CH" dirty="0" err="1"/>
              <a:t>that</a:t>
            </a:r>
            <a:r>
              <a:rPr lang="de-CH" dirty="0"/>
              <a:t> </a:t>
            </a:r>
            <a:r>
              <a:rPr lang="de-CH" dirty="0" err="1"/>
              <a:t>it</a:t>
            </a:r>
            <a:r>
              <a:rPr lang="de-CH" dirty="0"/>
              <a:t> </a:t>
            </a:r>
            <a:r>
              <a:rPr lang="de-CH" dirty="0" err="1"/>
              <a:t>is</a:t>
            </a:r>
            <a:r>
              <a:rPr lang="de-CH" dirty="0"/>
              <a:t> a </a:t>
            </a:r>
            <a:r>
              <a:rPr lang="de-CH" dirty="0" err="1"/>
              <a:t>bit</a:t>
            </a:r>
            <a:r>
              <a:rPr lang="de-CH" dirty="0"/>
              <a:t> </a:t>
            </a:r>
            <a:r>
              <a:rPr lang="de-CH" dirty="0" err="1"/>
              <a:t>strange</a:t>
            </a:r>
            <a:r>
              <a:rPr lang="de-CH" dirty="0"/>
              <a:t> </a:t>
            </a:r>
            <a:r>
              <a:rPr lang="de-CH" dirty="0" err="1"/>
              <a:t>for</a:t>
            </a:r>
            <a:r>
              <a:rPr lang="de-CH" dirty="0"/>
              <a:t> </a:t>
            </a:r>
            <a:r>
              <a:rPr lang="de-CH" dirty="0" err="1"/>
              <a:t>me</a:t>
            </a:r>
            <a:r>
              <a:rPr lang="de-CH" dirty="0"/>
              <a:t> </a:t>
            </a:r>
            <a:r>
              <a:rPr lang="de-CH" dirty="0" err="1"/>
              <a:t>to</a:t>
            </a:r>
            <a:r>
              <a:rPr lang="de-CH" dirty="0"/>
              <a:t> </a:t>
            </a:r>
            <a:r>
              <a:rPr lang="de-CH" dirty="0" err="1"/>
              <a:t>point</a:t>
            </a:r>
            <a:r>
              <a:rPr lang="de-CH" dirty="0"/>
              <a:t> out </a:t>
            </a:r>
            <a:r>
              <a:rPr lang="de-CH" dirty="0" err="1"/>
              <a:t>fingers</a:t>
            </a:r>
            <a:r>
              <a:rPr lang="de-CH" dirty="0"/>
              <a:t> </a:t>
            </a:r>
            <a:r>
              <a:rPr lang="de-CH" dirty="0" err="1"/>
              <a:t>to</a:t>
            </a:r>
            <a:r>
              <a:rPr lang="de-CH" dirty="0"/>
              <a:t> </a:t>
            </a:r>
            <a:r>
              <a:rPr lang="de-CH" dirty="0" err="1"/>
              <a:t>whom</a:t>
            </a:r>
            <a:r>
              <a:rPr lang="de-CH" dirty="0"/>
              <a:t> </a:t>
            </a:r>
            <a:r>
              <a:rPr lang="de-CH" dirty="0" err="1"/>
              <a:t>did</a:t>
            </a:r>
            <a:r>
              <a:rPr lang="de-CH" dirty="0"/>
              <a:t> not </a:t>
            </a:r>
            <a:r>
              <a:rPr lang="de-CH" dirty="0" err="1"/>
              <a:t>contribute</a:t>
            </a:r>
            <a:r>
              <a:rPr lang="de-CH" dirty="0"/>
              <a:t>. </a:t>
            </a:r>
            <a:r>
              <a:rPr lang="de-CH" dirty="0" err="1"/>
              <a:t>However</a:t>
            </a:r>
            <a:r>
              <a:rPr lang="de-CH" dirty="0"/>
              <a:t>, I </a:t>
            </a:r>
            <a:r>
              <a:rPr lang="de-CH" dirty="0" err="1"/>
              <a:t>understand</a:t>
            </a:r>
            <a:r>
              <a:rPr lang="de-CH" dirty="0"/>
              <a:t> </a:t>
            </a:r>
            <a:r>
              <a:rPr lang="de-CH" dirty="0" err="1"/>
              <a:t>the</a:t>
            </a:r>
            <a:r>
              <a:rPr lang="de-CH" dirty="0"/>
              <a:t> </a:t>
            </a:r>
            <a:r>
              <a:rPr lang="de-CH" dirty="0" err="1"/>
              <a:t>intention</a:t>
            </a:r>
            <a:r>
              <a:rPr lang="de-CH" dirty="0"/>
              <a:t> </a:t>
            </a:r>
            <a:r>
              <a:rPr lang="de-CH" dirty="0" err="1"/>
              <a:t>behind</a:t>
            </a:r>
            <a:r>
              <a:rPr lang="de-CH" dirty="0"/>
              <a:t> </a:t>
            </a:r>
            <a:r>
              <a:rPr lang="de-CH" dirty="0" err="1"/>
              <a:t>this</a:t>
            </a:r>
            <a:r>
              <a:rPr lang="de-CH" dirty="0"/>
              <a:t> </a:t>
            </a:r>
            <a:r>
              <a:rPr lang="de-CH" dirty="0" err="1"/>
              <a:t>system</a:t>
            </a:r>
            <a:r>
              <a:rPr lang="de-CH" dirty="0"/>
              <a:t> and I </a:t>
            </a:r>
            <a:r>
              <a:rPr lang="de-CH" dirty="0" err="1"/>
              <a:t>think</a:t>
            </a:r>
            <a:r>
              <a:rPr lang="de-CH" dirty="0"/>
              <a:t> </a:t>
            </a:r>
            <a:r>
              <a:rPr lang="de-CH" dirty="0" err="1"/>
              <a:t>it's</a:t>
            </a:r>
            <a:r>
              <a:rPr lang="de-CH" dirty="0"/>
              <a:t> a </a:t>
            </a:r>
            <a:r>
              <a:rPr lang="de-CH" dirty="0" err="1"/>
              <a:t>good</a:t>
            </a:r>
            <a:r>
              <a:rPr lang="de-CH" dirty="0"/>
              <a:t> </a:t>
            </a:r>
            <a:r>
              <a:rPr lang="de-CH" dirty="0" err="1"/>
              <a:t>idea</a:t>
            </a:r>
            <a:r>
              <a:rPr lang="de-CH" dirty="0"/>
              <a:t>. </a:t>
            </a:r>
            <a:r>
              <a:rPr lang="de-CH" dirty="0" err="1"/>
              <a:t>It's</a:t>
            </a:r>
            <a:r>
              <a:rPr lang="de-CH" dirty="0"/>
              <a:t> like </a:t>
            </a:r>
            <a:r>
              <a:rPr lang="de-CH" dirty="0" err="1"/>
              <a:t>the</a:t>
            </a:r>
            <a:r>
              <a:rPr lang="de-CH" dirty="0"/>
              <a:t> </a:t>
            </a:r>
            <a:r>
              <a:rPr lang="de-CH" dirty="0" err="1"/>
              <a:t>coin</a:t>
            </a:r>
            <a:r>
              <a:rPr lang="de-CH" dirty="0"/>
              <a:t> </a:t>
            </a:r>
            <a:r>
              <a:rPr lang="de-CH" dirty="0" err="1"/>
              <a:t>you</a:t>
            </a:r>
            <a:r>
              <a:rPr lang="de-CH" dirty="0"/>
              <a:t> </a:t>
            </a:r>
            <a:r>
              <a:rPr lang="de-CH" dirty="0" err="1"/>
              <a:t>put</a:t>
            </a:r>
            <a:r>
              <a:rPr lang="de-CH" dirty="0"/>
              <a:t> in </a:t>
            </a:r>
            <a:r>
              <a:rPr lang="de-CH" dirty="0" err="1"/>
              <a:t>the</a:t>
            </a:r>
            <a:r>
              <a:rPr lang="de-CH" dirty="0"/>
              <a:t> </a:t>
            </a:r>
            <a:r>
              <a:rPr lang="de-CH" dirty="0" err="1"/>
              <a:t>supermarket</a:t>
            </a:r>
            <a:r>
              <a:rPr lang="de-CH" dirty="0"/>
              <a:t> </a:t>
            </a:r>
            <a:r>
              <a:rPr lang="de-CH" dirty="0" err="1"/>
              <a:t>cart</a:t>
            </a:r>
            <a:r>
              <a:rPr lang="de-CH" dirty="0"/>
              <a:t>, </a:t>
            </a:r>
            <a:r>
              <a:rPr lang="de-CH" dirty="0" err="1"/>
              <a:t>knowing</a:t>
            </a:r>
            <a:r>
              <a:rPr lang="de-CH" dirty="0"/>
              <a:t> </a:t>
            </a:r>
            <a:r>
              <a:rPr lang="de-CH" dirty="0" err="1"/>
              <a:t>that</a:t>
            </a:r>
            <a:r>
              <a:rPr lang="de-CH" dirty="0"/>
              <a:t> </a:t>
            </a:r>
            <a:r>
              <a:rPr lang="de-CH" dirty="0" err="1"/>
              <a:t>you</a:t>
            </a:r>
            <a:r>
              <a:rPr lang="de-CH" dirty="0"/>
              <a:t> </a:t>
            </a:r>
            <a:r>
              <a:rPr lang="de-CH" dirty="0" err="1"/>
              <a:t>can</a:t>
            </a:r>
            <a:r>
              <a:rPr lang="de-CH" dirty="0"/>
              <a:t> lose </a:t>
            </a:r>
            <a:r>
              <a:rPr lang="de-CH" dirty="0" err="1"/>
              <a:t>something</a:t>
            </a:r>
            <a:r>
              <a:rPr lang="de-CH" dirty="0"/>
              <a:t>, </a:t>
            </a:r>
            <a:r>
              <a:rPr lang="de-CH" dirty="0" err="1"/>
              <a:t>forces</a:t>
            </a:r>
            <a:r>
              <a:rPr lang="de-CH" dirty="0"/>
              <a:t> </a:t>
            </a:r>
            <a:r>
              <a:rPr lang="de-CH" dirty="0" err="1"/>
              <a:t>you</a:t>
            </a:r>
            <a:r>
              <a:rPr lang="de-CH" dirty="0"/>
              <a:t> </a:t>
            </a:r>
            <a:r>
              <a:rPr lang="de-CH" dirty="0" err="1"/>
              <a:t>to</a:t>
            </a:r>
            <a:r>
              <a:rPr lang="de-CH" dirty="0"/>
              <a:t> </a:t>
            </a:r>
            <a:r>
              <a:rPr lang="de-CH" dirty="0" err="1"/>
              <a:t>cooperate</a:t>
            </a:r>
            <a:r>
              <a:rPr lang="de-CH" dirty="0"/>
              <a:t>. Not </a:t>
            </a:r>
            <a:r>
              <a:rPr lang="de-CH" dirty="0" err="1"/>
              <a:t>knowing</a:t>
            </a:r>
            <a:r>
              <a:rPr lang="de-CH" dirty="0"/>
              <a:t> </a:t>
            </a:r>
            <a:r>
              <a:rPr lang="de-CH" dirty="0" err="1"/>
              <a:t>how</a:t>
            </a:r>
            <a:r>
              <a:rPr lang="de-CH" dirty="0"/>
              <a:t> </a:t>
            </a:r>
            <a:r>
              <a:rPr lang="de-CH" dirty="0" err="1"/>
              <a:t>the</a:t>
            </a:r>
            <a:r>
              <a:rPr lang="de-CH" dirty="0"/>
              <a:t> </a:t>
            </a:r>
            <a:r>
              <a:rPr lang="de-CH" dirty="0" err="1"/>
              <a:t>others</a:t>
            </a:r>
            <a:r>
              <a:rPr lang="de-CH" dirty="0"/>
              <a:t> will rate </a:t>
            </a:r>
            <a:r>
              <a:rPr lang="de-CH" dirty="0" err="1"/>
              <a:t>you</a:t>
            </a:r>
            <a:r>
              <a:rPr lang="de-CH" dirty="0"/>
              <a:t> </a:t>
            </a:r>
            <a:r>
              <a:rPr lang="de-CH" dirty="0" err="1"/>
              <a:t>is</a:t>
            </a:r>
            <a:r>
              <a:rPr lang="de-CH" dirty="0"/>
              <a:t> a </a:t>
            </a:r>
            <a:r>
              <a:rPr lang="de-CH" dirty="0" err="1"/>
              <a:t>good</a:t>
            </a:r>
            <a:r>
              <a:rPr lang="de-CH" dirty="0"/>
              <a:t> </a:t>
            </a:r>
            <a:r>
              <a:rPr lang="de-CH" dirty="0" err="1"/>
              <a:t>incentive</a:t>
            </a:r>
            <a:r>
              <a:rPr lang="de-CH" dirty="0"/>
              <a:t> not </a:t>
            </a:r>
            <a:r>
              <a:rPr lang="de-CH" dirty="0" err="1"/>
              <a:t>to</a:t>
            </a:r>
            <a:r>
              <a:rPr lang="de-CH" dirty="0"/>
              <a:t> </a:t>
            </a:r>
            <a:r>
              <a:rPr lang="de-CH" dirty="0" err="1"/>
              <a:t>free</a:t>
            </a:r>
            <a:r>
              <a:rPr lang="de-CH" dirty="0"/>
              <a:t> </a:t>
            </a:r>
            <a:r>
              <a:rPr lang="de-CH" dirty="0" err="1"/>
              <a:t>ride</a:t>
            </a:r>
            <a:r>
              <a:rPr lang="de-CH" dirty="0" smtClean="0"/>
              <a:t>. I </a:t>
            </a:r>
            <a:r>
              <a:rPr lang="de-CH" dirty="0" err="1"/>
              <a:t>hope</a:t>
            </a:r>
            <a:r>
              <a:rPr lang="de-CH" dirty="0"/>
              <a:t> in </a:t>
            </a:r>
            <a:r>
              <a:rPr lang="de-CH" dirty="0" err="1"/>
              <a:t>the</a:t>
            </a:r>
            <a:r>
              <a:rPr lang="de-CH" dirty="0"/>
              <a:t> </a:t>
            </a:r>
            <a:r>
              <a:rPr lang="de-CH" dirty="0" err="1"/>
              <a:t>future</a:t>
            </a:r>
            <a:r>
              <a:rPr lang="de-CH" dirty="0"/>
              <a:t> </a:t>
            </a:r>
            <a:r>
              <a:rPr lang="de-CH" dirty="0" err="1"/>
              <a:t>you</a:t>
            </a:r>
            <a:r>
              <a:rPr lang="de-CH" dirty="0"/>
              <a:t> </a:t>
            </a:r>
            <a:r>
              <a:rPr lang="de-CH" dirty="0" err="1"/>
              <a:t>can</a:t>
            </a:r>
            <a:r>
              <a:rPr lang="de-CH" dirty="0"/>
              <a:t> </a:t>
            </a:r>
            <a:r>
              <a:rPr lang="de-CH" dirty="0" err="1"/>
              <a:t>implement</a:t>
            </a:r>
            <a:r>
              <a:rPr lang="de-CH" dirty="0"/>
              <a:t> </a:t>
            </a:r>
            <a:r>
              <a:rPr lang="de-CH" dirty="0" err="1"/>
              <a:t>your</a:t>
            </a:r>
            <a:r>
              <a:rPr lang="de-CH" dirty="0"/>
              <a:t> </a:t>
            </a:r>
            <a:r>
              <a:rPr lang="de-CH" dirty="0" err="1"/>
              <a:t>idea</a:t>
            </a:r>
            <a:r>
              <a:rPr lang="de-CH" dirty="0"/>
              <a:t>, I was </a:t>
            </a:r>
            <a:r>
              <a:rPr lang="de-CH" dirty="0" err="1"/>
              <a:t>looking</a:t>
            </a:r>
            <a:r>
              <a:rPr lang="de-CH" dirty="0"/>
              <a:t> </a:t>
            </a:r>
            <a:r>
              <a:rPr lang="de-CH" dirty="0" err="1"/>
              <a:t>forward</a:t>
            </a:r>
            <a:r>
              <a:rPr lang="de-CH" dirty="0"/>
              <a:t> </a:t>
            </a:r>
            <a:r>
              <a:rPr lang="de-CH" dirty="0" err="1"/>
              <a:t>to</a:t>
            </a:r>
            <a:r>
              <a:rPr lang="de-CH" dirty="0"/>
              <a:t> it. </a:t>
            </a:r>
            <a:endParaRPr lang="de-CH" dirty="0" smtClean="0"/>
          </a:p>
        </p:txBody>
      </p:sp>
      <p:pic>
        <p:nvPicPr>
          <p:cNvPr id="4" name="Picture 3"/>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18322087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meat</a:t>
            </a:r>
            <a:endParaRPr lang="de-CH" dirty="0"/>
          </a:p>
        </p:txBody>
      </p:sp>
      <p:pic>
        <p:nvPicPr>
          <p:cNvPr id="3" name="Picture 2"/>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4020834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projects</a:t>
            </a:r>
            <a:endParaRPr lang="de-CH" dirty="0"/>
          </a:p>
        </p:txBody>
      </p:sp>
      <p:sp>
        <p:nvSpPr>
          <p:cNvPr id="3" name="Text Placeholder 2"/>
          <p:cNvSpPr>
            <a:spLocks noGrp="1"/>
          </p:cNvSpPr>
          <p:nvPr>
            <p:ph type="body" idx="1"/>
          </p:nvPr>
        </p:nvSpPr>
        <p:spPr/>
        <p:txBody>
          <a:bodyPr/>
          <a:lstStyle/>
          <a:p>
            <a:r>
              <a:rPr lang="en-US" dirty="0" smtClean="0"/>
              <a:t>Pros	</a:t>
            </a:r>
            <a:endParaRPr lang="de-CH" dirty="0"/>
          </a:p>
        </p:txBody>
      </p:sp>
      <p:sp>
        <p:nvSpPr>
          <p:cNvPr id="4" name="Content Placeholder 3"/>
          <p:cNvSpPr>
            <a:spLocks noGrp="1"/>
          </p:cNvSpPr>
          <p:nvPr>
            <p:ph sz="half" idx="2"/>
          </p:nvPr>
        </p:nvSpPr>
        <p:spPr/>
        <p:txBody>
          <a:bodyPr>
            <a:normAutofit/>
          </a:bodyPr>
          <a:lstStyle/>
          <a:p>
            <a:r>
              <a:rPr lang="en-US" dirty="0" smtClean="0"/>
              <a:t>Synergies</a:t>
            </a:r>
          </a:p>
          <a:p>
            <a:r>
              <a:rPr lang="en-US" dirty="0" smtClean="0"/>
              <a:t>Team-work/Research</a:t>
            </a:r>
          </a:p>
          <a:p>
            <a:r>
              <a:rPr lang="en-US" dirty="0" smtClean="0"/>
              <a:t>Social skills</a:t>
            </a:r>
            <a:endParaRPr lang="de-CH" dirty="0"/>
          </a:p>
        </p:txBody>
      </p:sp>
      <p:sp>
        <p:nvSpPr>
          <p:cNvPr id="5" name="Text Placeholder 4"/>
          <p:cNvSpPr>
            <a:spLocks noGrp="1"/>
          </p:cNvSpPr>
          <p:nvPr>
            <p:ph type="body" sz="quarter" idx="3"/>
          </p:nvPr>
        </p:nvSpPr>
        <p:spPr/>
        <p:txBody>
          <a:bodyPr/>
          <a:lstStyle/>
          <a:p>
            <a:r>
              <a:rPr lang="en-US" dirty="0" smtClean="0"/>
              <a:t>Cons</a:t>
            </a:r>
            <a:endParaRPr lang="de-CH" dirty="0"/>
          </a:p>
        </p:txBody>
      </p:sp>
      <p:sp>
        <p:nvSpPr>
          <p:cNvPr id="6" name="Content Placeholder 5"/>
          <p:cNvSpPr>
            <a:spLocks noGrp="1"/>
          </p:cNvSpPr>
          <p:nvPr>
            <p:ph sz="quarter" idx="4"/>
          </p:nvPr>
        </p:nvSpPr>
        <p:spPr/>
        <p:txBody>
          <a:bodyPr/>
          <a:lstStyle/>
          <a:p>
            <a:r>
              <a:rPr lang="en-US" dirty="0" smtClean="0"/>
              <a:t>Freeriding</a:t>
            </a:r>
          </a:p>
          <a:p>
            <a:r>
              <a:rPr lang="en-US" dirty="0" smtClean="0"/>
              <a:t>Collusion</a:t>
            </a:r>
          </a:p>
          <a:p>
            <a:r>
              <a:rPr lang="en-US" dirty="0" smtClean="0"/>
              <a:t>sharing </a:t>
            </a:r>
          </a:p>
          <a:p>
            <a:pPr marL="0" indent="0">
              <a:buNone/>
            </a:pPr>
            <a:endParaRPr lang="de-CH" dirty="0"/>
          </a:p>
        </p:txBody>
      </p:sp>
      <p:pic>
        <p:nvPicPr>
          <p:cNvPr id="7" name="Picture 6"/>
          <p:cNvPicPr>
            <a:picLocks noChangeAspect="1"/>
          </p:cNvPicPr>
          <p:nvPr/>
        </p:nvPicPr>
        <p:blipFill rotWithShape="1">
          <a:blip r:embed="rId2"/>
          <a:srcRect l="28947" t="24177" r="32271" b="28920"/>
          <a:stretch/>
        </p:blipFill>
        <p:spPr>
          <a:xfrm>
            <a:off x="10668000" y="50298"/>
            <a:ext cx="1243719" cy="1054200"/>
          </a:xfrm>
          <a:prstGeom prst="rect">
            <a:avLst/>
          </a:prstGeom>
        </p:spPr>
      </p:pic>
    </p:spTree>
    <p:extLst>
      <p:ext uri="{BB962C8B-B14F-4D97-AF65-F5344CB8AC3E}">
        <p14:creationId xmlns:p14="http://schemas.microsoft.com/office/powerpoint/2010/main" val="29755021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852</Words>
  <Application>Microsoft Office PowerPoint</Application>
  <PresentationFormat>Widescreen</PresentationFormat>
  <Paragraphs>172</Paragraphs>
  <Slides>34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ＭＳ Ｐゴシック</vt:lpstr>
      <vt:lpstr>Arial</vt:lpstr>
      <vt:lpstr>Calibri</vt:lpstr>
      <vt:lpstr>Calibri Light</vt:lpstr>
      <vt:lpstr>Wingdings</vt:lpstr>
      <vt:lpstr>Office Theme</vt:lpstr>
      <vt:lpstr>PowerPoint Presentation</vt:lpstr>
      <vt:lpstr>Bargaining over joint gains:  fair and incentive-compatible  division of collective surplus </vt:lpstr>
      <vt:lpstr>Prologue on a mechanism</vt:lpstr>
      <vt:lpstr>Prologue on a mechanism</vt:lpstr>
      <vt:lpstr>Prologue on a mechanism</vt:lpstr>
      <vt:lpstr>Prologue on a mechanism</vt:lpstr>
      <vt:lpstr>Some comments on the proposal</vt:lpstr>
      <vt:lpstr>The meat</vt:lpstr>
      <vt:lpstr>Group projects</vt:lpstr>
      <vt:lpstr>Group projects</vt:lpstr>
      <vt:lpstr>Solution</vt:lpstr>
      <vt:lpstr>Solution</vt:lpstr>
      <vt:lpstr>“Controversies in Game Theory” COSS use cases</vt:lpstr>
      <vt:lpstr>The project mechanism in “pseudo-code”</vt:lpstr>
      <vt:lpstr>Illustration of the formula</vt:lpstr>
      <vt:lpstr>Illustration of the formula</vt:lpstr>
      <vt:lpstr>Illustration of the formula</vt:lpstr>
      <vt:lpstr>Illustration of the formula</vt:lpstr>
      <vt:lpstr>Illustration of the formula</vt:lpstr>
      <vt:lpstr>Illustration of the formula</vt:lpstr>
      <vt:lpstr>Illustration of the formula</vt:lpstr>
      <vt:lpstr>Illustration of the formula</vt:lpstr>
      <vt:lpstr>The formula</vt:lpstr>
      <vt:lpstr>Complicated?</vt:lpstr>
      <vt:lpstr>Complicated?</vt:lpstr>
      <vt:lpstr>Complicated?</vt:lpstr>
      <vt:lpstr>An example </vt:lpstr>
      <vt:lpstr>Who gets how many of the 100 brownie points  for implementing this at ETHZ?        *supposing it is worth 100 brownie points &amp; many thanks to Hervé for use of “spliddit”!</vt:lpstr>
      <vt:lpstr>PowerPoint Presentation</vt:lpstr>
      <vt:lpstr>PowerPoint Presentation</vt:lpstr>
      <vt:lpstr>PowerPoint Presentation</vt:lpstr>
      <vt:lpstr>PowerPoint Presentation</vt:lpstr>
      <vt:lpstr>PowerPoint Presentation</vt:lpstr>
      <vt:lpstr>Thank you!</vt:lpstr>
    </vt:vector>
  </TitlesOfParts>
  <Company>ETH Zuerich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Nax  Heinrich</dc:creator>
  <cp:lastModifiedBy>Nax  Heinrich</cp:lastModifiedBy>
  <cp:revision>146</cp:revision>
  <dcterms:created xsi:type="dcterms:W3CDTF">2018-11-09T10:29:29Z</dcterms:created>
  <dcterms:modified xsi:type="dcterms:W3CDTF">2019-02-21T14:32:34Z</dcterms:modified>
</cp:coreProperties>
</file>