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6" r:id="rId2"/>
    <p:sldId id="345" r:id="rId3"/>
    <p:sldId id="367" r:id="rId4"/>
    <p:sldId id="369" r:id="rId5"/>
    <p:sldId id="371" r:id="rId6"/>
    <p:sldId id="378" r:id="rId7"/>
    <p:sldId id="377" r:id="rId8"/>
    <p:sldId id="374" r:id="rId9"/>
    <p:sldId id="368" r:id="rId10"/>
    <p:sldId id="370" r:id="rId11"/>
    <p:sldId id="372" r:id="rId12"/>
    <p:sldId id="373" r:id="rId13"/>
    <p:sldId id="375" r:id="rId14"/>
    <p:sldId id="347" r:id="rId15"/>
    <p:sldId id="269" r:id="rId16"/>
    <p:sldId id="351" r:id="rId17"/>
    <p:sldId id="278" r:id="rId18"/>
    <p:sldId id="281" r:id="rId19"/>
    <p:sldId id="274" r:id="rId20"/>
    <p:sldId id="356" r:id="rId21"/>
    <p:sldId id="357" r:id="rId22"/>
    <p:sldId id="355" r:id="rId23"/>
    <p:sldId id="318" r:id="rId24"/>
    <p:sldId id="348" r:id="rId25"/>
    <p:sldId id="275" r:id="rId26"/>
    <p:sldId id="379" r:id="rId27"/>
    <p:sldId id="380" r:id="rId28"/>
    <p:sldId id="381" r:id="rId29"/>
    <p:sldId id="383" r:id="rId30"/>
    <p:sldId id="384" r:id="rId31"/>
    <p:sldId id="385" r:id="rId32"/>
    <p:sldId id="386" r:id="rId33"/>
    <p:sldId id="388" r:id="rId34"/>
    <p:sldId id="387" r:id="rId35"/>
    <p:sldId id="389" r:id="rId36"/>
    <p:sldId id="258" r:id="rId37"/>
  </p:sldIdLst>
  <p:sldSz cx="9144000" cy="6858000" type="screen4x3"/>
  <p:notesSz cx="6797675" cy="9926638"/>
  <p:defaultTextStyle>
    <a:defPPr>
      <a:defRPr lang="de-CH"/>
    </a:defPPr>
    <a:lvl1pPr algn="l" rtl="0" fontAlgn="base">
      <a:spcBef>
        <a:spcPct val="0"/>
      </a:spcBef>
      <a:spcAft>
        <a:spcPct val="0"/>
      </a:spcAft>
      <a:defRPr sz="1700" kern="1200">
        <a:solidFill>
          <a:schemeClr val="tx1"/>
        </a:solidFill>
        <a:latin typeface="Arial" charset="0"/>
        <a:ea typeface="+mn-ea"/>
        <a:cs typeface="Arial" charset="0"/>
      </a:defRPr>
    </a:lvl1pPr>
    <a:lvl2pPr marL="457200" algn="l" rtl="0" fontAlgn="base">
      <a:spcBef>
        <a:spcPct val="0"/>
      </a:spcBef>
      <a:spcAft>
        <a:spcPct val="0"/>
      </a:spcAft>
      <a:defRPr sz="1700" kern="1200">
        <a:solidFill>
          <a:schemeClr val="tx1"/>
        </a:solidFill>
        <a:latin typeface="Arial" charset="0"/>
        <a:ea typeface="+mn-ea"/>
        <a:cs typeface="Arial" charset="0"/>
      </a:defRPr>
    </a:lvl2pPr>
    <a:lvl3pPr marL="914400" algn="l" rtl="0" fontAlgn="base">
      <a:spcBef>
        <a:spcPct val="0"/>
      </a:spcBef>
      <a:spcAft>
        <a:spcPct val="0"/>
      </a:spcAft>
      <a:defRPr sz="1700" kern="1200">
        <a:solidFill>
          <a:schemeClr val="tx1"/>
        </a:solidFill>
        <a:latin typeface="Arial" charset="0"/>
        <a:ea typeface="+mn-ea"/>
        <a:cs typeface="Arial" charset="0"/>
      </a:defRPr>
    </a:lvl3pPr>
    <a:lvl4pPr marL="1371600" algn="l" rtl="0" fontAlgn="base">
      <a:spcBef>
        <a:spcPct val="0"/>
      </a:spcBef>
      <a:spcAft>
        <a:spcPct val="0"/>
      </a:spcAft>
      <a:defRPr sz="1700" kern="1200">
        <a:solidFill>
          <a:schemeClr val="tx1"/>
        </a:solidFill>
        <a:latin typeface="Arial" charset="0"/>
        <a:ea typeface="+mn-ea"/>
        <a:cs typeface="Arial" charset="0"/>
      </a:defRPr>
    </a:lvl4pPr>
    <a:lvl5pPr marL="1828800" algn="l" rtl="0" fontAlgn="base">
      <a:spcBef>
        <a:spcPct val="0"/>
      </a:spcBef>
      <a:spcAft>
        <a:spcPct val="0"/>
      </a:spcAft>
      <a:defRPr sz="1700" kern="1200">
        <a:solidFill>
          <a:schemeClr val="tx1"/>
        </a:solidFill>
        <a:latin typeface="Arial" charset="0"/>
        <a:ea typeface="+mn-ea"/>
        <a:cs typeface="Arial" charset="0"/>
      </a:defRPr>
    </a:lvl5pPr>
    <a:lvl6pPr marL="2286000" algn="l" defTabSz="914400" rtl="0" eaLnBrk="1" latinLnBrk="0" hangingPunct="1">
      <a:defRPr sz="1700" kern="1200">
        <a:solidFill>
          <a:schemeClr val="tx1"/>
        </a:solidFill>
        <a:latin typeface="Arial" charset="0"/>
        <a:ea typeface="+mn-ea"/>
        <a:cs typeface="Arial" charset="0"/>
      </a:defRPr>
    </a:lvl6pPr>
    <a:lvl7pPr marL="2743200" algn="l" defTabSz="914400" rtl="0" eaLnBrk="1" latinLnBrk="0" hangingPunct="1">
      <a:defRPr sz="1700" kern="1200">
        <a:solidFill>
          <a:schemeClr val="tx1"/>
        </a:solidFill>
        <a:latin typeface="Arial" charset="0"/>
        <a:ea typeface="+mn-ea"/>
        <a:cs typeface="Arial" charset="0"/>
      </a:defRPr>
    </a:lvl7pPr>
    <a:lvl8pPr marL="3200400" algn="l" defTabSz="914400" rtl="0" eaLnBrk="1" latinLnBrk="0" hangingPunct="1">
      <a:defRPr sz="1700" kern="1200">
        <a:solidFill>
          <a:schemeClr val="tx1"/>
        </a:solidFill>
        <a:latin typeface="Arial" charset="0"/>
        <a:ea typeface="+mn-ea"/>
        <a:cs typeface="Arial" charset="0"/>
      </a:defRPr>
    </a:lvl8pPr>
    <a:lvl9pPr marL="3657600" algn="l" defTabSz="914400" rtl="0" eaLnBrk="1" latinLnBrk="0" hangingPunct="1">
      <a:defRPr sz="17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799">
          <p15:clr>
            <a:srgbClr val="A4A3A4"/>
          </p15:clr>
        </p15:guide>
        <p15:guide id="2" orient="horz" pos="4110">
          <p15:clr>
            <a:srgbClr val="A4A3A4"/>
          </p15:clr>
        </p15:guide>
        <p15:guide id="3" orient="horz" pos="1389">
          <p15:clr>
            <a:srgbClr val="A4A3A4"/>
          </p15:clr>
        </p15:guide>
        <p15:guide id="4" orient="horz" pos="3838">
          <p15:clr>
            <a:srgbClr val="A4A3A4"/>
          </p15:clr>
        </p15:guide>
        <p15:guide id="5" orient="horz" pos="709">
          <p15:clr>
            <a:srgbClr val="A4A3A4"/>
          </p15:clr>
        </p15:guide>
        <p15:guide id="6" pos="567">
          <p15:clr>
            <a:srgbClr val="A4A3A4"/>
          </p15:clr>
        </p15:guide>
        <p15:guide id="7" pos="5193">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59" autoAdjust="0"/>
    <p:restoredTop sz="88594" autoAdjust="0"/>
  </p:normalViewPr>
  <p:slideViewPr>
    <p:cSldViewPr snapToObjects="1" showGuides="1">
      <p:cViewPr varScale="1">
        <p:scale>
          <a:sx n="274" d="100"/>
          <a:sy n="274" d="100"/>
        </p:scale>
        <p:origin x="3592" y="176"/>
      </p:cViewPr>
      <p:guideLst>
        <p:guide orient="horz" pos="799"/>
        <p:guide orient="horz" pos="4110"/>
        <p:guide orient="horz" pos="1389"/>
        <p:guide orient="horz" pos="3838"/>
        <p:guide orient="horz" pos="709"/>
        <p:guide pos="567"/>
        <p:guide pos="5193"/>
      </p:guideLst>
    </p:cSldViewPr>
  </p:slideViewPr>
  <p:outlineViewPr>
    <p:cViewPr>
      <p:scale>
        <a:sx n="33" d="100"/>
        <a:sy n="33" d="100"/>
      </p:scale>
      <p:origin x="0" y="4626"/>
    </p:cViewPr>
  </p:outlineViewPr>
  <p:notesTextViewPr>
    <p:cViewPr>
      <p:scale>
        <a:sx n="100" d="100"/>
        <a:sy n="100" d="100"/>
      </p:scale>
      <p:origin x="0" y="0"/>
    </p:cViewPr>
  </p:notesTextViewPr>
  <p:sorterViewPr>
    <p:cViewPr>
      <p:scale>
        <a:sx n="200" d="100"/>
        <a:sy n="200" d="100"/>
      </p:scale>
      <p:origin x="0" y="0"/>
    </p:cViewPr>
  </p:sorterViewPr>
  <p:notesViewPr>
    <p:cSldViewPr snapToObjects="1">
      <p:cViewPr varScale="1">
        <p:scale>
          <a:sx n="75" d="100"/>
          <a:sy n="75" d="100"/>
        </p:scale>
        <p:origin x="3520" y="16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323" cy="497058"/>
          </a:xfrm>
          <a:prstGeom prst="rect">
            <a:avLst/>
          </a:prstGeom>
        </p:spPr>
        <p:txBody>
          <a:bodyPr vert="horz" lIns="101352" tIns="50676" rIns="101352" bIns="50676" rtlCol="0"/>
          <a:lstStyle>
            <a:lvl1pPr algn="l">
              <a:defRPr sz="1300"/>
            </a:lvl1pPr>
          </a:lstStyle>
          <a:p>
            <a:endParaRPr lang="de-CH"/>
          </a:p>
        </p:txBody>
      </p:sp>
      <p:sp>
        <p:nvSpPr>
          <p:cNvPr id="3" name="Datumsplatzhalter 2"/>
          <p:cNvSpPr>
            <a:spLocks noGrp="1"/>
          </p:cNvSpPr>
          <p:nvPr>
            <p:ph type="dt" sz="quarter" idx="1"/>
          </p:nvPr>
        </p:nvSpPr>
        <p:spPr>
          <a:xfrm>
            <a:off x="3850667" y="0"/>
            <a:ext cx="2945323" cy="497058"/>
          </a:xfrm>
          <a:prstGeom prst="rect">
            <a:avLst/>
          </a:prstGeom>
        </p:spPr>
        <p:txBody>
          <a:bodyPr vert="horz" lIns="101352" tIns="50676" rIns="101352" bIns="50676" rtlCol="0"/>
          <a:lstStyle>
            <a:lvl1pPr algn="r">
              <a:defRPr sz="1300"/>
            </a:lvl1pPr>
          </a:lstStyle>
          <a:p>
            <a:fld id="{831DD32D-20E4-49DE-A35B-7C2B3D58DCB7}" type="datetimeFigureOut">
              <a:rPr lang="de-CH" smtClean="0"/>
              <a:t>30.04.19</a:t>
            </a:fld>
            <a:endParaRPr lang="de-CH"/>
          </a:p>
        </p:txBody>
      </p:sp>
      <p:sp>
        <p:nvSpPr>
          <p:cNvPr id="4" name="Fußzeilenplatzhalter 3"/>
          <p:cNvSpPr>
            <a:spLocks noGrp="1"/>
          </p:cNvSpPr>
          <p:nvPr>
            <p:ph type="ftr" sz="quarter" idx="2"/>
          </p:nvPr>
        </p:nvSpPr>
        <p:spPr>
          <a:xfrm>
            <a:off x="0" y="9427767"/>
            <a:ext cx="2945323" cy="497058"/>
          </a:xfrm>
          <a:prstGeom prst="rect">
            <a:avLst/>
          </a:prstGeom>
        </p:spPr>
        <p:txBody>
          <a:bodyPr vert="horz" lIns="101352" tIns="50676" rIns="101352" bIns="50676" rtlCol="0" anchor="b"/>
          <a:lstStyle>
            <a:lvl1pPr algn="l">
              <a:defRPr sz="1300"/>
            </a:lvl1pPr>
          </a:lstStyle>
          <a:p>
            <a:endParaRPr lang="de-CH"/>
          </a:p>
        </p:txBody>
      </p:sp>
      <p:sp>
        <p:nvSpPr>
          <p:cNvPr id="5" name="Foliennummernplatzhalter 4"/>
          <p:cNvSpPr>
            <a:spLocks noGrp="1"/>
          </p:cNvSpPr>
          <p:nvPr>
            <p:ph type="sldNum" sz="quarter" idx="3"/>
          </p:nvPr>
        </p:nvSpPr>
        <p:spPr>
          <a:xfrm>
            <a:off x="3850667" y="9427767"/>
            <a:ext cx="2945323" cy="497058"/>
          </a:xfrm>
          <a:prstGeom prst="rect">
            <a:avLst/>
          </a:prstGeom>
        </p:spPr>
        <p:txBody>
          <a:bodyPr vert="horz" lIns="101352" tIns="50676" rIns="101352" bIns="50676" rtlCol="0" anchor="b"/>
          <a:lstStyle>
            <a:lvl1pPr algn="r">
              <a:defRPr sz="1300"/>
            </a:lvl1pPr>
          </a:lstStyle>
          <a:p>
            <a:fld id="{D4CFB841-55F4-473D-9534-54EB063A914A}" type="slidenum">
              <a:rPr lang="de-CH" smtClean="0"/>
              <a:t>‹Nr.›</a:t>
            </a:fld>
            <a:endParaRPr lang="de-CH"/>
          </a:p>
        </p:txBody>
      </p:sp>
    </p:spTree>
    <p:extLst>
      <p:ext uri="{BB962C8B-B14F-4D97-AF65-F5344CB8AC3E}">
        <p14:creationId xmlns:p14="http://schemas.microsoft.com/office/powerpoint/2010/main" val="1782968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5323" cy="495244"/>
          </a:xfrm>
          <a:prstGeom prst="rect">
            <a:avLst/>
          </a:prstGeom>
          <a:noFill/>
          <a:ln w="9525">
            <a:noFill/>
            <a:miter lim="800000"/>
            <a:headEnd/>
            <a:tailEnd/>
          </a:ln>
          <a:effectLst/>
        </p:spPr>
        <p:txBody>
          <a:bodyPr vert="horz" wrap="square" lIns="95556" tIns="47779" rIns="95556" bIns="47779" numCol="1" anchor="t" anchorCtr="0" compatLnSpc="1">
            <a:prstTxWarp prst="textNoShape">
              <a:avLst/>
            </a:prstTxWarp>
          </a:bodyPr>
          <a:lstStyle>
            <a:lvl1pPr defTabSz="955455">
              <a:defRPr sz="1200"/>
            </a:lvl1pPr>
          </a:lstStyle>
          <a:p>
            <a:endParaRPr lang="de-CH"/>
          </a:p>
        </p:txBody>
      </p:sp>
      <p:sp>
        <p:nvSpPr>
          <p:cNvPr id="5123" name="Rectangle 3"/>
          <p:cNvSpPr>
            <a:spLocks noGrp="1" noChangeArrowheads="1"/>
          </p:cNvSpPr>
          <p:nvPr>
            <p:ph type="dt" idx="1"/>
          </p:nvPr>
        </p:nvSpPr>
        <p:spPr bwMode="auto">
          <a:xfrm>
            <a:off x="3850667" y="0"/>
            <a:ext cx="2945323" cy="495244"/>
          </a:xfrm>
          <a:prstGeom prst="rect">
            <a:avLst/>
          </a:prstGeom>
          <a:noFill/>
          <a:ln w="9525">
            <a:noFill/>
            <a:miter lim="800000"/>
            <a:headEnd/>
            <a:tailEnd/>
          </a:ln>
          <a:effectLst/>
        </p:spPr>
        <p:txBody>
          <a:bodyPr vert="horz" wrap="square" lIns="95556" tIns="47779" rIns="95556" bIns="47779" numCol="1" anchor="t" anchorCtr="0" compatLnSpc="1">
            <a:prstTxWarp prst="textNoShape">
              <a:avLst/>
            </a:prstTxWarp>
          </a:bodyPr>
          <a:lstStyle>
            <a:lvl1pPr algn="r" defTabSz="955455">
              <a:defRPr sz="1200"/>
            </a:lvl1pPr>
          </a:lstStyle>
          <a:p>
            <a:endParaRPr lang="de-CH"/>
          </a:p>
        </p:txBody>
      </p:sp>
      <p:sp>
        <p:nvSpPr>
          <p:cNvPr id="5124" name="Rectangle 4"/>
          <p:cNvSpPr>
            <a:spLocks noGrp="1" noRot="1" noChangeAspect="1" noChangeArrowheads="1" noTextEdit="1"/>
          </p:cNvSpPr>
          <p:nvPr>
            <p:ph type="sldImg" idx="2"/>
          </p:nvPr>
        </p:nvSpPr>
        <p:spPr bwMode="auto">
          <a:xfrm>
            <a:off x="920750" y="746125"/>
            <a:ext cx="4957763" cy="3719513"/>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679432" y="4714792"/>
            <a:ext cx="5438814" cy="4466261"/>
          </a:xfrm>
          <a:prstGeom prst="rect">
            <a:avLst/>
          </a:prstGeom>
          <a:noFill/>
          <a:ln w="9525">
            <a:noFill/>
            <a:miter lim="800000"/>
            <a:headEnd/>
            <a:tailEnd/>
          </a:ln>
          <a:effectLst/>
        </p:spPr>
        <p:txBody>
          <a:bodyPr vert="horz" wrap="square" lIns="95556" tIns="47779" rIns="95556" bIns="47779" numCol="1" anchor="t" anchorCtr="0" compatLnSpc="1">
            <a:prstTxWarp prst="textNoShape">
              <a:avLst/>
            </a:prstTxWarp>
          </a:bodyPr>
          <a:lstStyle/>
          <a:p>
            <a:pPr lvl="0"/>
            <a:r>
              <a:rPr lang="de-CH"/>
              <a:t>Textmasterformate durch Klicken bearbeiten</a:t>
            </a:r>
          </a:p>
          <a:p>
            <a:pPr lvl="1"/>
            <a:r>
              <a:rPr lang="de-CH"/>
              <a:t>Zweite Ebene</a:t>
            </a:r>
          </a:p>
          <a:p>
            <a:pPr lvl="2"/>
            <a:r>
              <a:rPr lang="de-CH"/>
              <a:t>Dritte Ebene</a:t>
            </a:r>
          </a:p>
          <a:p>
            <a:pPr lvl="3"/>
            <a:r>
              <a:rPr lang="de-CH"/>
              <a:t>Vierte Ebene</a:t>
            </a:r>
          </a:p>
          <a:p>
            <a:pPr lvl="4"/>
            <a:r>
              <a:rPr lang="de-CH"/>
              <a:t>Fünfte Ebene</a:t>
            </a:r>
          </a:p>
        </p:txBody>
      </p:sp>
      <p:sp>
        <p:nvSpPr>
          <p:cNvPr id="5126" name="Rectangle 6"/>
          <p:cNvSpPr>
            <a:spLocks noGrp="1" noChangeArrowheads="1"/>
          </p:cNvSpPr>
          <p:nvPr>
            <p:ph type="ftr" sz="quarter" idx="4"/>
          </p:nvPr>
        </p:nvSpPr>
        <p:spPr bwMode="auto">
          <a:xfrm>
            <a:off x="0" y="9429580"/>
            <a:ext cx="2945323" cy="495244"/>
          </a:xfrm>
          <a:prstGeom prst="rect">
            <a:avLst/>
          </a:prstGeom>
          <a:noFill/>
          <a:ln w="9525">
            <a:noFill/>
            <a:miter lim="800000"/>
            <a:headEnd/>
            <a:tailEnd/>
          </a:ln>
          <a:effectLst/>
        </p:spPr>
        <p:txBody>
          <a:bodyPr vert="horz" wrap="square" lIns="95556" tIns="47779" rIns="95556" bIns="47779" numCol="1" anchor="b" anchorCtr="0" compatLnSpc="1">
            <a:prstTxWarp prst="textNoShape">
              <a:avLst/>
            </a:prstTxWarp>
          </a:bodyPr>
          <a:lstStyle>
            <a:lvl1pPr defTabSz="955455">
              <a:defRPr sz="1200"/>
            </a:lvl1pPr>
          </a:lstStyle>
          <a:p>
            <a:endParaRPr lang="de-CH"/>
          </a:p>
        </p:txBody>
      </p:sp>
      <p:sp>
        <p:nvSpPr>
          <p:cNvPr id="5127" name="Rectangle 7"/>
          <p:cNvSpPr>
            <a:spLocks noGrp="1" noChangeArrowheads="1"/>
          </p:cNvSpPr>
          <p:nvPr>
            <p:ph type="sldNum" sz="quarter" idx="5"/>
          </p:nvPr>
        </p:nvSpPr>
        <p:spPr bwMode="auto">
          <a:xfrm>
            <a:off x="3850667" y="9429580"/>
            <a:ext cx="2945323" cy="495244"/>
          </a:xfrm>
          <a:prstGeom prst="rect">
            <a:avLst/>
          </a:prstGeom>
          <a:noFill/>
          <a:ln w="9525">
            <a:noFill/>
            <a:miter lim="800000"/>
            <a:headEnd/>
            <a:tailEnd/>
          </a:ln>
          <a:effectLst/>
        </p:spPr>
        <p:txBody>
          <a:bodyPr vert="horz" wrap="square" lIns="95556" tIns="47779" rIns="95556" bIns="47779" numCol="1" anchor="b" anchorCtr="0" compatLnSpc="1">
            <a:prstTxWarp prst="textNoShape">
              <a:avLst/>
            </a:prstTxWarp>
          </a:bodyPr>
          <a:lstStyle>
            <a:lvl1pPr algn="r" defTabSz="955455">
              <a:defRPr sz="1200"/>
            </a:lvl1pPr>
          </a:lstStyle>
          <a:p>
            <a:fld id="{16F90109-4F21-4BBC-B978-135A6ECFD136}" type="slidenum">
              <a:rPr lang="de-CH"/>
              <a:pPr/>
              <a:t>‹Nr.›</a:t>
            </a:fld>
            <a:endParaRPr lang="de-CH"/>
          </a:p>
        </p:txBody>
      </p:sp>
    </p:spTree>
    <p:extLst>
      <p:ext uri="{BB962C8B-B14F-4D97-AF65-F5344CB8AC3E}">
        <p14:creationId xmlns:p14="http://schemas.microsoft.com/office/powerpoint/2010/main" val="109461574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Arial" charset="0"/>
                <a:ea typeface="+mn-ea"/>
                <a:cs typeface="Arial" charset="0"/>
              </a:rPr>
              <a:t>One</a:t>
            </a:r>
            <a:r>
              <a:rPr lang="en-US" sz="1200" kern="1200" baseline="0" dirty="0">
                <a:solidFill>
                  <a:schemeClr val="tx1"/>
                </a:solidFill>
                <a:effectLst/>
                <a:latin typeface="Arial" charset="0"/>
                <a:ea typeface="+mn-ea"/>
                <a:cs typeface="Arial" charset="0"/>
              </a:rPr>
              <a:t> of the most fundamental questions in the social sciences is the following:</a:t>
            </a:r>
            <a:endParaRPr lang="en-US" sz="1200" kern="1200" dirty="0">
              <a:solidFill>
                <a:schemeClr val="tx1"/>
              </a:solidFill>
              <a:effectLst/>
              <a:latin typeface="Arial" charset="0"/>
              <a:ea typeface="+mn-ea"/>
              <a:cs typeface="Arial" charset="0"/>
            </a:endParaRPr>
          </a:p>
          <a:p>
            <a:r>
              <a:rPr lang="en-US" sz="1200" kern="1200" dirty="0">
                <a:solidFill>
                  <a:schemeClr val="tx1"/>
                </a:solidFill>
                <a:effectLst/>
                <a:latin typeface="Arial" charset="0"/>
                <a:ea typeface="+mn-ea"/>
                <a:cs typeface="Arial" charset="0"/>
              </a:rPr>
              <a:t> </a:t>
            </a:r>
          </a:p>
          <a:p>
            <a:r>
              <a:rPr lang="en-US" sz="1200" kern="1200" dirty="0">
                <a:solidFill>
                  <a:schemeClr val="tx1"/>
                </a:solidFill>
                <a:effectLst/>
                <a:latin typeface="Arial" charset="0"/>
                <a:ea typeface="+mn-ea"/>
                <a:cs typeface="Arial" charset="0"/>
              </a:rPr>
              <a:t>How does cooperation come about? </a:t>
            </a:r>
          </a:p>
          <a:p>
            <a:r>
              <a:rPr lang="en-US" sz="1200" kern="1200" dirty="0">
                <a:solidFill>
                  <a:schemeClr val="tx1"/>
                </a:solidFill>
                <a:effectLst/>
                <a:latin typeface="Arial" charset="0"/>
                <a:ea typeface="+mn-ea"/>
                <a:cs typeface="Arial" charset="0"/>
              </a:rPr>
              <a:t> </a:t>
            </a:r>
          </a:p>
          <a:p>
            <a:r>
              <a:rPr lang="en-US" sz="1200" kern="1200" dirty="0">
                <a:solidFill>
                  <a:schemeClr val="tx1"/>
                </a:solidFill>
                <a:effectLst/>
                <a:latin typeface="Arial" charset="0"/>
                <a:ea typeface="+mn-ea"/>
                <a:cs typeface="Arial" charset="0"/>
              </a:rPr>
              <a:t>One essential condition for the emergence of cooperation is that actors are willing to restrict their self-interest in order to contribute to collective goods. My interest in this debate is how social norms promote cooperation.</a:t>
            </a:r>
          </a:p>
          <a:p>
            <a:r>
              <a:rPr lang="en-US" sz="1200" kern="1200" dirty="0">
                <a:solidFill>
                  <a:schemeClr val="tx1"/>
                </a:solidFill>
                <a:effectLst/>
                <a:latin typeface="Arial" charset="0"/>
                <a:ea typeface="+mn-ea"/>
                <a:cs typeface="Arial" charset="0"/>
              </a:rPr>
              <a:t> </a:t>
            </a:r>
          </a:p>
          <a:p>
            <a:r>
              <a:rPr lang="en-US" sz="1200" kern="1200" dirty="0">
                <a:solidFill>
                  <a:schemeClr val="tx1"/>
                </a:solidFill>
                <a:effectLst/>
                <a:latin typeface="Arial" charset="0"/>
                <a:ea typeface="+mn-ea"/>
                <a:cs typeface="Arial" charset="0"/>
              </a:rPr>
              <a:t>This is not as easy as you may expect. It is often the case that people are willing to adhere to norms of cooperation. However, people often have different opinions, what they regard as just, fair and appropriate. </a:t>
            </a:r>
          </a:p>
          <a:p>
            <a:r>
              <a:rPr lang="en-US" sz="1200" kern="1200" dirty="0">
                <a:solidFill>
                  <a:schemeClr val="tx1"/>
                </a:solidFill>
                <a:effectLst/>
                <a:latin typeface="Arial" charset="0"/>
                <a:ea typeface="+mn-ea"/>
                <a:cs typeface="Arial" charset="0"/>
              </a:rPr>
              <a:t> </a:t>
            </a:r>
          </a:p>
        </p:txBody>
      </p:sp>
      <p:sp>
        <p:nvSpPr>
          <p:cNvPr id="4" name="Foliennummernplatzhalter 3"/>
          <p:cNvSpPr>
            <a:spLocks noGrp="1"/>
          </p:cNvSpPr>
          <p:nvPr>
            <p:ph type="sldNum" sz="quarter" idx="10"/>
          </p:nvPr>
        </p:nvSpPr>
        <p:spPr/>
        <p:txBody>
          <a:bodyPr/>
          <a:lstStyle/>
          <a:p>
            <a:fld id="{16F90109-4F21-4BBC-B978-135A6ECFD136}" type="slidenum">
              <a:rPr lang="de-CH" smtClean="0"/>
              <a:pPr/>
              <a:t>1</a:t>
            </a:fld>
            <a:endParaRPr lang="de-CH" dirty="0"/>
          </a:p>
        </p:txBody>
      </p:sp>
    </p:spTree>
    <p:extLst>
      <p:ext uri="{BB962C8B-B14F-4D97-AF65-F5344CB8AC3E}">
        <p14:creationId xmlns:p14="http://schemas.microsoft.com/office/powerpoint/2010/main" val="2583899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itchFamily="34" charset="0"/>
              <a:buChar char="•"/>
            </a:pPr>
            <a:r>
              <a:rPr lang="de-CH" dirty="0"/>
              <a:t>Rate alphabetischer Artikel </a:t>
            </a:r>
          </a:p>
          <a:p>
            <a:pPr marL="171450" indent="-171450">
              <a:buFont typeface="Arial" pitchFamily="34" charset="0"/>
              <a:buChar char="•"/>
            </a:pPr>
            <a:r>
              <a:rPr lang="de-CH" dirty="0"/>
              <a:t>Korrigiert zufällig alphabetisch</a:t>
            </a:r>
            <a:r>
              <a:rPr lang="de-CH" baseline="0" dirty="0"/>
              <a:t> gereiht (Korrekturformel)</a:t>
            </a:r>
            <a:endParaRPr lang="de-CH" dirty="0"/>
          </a:p>
        </p:txBody>
      </p:sp>
      <p:sp>
        <p:nvSpPr>
          <p:cNvPr id="4" name="Foliennummernplatzhalter 3"/>
          <p:cNvSpPr>
            <a:spLocks noGrp="1"/>
          </p:cNvSpPr>
          <p:nvPr>
            <p:ph type="sldNum" sz="quarter" idx="10"/>
          </p:nvPr>
        </p:nvSpPr>
        <p:spPr/>
        <p:txBody>
          <a:bodyPr/>
          <a:lstStyle/>
          <a:p>
            <a:fld id="{16F90109-4F21-4BBC-B978-135A6ECFD136}" type="slidenum">
              <a:rPr lang="de-CH" smtClean="0"/>
              <a:pPr/>
              <a:t>15</a:t>
            </a:fld>
            <a:endParaRPr lang="de-CH"/>
          </a:p>
        </p:txBody>
      </p:sp>
    </p:spTree>
    <p:extLst>
      <p:ext uri="{BB962C8B-B14F-4D97-AF65-F5344CB8AC3E}">
        <p14:creationId xmlns:p14="http://schemas.microsoft.com/office/powerpoint/2010/main" val="2686495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16F90109-4F21-4BBC-B978-135A6ECFD136}" type="slidenum">
              <a:rPr lang="de-CH" smtClean="0"/>
              <a:pPr/>
              <a:t>17</a:t>
            </a:fld>
            <a:endParaRPr lang="de-CH"/>
          </a:p>
        </p:txBody>
      </p:sp>
    </p:spTree>
    <p:extLst>
      <p:ext uri="{BB962C8B-B14F-4D97-AF65-F5344CB8AC3E}">
        <p14:creationId xmlns:p14="http://schemas.microsoft.com/office/powerpoint/2010/main" val="1561639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16F90109-4F21-4BBC-B978-135A6ECFD136}" type="slidenum">
              <a:rPr lang="de-CH" smtClean="0"/>
              <a:pPr/>
              <a:t>18</a:t>
            </a:fld>
            <a:endParaRPr lang="de-CH"/>
          </a:p>
        </p:txBody>
      </p:sp>
    </p:spTree>
    <p:extLst>
      <p:ext uri="{BB962C8B-B14F-4D97-AF65-F5344CB8AC3E}">
        <p14:creationId xmlns:p14="http://schemas.microsoft.com/office/powerpoint/2010/main" val="1467144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16F90109-4F21-4BBC-B978-135A6ECFD136}" type="slidenum">
              <a:rPr lang="de-CH" smtClean="0"/>
              <a:pPr/>
              <a:t>19</a:t>
            </a:fld>
            <a:endParaRPr lang="de-CH"/>
          </a:p>
        </p:txBody>
      </p:sp>
    </p:spTree>
    <p:extLst>
      <p:ext uri="{BB962C8B-B14F-4D97-AF65-F5344CB8AC3E}">
        <p14:creationId xmlns:p14="http://schemas.microsoft.com/office/powerpoint/2010/main" val="1128449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16F90109-4F21-4BBC-B978-135A6ECFD136}" type="slidenum">
              <a:rPr lang="de-CH" smtClean="0"/>
              <a:pPr/>
              <a:t>20</a:t>
            </a:fld>
            <a:endParaRPr lang="de-CH"/>
          </a:p>
        </p:txBody>
      </p:sp>
    </p:spTree>
    <p:extLst>
      <p:ext uri="{BB962C8B-B14F-4D97-AF65-F5344CB8AC3E}">
        <p14:creationId xmlns:p14="http://schemas.microsoft.com/office/powerpoint/2010/main" val="1128449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16F90109-4F21-4BBC-B978-135A6ECFD136}" type="slidenum">
              <a:rPr lang="de-CH" smtClean="0"/>
              <a:pPr/>
              <a:t>21</a:t>
            </a:fld>
            <a:endParaRPr lang="de-CH"/>
          </a:p>
        </p:txBody>
      </p:sp>
    </p:spTree>
    <p:extLst>
      <p:ext uri="{BB962C8B-B14F-4D97-AF65-F5344CB8AC3E}">
        <p14:creationId xmlns:p14="http://schemas.microsoft.com/office/powerpoint/2010/main" val="1128449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6F90109-4F21-4BBC-B978-135A6ECFD136}" type="slidenum">
              <a:rPr lang="de-CH" smtClean="0"/>
              <a:pPr/>
              <a:t>22</a:t>
            </a:fld>
            <a:endParaRPr lang="de-CH"/>
          </a:p>
        </p:txBody>
      </p:sp>
    </p:spTree>
    <p:extLst>
      <p:ext uri="{BB962C8B-B14F-4D97-AF65-F5344CB8AC3E}">
        <p14:creationId xmlns:p14="http://schemas.microsoft.com/office/powerpoint/2010/main" val="1128449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16F90109-4F21-4BBC-B978-135A6ECFD136}" type="slidenum">
              <a:rPr lang="de-CH" smtClean="0"/>
              <a:pPr/>
              <a:t>23</a:t>
            </a:fld>
            <a:endParaRPr lang="de-CH"/>
          </a:p>
        </p:txBody>
      </p:sp>
    </p:spTree>
    <p:extLst>
      <p:ext uri="{BB962C8B-B14F-4D97-AF65-F5344CB8AC3E}">
        <p14:creationId xmlns:p14="http://schemas.microsoft.com/office/powerpoint/2010/main" val="2085051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6F90109-4F21-4BBC-B978-135A6ECFD136}" type="slidenum">
              <a:rPr lang="de-CH" smtClean="0"/>
              <a:pPr/>
              <a:t>24</a:t>
            </a:fld>
            <a:endParaRPr lang="de-CH"/>
          </a:p>
        </p:txBody>
      </p:sp>
    </p:spTree>
    <p:extLst>
      <p:ext uri="{BB962C8B-B14F-4D97-AF65-F5344CB8AC3E}">
        <p14:creationId xmlns:p14="http://schemas.microsoft.com/office/powerpoint/2010/main" val="4002520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16F90109-4F21-4BBC-B978-135A6ECFD136}" type="slidenum">
              <a:rPr lang="de-CH" smtClean="0"/>
              <a:pPr/>
              <a:t>25</a:t>
            </a:fld>
            <a:endParaRPr lang="de-CH"/>
          </a:p>
        </p:txBody>
      </p:sp>
    </p:spTree>
    <p:extLst>
      <p:ext uri="{BB962C8B-B14F-4D97-AF65-F5344CB8AC3E}">
        <p14:creationId xmlns:p14="http://schemas.microsoft.com/office/powerpoint/2010/main" val="2478561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baseline="0" dirty="0"/>
          </a:p>
        </p:txBody>
      </p:sp>
      <p:sp>
        <p:nvSpPr>
          <p:cNvPr id="4" name="Foliennummernplatzhalter 3"/>
          <p:cNvSpPr>
            <a:spLocks noGrp="1"/>
          </p:cNvSpPr>
          <p:nvPr>
            <p:ph type="sldNum" sz="quarter" idx="10"/>
          </p:nvPr>
        </p:nvSpPr>
        <p:spPr/>
        <p:txBody>
          <a:bodyPr/>
          <a:lstStyle/>
          <a:p>
            <a:fld id="{16F90109-4F21-4BBC-B978-135A6ECFD136}" type="slidenum">
              <a:rPr lang="de-CH" smtClean="0"/>
              <a:pPr/>
              <a:t>6</a:t>
            </a:fld>
            <a:endParaRPr lang="de-CH"/>
          </a:p>
        </p:txBody>
      </p:sp>
    </p:spTree>
    <p:extLst>
      <p:ext uri="{BB962C8B-B14F-4D97-AF65-F5344CB8AC3E}">
        <p14:creationId xmlns:p14="http://schemas.microsoft.com/office/powerpoint/2010/main" val="1307813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Takes about 30 minutes</a:t>
            </a:r>
          </a:p>
        </p:txBody>
      </p:sp>
      <p:sp>
        <p:nvSpPr>
          <p:cNvPr id="4" name="Foliennummernplatzhalter 3"/>
          <p:cNvSpPr>
            <a:spLocks noGrp="1"/>
          </p:cNvSpPr>
          <p:nvPr>
            <p:ph type="sldNum" sz="quarter" idx="5"/>
          </p:nvPr>
        </p:nvSpPr>
        <p:spPr/>
        <p:txBody>
          <a:bodyPr/>
          <a:lstStyle/>
          <a:p>
            <a:fld id="{16F90109-4F21-4BBC-B978-135A6ECFD136}" type="slidenum">
              <a:rPr lang="de-CH" smtClean="0"/>
              <a:pPr/>
              <a:t>36</a:t>
            </a:fld>
            <a:endParaRPr lang="de-CH"/>
          </a:p>
        </p:txBody>
      </p:sp>
    </p:spTree>
    <p:extLst>
      <p:ext uri="{BB962C8B-B14F-4D97-AF65-F5344CB8AC3E}">
        <p14:creationId xmlns:p14="http://schemas.microsoft.com/office/powerpoint/2010/main" val="1746188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baseline="0" dirty="0"/>
          </a:p>
        </p:txBody>
      </p:sp>
      <p:sp>
        <p:nvSpPr>
          <p:cNvPr id="4" name="Foliennummernplatzhalter 3"/>
          <p:cNvSpPr>
            <a:spLocks noGrp="1"/>
          </p:cNvSpPr>
          <p:nvPr>
            <p:ph type="sldNum" sz="quarter" idx="10"/>
          </p:nvPr>
        </p:nvSpPr>
        <p:spPr/>
        <p:txBody>
          <a:bodyPr/>
          <a:lstStyle/>
          <a:p>
            <a:fld id="{16F90109-4F21-4BBC-B978-135A6ECFD136}" type="slidenum">
              <a:rPr lang="de-CH" smtClean="0"/>
              <a:pPr/>
              <a:t>7</a:t>
            </a:fld>
            <a:endParaRPr lang="de-CH"/>
          </a:p>
        </p:txBody>
      </p:sp>
    </p:spTree>
    <p:extLst>
      <p:ext uri="{BB962C8B-B14F-4D97-AF65-F5344CB8AC3E}">
        <p14:creationId xmlns:p14="http://schemas.microsoft.com/office/powerpoint/2010/main" val="928290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baseline="0" dirty="0"/>
          </a:p>
        </p:txBody>
      </p:sp>
      <p:sp>
        <p:nvSpPr>
          <p:cNvPr id="4" name="Foliennummernplatzhalter 3"/>
          <p:cNvSpPr>
            <a:spLocks noGrp="1"/>
          </p:cNvSpPr>
          <p:nvPr>
            <p:ph type="sldNum" sz="quarter" idx="10"/>
          </p:nvPr>
        </p:nvSpPr>
        <p:spPr/>
        <p:txBody>
          <a:bodyPr/>
          <a:lstStyle/>
          <a:p>
            <a:fld id="{16F90109-4F21-4BBC-B978-135A6ECFD136}" type="slidenum">
              <a:rPr lang="de-CH" smtClean="0"/>
              <a:pPr/>
              <a:t>8</a:t>
            </a:fld>
            <a:endParaRPr lang="de-CH"/>
          </a:p>
        </p:txBody>
      </p:sp>
    </p:spTree>
    <p:extLst>
      <p:ext uri="{BB962C8B-B14F-4D97-AF65-F5344CB8AC3E}">
        <p14:creationId xmlns:p14="http://schemas.microsoft.com/office/powerpoint/2010/main" val="1723766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Ondra</a:t>
            </a:r>
            <a:r>
              <a:rPr lang="en-US" dirty="0"/>
              <a:t>, the change</a:t>
            </a:r>
          </a:p>
          <a:p>
            <a:r>
              <a:rPr lang="en-US" dirty="0" err="1"/>
              <a:t>Güllich</a:t>
            </a:r>
            <a:r>
              <a:rPr lang="en-US" dirty="0"/>
              <a:t>, separate</a:t>
            </a:r>
            <a:r>
              <a:rPr lang="en-US" baseline="0" dirty="0"/>
              <a:t> reality</a:t>
            </a:r>
            <a:endParaRPr lang="en-US" dirty="0"/>
          </a:p>
        </p:txBody>
      </p:sp>
      <p:sp>
        <p:nvSpPr>
          <p:cNvPr id="4" name="Foliennummernplatzhalter 3"/>
          <p:cNvSpPr>
            <a:spLocks noGrp="1"/>
          </p:cNvSpPr>
          <p:nvPr>
            <p:ph type="sldNum" sz="quarter" idx="10"/>
          </p:nvPr>
        </p:nvSpPr>
        <p:spPr/>
        <p:txBody>
          <a:bodyPr/>
          <a:lstStyle/>
          <a:p>
            <a:fld id="{16F90109-4F21-4BBC-B978-135A6ECFD136}" type="slidenum">
              <a:rPr lang="de-CH" smtClean="0"/>
              <a:pPr/>
              <a:t>9</a:t>
            </a:fld>
            <a:endParaRPr lang="de-CH"/>
          </a:p>
        </p:txBody>
      </p:sp>
    </p:spTree>
    <p:extLst>
      <p:ext uri="{BB962C8B-B14F-4D97-AF65-F5344CB8AC3E}">
        <p14:creationId xmlns:p14="http://schemas.microsoft.com/office/powerpoint/2010/main" val="795616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Ondra</a:t>
            </a:r>
            <a:r>
              <a:rPr lang="en-US" dirty="0"/>
              <a:t>, </a:t>
            </a:r>
            <a:r>
              <a:rPr lang="en-US"/>
              <a:t>the change</a:t>
            </a:r>
          </a:p>
          <a:p>
            <a:r>
              <a:rPr lang="en-US"/>
              <a:t>Güllich</a:t>
            </a:r>
            <a:r>
              <a:rPr lang="en-US" dirty="0"/>
              <a:t>, separate</a:t>
            </a:r>
            <a:r>
              <a:rPr lang="en-US" baseline="0" dirty="0"/>
              <a:t> reality</a:t>
            </a:r>
            <a:endParaRPr lang="en-US" dirty="0"/>
          </a:p>
        </p:txBody>
      </p:sp>
      <p:sp>
        <p:nvSpPr>
          <p:cNvPr id="4" name="Foliennummernplatzhalter 3"/>
          <p:cNvSpPr>
            <a:spLocks noGrp="1"/>
          </p:cNvSpPr>
          <p:nvPr>
            <p:ph type="sldNum" sz="quarter" idx="10"/>
          </p:nvPr>
        </p:nvSpPr>
        <p:spPr/>
        <p:txBody>
          <a:bodyPr/>
          <a:lstStyle/>
          <a:p>
            <a:fld id="{16F90109-4F21-4BBC-B978-135A6ECFD136}" type="slidenum">
              <a:rPr lang="de-CH" smtClean="0"/>
              <a:pPr/>
              <a:t>10</a:t>
            </a:fld>
            <a:endParaRPr lang="de-CH"/>
          </a:p>
        </p:txBody>
      </p:sp>
    </p:spTree>
    <p:extLst>
      <p:ext uri="{BB962C8B-B14F-4D97-AF65-F5344CB8AC3E}">
        <p14:creationId xmlns:p14="http://schemas.microsoft.com/office/powerpoint/2010/main" val="803383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Ueli</a:t>
            </a:r>
            <a:r>
              <a:rPr lang="en-US" baseline="0" dirty="0"/>
              <a:t> </a:t>
            </a:r>
            <a:r>
              <a:rPr lang="en-US" baseline="0" dirty="0" err="1"/>
              <a:t>Steck</a:t>
            </a:r>
            <a:r>
              <a:rPr lang="en-US" baseline="0" dirty="0"/>
              <a:t> and Simone Moro in </a:t>
            </a:r>
            <a:r>
              <a:rPr lang="en-US" baseline="0" dirty="0" err="1"/>
              <a:t>Shepa</a:t>
            </a:r>
            <a:r>
              <a:rPr lang="en-US" baseline="0" dirty="0"/>
              <a:t> attacks</a:t>
            </a:r>
          </a:p>
          <a:p>
            <a:r>
              <a:rPr lang="en-US" sz="1200" b="0" i="0" kern="1200" dirty="0">
                <a:solidFill>
                  <a:schemeClr val="tx1"/>
                </a:solidFill>
                <a:effectLst/>
                <a:latin typeface="Arial" charset="0"/>
                <a:ea typeface="+mn-ea"/>
                <a:cs typeface="Arial" charset="0"/>
              </a:rPr>
              <a:t>«Motherfucker, what are you doing?» Dieses </a:t>
            </a:r>
            <a:r>
              <a:rPr lang="en-US" sz="1200" b="0" i="0" kern="1200" dirty="0" err="1">
                <a:solidFill>
                  <a:schemeClr val="tx1"/>
                </a:solidFill>
                <a:effectLst/>
                <a:latin typeface="Arial" charset="0"/>
                <a:ea typeface="+mn-ea"/>
                <a:cs typeface="Arial" charset="0"/>
              </a:rPr>
              <a:t>Schimpfwort</a:t>
            </a:r>
            <a:r>
              <a:rPr lang="en-US" sz="1200" b="0" i="0" kern="1200" dirty="0">
                <a:solidFill>
                  <a:schemeClr val="tx1"/>
                </a:solidFill>
                <a:effectLst/>
                <a:latin typeface="Arial" charset="0"/>
                <a:ea typeface="+mn-ea"/>
                <a:cs typeface="Arial" charset="0"/>
              </a:rPr>
              <a:t> auf 7100 Meter </a:t>
            </a:r>
            <a:r>
              <a:rPr lang="en-US" sz="1200" b="0" i="0" kern="1200" dirty="0" err="1">
                <a:solidFill>
                  <a:schemeClr val="tx1"/>
                </a:solidFill>
                <a:effectLst/>
                <a:latin typeface="Arial" charset="0"/>
                <a:ea typeface="+mn-ea"/>
                <a:cs typeface="Arial" charset="0"/>
              </a:rPr>
              <a:t>brachte</a:t>
            </a:r>
            <a:r>
              <a:rPr lang="en-US" sz="1200" b="0" i="0" kern="1200" dirty="0">
                <a:solidFill>
                  <a:schemeClr val="tx1"/>
                </a:solidFill>
                <a:effectLst/>
                <a:latin typeface="Arial" charset="0"/>
                <a:ea typeface="+mn-ea"/>
                <a:cs typeface="Arial" charset="0"/>
              </a:rPr>
              <a:t> das </a:t>
            </a:r>
            <a:r>
              <a:rPr lang="en-US" sz="1200" b="0" i="0" kern="1200" dirty="0" err="1">
                <a:solidFill>
                  <a:schemeClr val="tx1"/>
                </a:solidFill>
                <a:effectLst/>
                <a:latin typeface="Arial" charset="0"/>
                <a:ea typeface="+mn-ea"/>
                <a:cs typeface="Arial" charset="0"/>
              </a:rPr>
              <a:t>Fass</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zum</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Überlaufen</a:t>
            </a:r>
            <a:r>
              <a:rPr lang="en-US" sz="1200" b="0" i="0" kern="1200" dirty="0">
                <a:solidFill>
                  <a:schemeClr val="tx1"/>
                </a:solidFill>
                <a:effectLst/>
                <a:latin typeface="Arial" charset="0"/>
                <a:ea typeface="+mn-ea"/>
                <a:cs typeface="Arial" charset="0"/>
              </a:rPr>
              <a:t>. Auf den </a:t>
            </a:r>
            <a:r>
              <a:rPr lang="en-US" sz="1200" b="0" i="0" kern="1200" dirty="0" err="1">
                <a:solidFill>
                  <a:schemeClr val="tx1"/>
                </a:solidFill>
                <a:effectLst/>
                <a:latin typeface="Arial" charset="0"/>
                <a:ea typeface="+mn-ea"/>
                <a:cs typeface="Arial" charset="0"/>
              </a:rPr>
              <a:t>verbalen</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Streit</a:t>
            </a:r>
            <a:r>
              <a:rPr lang="en-US" sz="1200" b="0" i="0" kern="1200" dirty="0">
                <a:solidFill>
                  <a:schemeClr val="tx1"/>
                </a:solidFill>
                <a:effectLst/>
                <a:latin typeface="Arial" charset="0"/>
                <a:ea typeface="+mn-ea"/>
                <a:cs typeface="Arial" charset="0"/>
              </a:rPr>
              <a:t> am Berg </a:t>
            </a:r>
            <a:r>
              <a:rPr lang="en-US" sz="1200" b="0" i="0" kern="1200" dirty="0" err="1">
                <a:solidFill>
                  <a:schemeClr val="tx1"/>
                </a:solidFill>
                <a:effectLst/>
                <a:latin typeface="Arial" charset="0"/>
                <a:ea typeface="+mn-ea"/>
                <a:cs typeface="Arial" charset="0"/>
              </a:rPr>
              <a:t>folgte</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im</a:t>
            </a:r>
            <a:r>
              <a:rPr lang="en-US" sz="1200" b="0" i="0" kern="1200" dirty="0">
                <a:solidFill>
                  <a:schemeClr val="tx1"/>
                </a:solidFill>
                <a:effectLst/>
                <a:latin typeface="Arial" charset="0"/>
                <a:ea typeface="+mn-ea"/>
                <a:cs typeface="Arial" charset="0"/>
              </a:rPr>
              <a:t> Camp 2 </a:t>
            </a:r>
            <a:r>
              <a:rPr lang="en-US" sz="1200" b="0" i="0" kern="1200" dirty="0" err="1">
                <a:solidFill>
                  <a:schemeClr val="tx1"/>
                </a:solidFill>
                <a:effectLst/>
                <a:latin typeface="Arial" charset="0"/>
                <a:ea typeface="+mn-ea"/>
                <a:cs typeface="Arial" charset="0"/>
              </a:rPr>
              <a:t>eine</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handfeste</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Auseinandersetzung</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Ueli</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Steck</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wurde</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tätlich</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angegriffen</a:t>
            </a:r>
            <a:r>
              <a:rPr lang="en-US" sz="1200" b="0" i="0" kern="1200" dirty="0">
                <a:solidFill>
                  <a:schemeClr val="tx1"/>
                </a:solidFill>
                <a:effectLst/>
                <a:latin typeface="Arial" charset="0"/>
                <a:ea typeface="+mn-ea"/>
                <a:cs typeface="Arial" charset="0"/>
              </a:rPr>
              <a:t> und </a:t>
            </a:r>
            <a:r>
              <a:rPr lang="en-US" sz="1200" b="0" i="0" kern="1200" dirty="0" err="1">
                <a:solidFill>
                  <a:schemeClr val="tx1"/>
                </a:solidFill>
                <a:effectLst/>
                <a:latin typeface="Arial" charset="0"/>
                <a:ea typeface="+mn-ea"/>
                <a:cs typeface="Arial" charset="0"/>
              </a:rPr>
              <a:t>mit</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Steinen</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beworfen</a:t>
            </a:r>
            <a:r>
              <a:rPr lang="en-US" sz="1200" b="0" i="0" kern="1200" dirty="0">
                <a:solidFill>
                  <a:schemeClr val="tx1"/>
                </a:solidFill>
                <a:effectLst/>
                <a:latin typeface="Arial" charset="0"/>
                <a:ea typeface="+mn-ea"/>
                <a:cs typeface="Arial" charset="0"/>
              </a:rPr>
              <a:t>. «Man </a:t>
            </a:r>
            <a:r>
              <a:rPr lang="en-US" sz="1200" b="0" i="0" kern="1200" dirty="0" err="1">
                <a:solidFill>
                  <a:schemeClr val="tx1"/>
                </a:solidFill>
                <a:effectLst/>
                <a:latin typeface="Arial" charset="0"/>
                <a:ea typeface="+mn-ea"/>
                <a:cs typeface="Arial" charset="0"/>
              </a:rPr>
              <a:t>wollte</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uns</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umbringen</a:t>
            </a:r>
            <a:r>
              <a:rPr lang="en-US" sz="1200" b="0" i="0" kern="1200" dirty="0">
                <a:solidFill>
                  <a:schemeClr val="tx1"/>
                </a:solidFill>
                <a:effectLst/>
                <a:latin typeface="Arial" charset="0"/>
                <a:ea typeface="+mn-ea"/>
                <a:cs typeface="Arial" charset="0"/>
              </a:rPr>
              <a:t>, die Sherpas </a:t>
            </a:r>
            <a:r>
              <a:rPr lang="en-US" sz="1200" b="0" i="0" kern="1200" dirty="0" err="1">
                <a:solidFill>
                  <a:schemeClr val="tx1"/>
                </a:solidFill>
                <a:effectLst/>
                <a:latin typeface="Arial" charset="0"/>
                <a:ea typeface="+mn-ea"/>
                <a:cs typeface="Arial" charset="0"/>
              </a:rPr>
              <a:t>wollten</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Blut</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sehen</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sagt</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Steck</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gestern</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im</a:t>
            </a:r>
            <a:r>
              <a:rPr lang="en-US" sz="1200" b="0" i="0" kern="1200" dirty="0">
                <a:solidFill>
                  <a:schemeClr val="tx1"/>
                </a:solidFill>
                <a:effectLst/>
                <a:latin typeface="Arial" charset="0"/>
                <a:ea typeface="+mn-ea"/>
                <a:cs typeface="Arial" charset="0"/>
              </a:rPr>
              <a:t> Interview </a:t>
            </a:r>
            <a:r>
              <a:rPr lang="en-US" sz="1200" b="0" i="0" kern="1200" dirty="0" err="1">
                <a:solidFill>
                  <a:schemeClr val="tx1"/>
                </a:solidFill>
                <a:effectLst/>
                <a:latin typeface="Arial" charset="0"/>
                <a:ea typeface="+mn-ea"/>
                <a:cs typeface="Arial" charset="0"/>
              </a:rPr>
              <a:t>mit</a:t>
            </a:r>
            <a:r>
              <a:rPr lang="en-US" sz="1200" b="0" i="0" kern="1200" dirty="0">
                <a:solidFill>
                  <a:schemeClr val="tx1"/>
                </a:solidFill>
                <a:effectLst/>
                <a:latin typeface="Arial" charset="0"/>
                <a:ea typeface="+mn-ea"/>
                <a:cs typeface="Arial" charset="0"/>
              </a:rPr>
              <a:t> «10vor10».</a:t>
            </a:r>
            <a:endParaRPr lang="en-US" dirty="0"/>
          </a:p>
        </p:txBody>
      </p:sp>
      <p:sp>
        <p:nvSpPr>
          <p:cNvPr id="4" name="Foliennummernplatzhalter 3"/>
          <p:cNvSpPr>
            <a:spLocks noGrp="1"/>
          </p:cNvSpPr>
          <p:nvPr>
            <p:ph type="sldNum" sz="quarter" idx="10"/>
          </p:nvPr>
        </p:nvSpPr>
        <p:spPr/>
        <p:txBody>
          <a:bodyPr/>
          <a:lstStyle/>
          <a:p>
            <a:fld id="{16F90109-4F21-4BBC-B978-135A6ECFD136}" type="slidenum">
              <a:rPr lang="de-CH" smtClean="0"/>
              <a:pPr/>
              <a:t>11</a:t>
            </a:fld>
            <a:endParaRPr lang="de-CH"/>
          </a:p>
        </p:txBody>
      </p:sp>
    </p:spTree>
    <p:extLst>
      <p:ext uri="{BB962C8B-B14F-4D97-AF65-F5344CB8AC3E}">
        <p14:creationId xmlns:p14="http://schemas.microsoft.com/office/powerpoint/2010/main" val="504794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Ueli</a:t>
            </a:r>
            <a:r>
              <a:rPr lang="en-US" baseline="0" dirty="0"/>
              <a:t> </a:t>
            </a:r>
            <a:r>
              <a:rPr lang="en-US" baseline="0" dirty="0" err="1"/>
              <a:t>Steck</a:t>
            </a:r>
            <a:r>
              <a:rPr lang="en-US" baseline="0" dirty="0"/>
              <a:t> and Simone Moro in </a:t>
            </a:r>
            <a:r>
              <a:rPr lang="en-US" baseline="0" dirty="0" err="1"/>
              <a:t>Shepa</a:t>
            </a:r>
            <a:r>
              <a:rPr lang="en-US" baseline="0" dirty="0"/>
              <a:t> attacks</a:t>
            </a:r>
          </a:p>
          <a:p>
            <a:r>
              <a:rPr lang="en-US" sz="1200" b="0" i="0" kern="1200" dirty="0">
                <a:solidFill>
                  <a:schemeClr val="tx1"/>
                </a:solidFill>
                <a:effectLst/>
                <a:latin typeface="Arial" charset="0"/>
                <a:ea typeface="+mn-ea"/>
                <a:cs typeface="Arial" charset="0"/>
              </a:rPr>
              <a:t>«Motherfucker, what are you doing?» Dieses </a:t>
            </a:r>
            <a:r>
              <a:rPr lang="en-US" sz="1200" b="0" i="0" kern="1200" dirty="0" err="1">
                <a:solidFill>
                  <a:schemeClr val="tx1"/>
                </a:solidFill>
                <a:effectLst/>
                <a:latin typeface="Arial" charset="0"/>
                <a:ea typeface="+mn-ea"/>
                <a:cs typeface="Arial" charset="0"/>
              </a:rPr>
              <a:t>Schimpfwort</a:t>
            </a:r>
            <a:r>
              <a:rPr lang="en-US" sz="1200" b="0" i="0" kern="1200" dirty="0">
                <a:solidFill>
                  <a:schemeClr val="tx1"/>
                </a:solidFill>
                <a:effectLst/>
                <a:latin typeface="Arial" charset="0"/>
                <a:ea typeface="+mn-ea"/>
                <a:cs typeface="Arial" charset="0"/>
              </a:rPr>
              <a:t> auf 7100 Meter </a:t>
            </a:r>
            <a:r>
              <a:rPr lang="en-US" sz="1200" b="0" i="0" kern="1200" dirty="0" err="1">
                <a:solidFill>
                  <a:schemeClr val="tx1"/>
                </a:solidFill>
                <a:effectLst/>
                <a:latin typeface="Arial" charset="0"/>
                <a:ea typeface="+mn-ea"/>
                <a:cs typeface="Arial" charset="0"/>
              </a:rPr>
              <a:t>brachte</a:t>
            </a:r>
            <a:r>
              <a:rPr lang="en-US" sz="1200" b="0" i="0" kern="1200" dirty="0">
                <a:solidFill>
                  <a:schemeClr val="tx1"/>
                </a:solidFill>
                <a:effectLst/>
                <a:latin typeface="Arial" charset="0"/>
                <a:ea typeface="+mn-ea"/>
                <a:cs typeface="Arial" charset="0"/>
              </a:rPr>
              <a:t> das </a:t>
            </a:r>
            <a:r>
              <a:rPr lang="en-US" sz="1200" b="0" i="0" kern="1200" dirty="0" err="1">
                <a:solidFill>
                  <a:schemeClr val="tx1"/>
                </a:solidFill>
                <a:effectLst/>
                <a:latin typeface="Arial" charset="0"/>
                <a:ea typeface="+mn-ea"/>
                <a:cs typeface="Arial" charset="0"/>
              </a:rPr>
              <a:t>Fass</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zum</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Überlaufen</a:t>
            </a:r>
            <a:r>
              <a:rPr lang="en-US" sz="1200" b="0" i="0" kern="1200" dirty="0">
                <a:solidFill>
                  <a:schemeClr val="tx1"/>
                </a:solidFill>
                <a:effectLst/>
                <a:latin typeface="Arial" charset="0"/>
                <a:ea typeface="+mn-ea"/>
                <a:cs typeface="Arial" charset="0"/>
              </a:rPr>
              <a:t>. Auf den </a:t>
            </a:r>
            <a:r>
              <a:rPr lang="en-US" sz="1200" b="0" i="0" kern="1200" dirty="0" err="1">
                <a:solidFill>
                  <a:schemeClr val="tx1"/>
                </a:solidFill>
                <a:effectLst/>
                <a:latin typeface="Arial" charset="0"/>
                <a:ea typeface="+mn-ea"/>
                <a:cs typeface="Arial" charset="0"/>
              </a:rPr>
              <a:t>verbalen</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Streit</a:t>
            </a:r>
            <a:r>
              <a:rPr lang="en-US" sz="1200" b="0" i="0" kern="1200" dirty="0">
                <a:solidFill>
                  <a:schemeClr val="tx1"/>
                </a:solidFill>
                <a:effectLst/>
                <a:latin typeface="Arial" charset="0"/>
                <a:ea typeface="+mn-ea"/>
                <a:cs typeface="Arial" charset="0"/>
              </a:rPr>
              <a:t> am Berg </a:t>
            </a:r>
            <a:r>
              <a:rPr lang="en-US" sz="1200" b="0" i="0" kern="1200" dirty="0" err="1">
                <a:solidFill>
                  <a:schemeClr val="tx1"/>
                </a:solidFill>
                <a:effectLst/>
                <a:latin typeface="Arial" charset="0"/>
                <a:ea typeface="+mn-ea"/>
                <a:cs typeface="Arial" charset="0"/>
              </a:rPr>
              <a:t>folgte</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im</a:t>
            </a:r>
            <a:r>
              <a:rPr lang="en-US" sz="1200" b="0" i="0" kern="1200" dirty="0">
                <a:solidFill>
                  <a:schemeClr val="tx1"/>
                </a:solidFill>
                <a:effectLst/>
                <a:latin typeface="Arial" charset="0"/>
                <a:ea typeface="+mn-ea"/>
                <a:cs typeface="Arial" charset="0"/>
              </a:rPr>
              <a:t> Camp 2 </a:t>
            </a:r>
            <a:r>
              <a:rPr lang="en-US" sz="1200" b="0" i="0" kern="1200" dirty="0" err="1">
                <a:solidFill>
                  <a:schemeClr val="tx1"/>
                </a:solidFill>
                <a:effectLst/>
                <a:latin typeface="Arial" charset="0"/>
                <a:ea typeface="+mn-ea"/>
                <a:cs typeface="Arial" charset="0"/>
              </a:rPr>
              <a:t>eine</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handfeste</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Auseinandersetzung</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Ueli</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Steck</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wurde</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tätlich</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angegriffen</a:t>
            </a:r>
            <a:r>
              <a:rPr lang="en-US" sz="1200" b="0" i="0" kern="1200" dirty="0">
                <a:solidFill>
                  <a:schemeClr val="tx1"/>
                </a:solidFill>
                <a:effectLst/>
                <a:latin typeface="Arial" charset="0"/>
                <a:ea typeface="+mn-ea"/>
                <a:cs typeface="Arial" charset="0"/>
              </a:rPr>
              <a:t> und </a:t>
            </a:r>
            <a:r>
              <a:rPr lang="en-US" sz="1200" b="0" i="0" kern="1200" dirty="0" err="1">
                <a:solidFill>
                  <a:schemeClr val="tx1"/>
                </a:solidFill>
                <a:effectLst/>
                <a:latin typeface="Arial" charset="0"/>
                <a:ea typeface="+mn-ea"/>
                <a:cs typeface="Arial" charset="0"/>
              </a:rPr>
              <a:t>mit</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Steinen</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beworfen</a:t>
            </a:r>
            <a:r>
              <a:rPr lang="en-US" sz="1200" b="0" i="0" kern="1200" dirty="0">
                <a:solidFill>
                  <a:schemeClr val="tx1"/>
                </a:solidFill>
                <a:effectLst/>
                <a:latin typeface="Arial" charset="0"/>
                <a:ea typeface="+mn-ea"/>
                <a:cs typeface="Arial" charset="0"/>
              </a:rPr>
              <a:t>. «Man </a:t>
            </a:r>
            <a:r>
              <a:rPr lang="en-US" sz="1200" b="0" i="0" kern="1200" dirty="0" err="1">
                <a:solidFill>
                  <a:schemeClr val="tx1"/>
                </a:solidFill>
                <a:effectLst/>
                <a:latin typeface="Arial" charset="0"/>
                <a:ea typeface="+mn-ea"/>
                <a:cs typeface="Arial" charset="0"/>
              </a:rPr>
              <a:t>wollte</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uns</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umbringen</a:t>
            </a:r>
            <a:r>
              <a:rPr lang="en-US" sz="1200" b="0" i="0" kern="1200" dirty="0">
                <a:solidFill>
                  <a:schemeClr val="tx1"/>
                </a:solidFill>
                <a:effectLst/>
                <a:latin typeface="Arial" charset="0"/>
                <a:ea typeface="+mn-ea"/>
                <a:cs typeface="Arial" charset="0"/>
              </a:rPr>
              <a:t>, die Sherpas </a:t>
            </a:r>
            <a:r>
              <a:rPr lang="en-US" sz="1200" b="0" i="0" kern="1200" dirty="0" err="1">
                <a:solidFill>
                  <a:schemeClr val="tx1"/>
                </a:solidFill>
                <a:effectLst/>
                <a:latin typeface="Arial" charset="0"/>
                <a:ea typeface="+mn-ea"/>
                <a:cs typeface="Arial" charset="0"/>
              </a:rPr>
              <a:t>wollten</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Blut</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sehen</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sagt</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Steck</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gestern</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im</a:t>
            </a:r>
            <a:r>
              <a:rPr lang="en-US" sz="1200" b="0" i="0" kern="1200" dirty="0">
                <a:solidFill>
                  <a:schemeClr val="tx1"/>
                </a:solidFill>
                <a:effectLst/>
                <a:latin typeface="Arial" charset="0"/>
                <a:ea typeface="+mn-ea"/>
                <a:cs typeface="Arial" charset="0"/>
              </a:rPr>
              <a:t> Interview </a:t>
            </a:r>
            <a:r>
              <a:rPr lang="en-US" sz="1200" b="0" i="0" kern="1200" dirty="0" err="1">
                <a:solidFill>
                  <a:schemeClr val="tx1"/>
                </a:solidFill>
                <a:effectLst/>
                <a:latin typeface="Arial" charset="0"/>
                <a:ea typeface="+mn-ea"/>
                <a:cs typeface="Arial" charset="0"/>
              </a:rPr>
              <a:t>mit</a:t>
            </a:r>
            <a:r>
              <a:rPr lang="en-US" sz="1200" b="0" i="0" kern="1200" dirty="0">
                <a:solidFill>
                  <a:schemeClr val="tx1"/>
                </a:solidFill>
                <a:effectLst/>
                <a:latin typeface="Arial" charset="0"/>
                <a:ea typeface="+mn-ea"/>
                <a:cs typeface="Arial" charset="0"/>
              </a:rPr>
              <a:t> «10vor10».</a:t>
            </a:r>
            <a:endParaRPr lang="en-US" dirty="0"/>
          </a:p>
        </p:txBody>
      </p:sp>
      <p:sp>
        <p:nvSpPr>
          <p:cNvPr id="4" name="Foliennummernplatzhalter 3"/>
          <p:cNvSpPr>
            <a:spLocks noGrp="1"/>
          </p:cNvSpPr>
          <p:nvPr>
            <p:ph type="sldNum" sz="quarter" idx="10"/>
          </p:nvPr>
        </p:nvSpPr>
        <p:spPr/>
        <p:txBody>
          <a:bodyPr/>
          <a:lstStyle/>
          <a:p>
            <a:fld id="{16F90109-4F21-4BBC-B978-135A6ECFD136}" type="slidenum">
              <a:rPr lang="de-CH" smtClean="0"/>
              <a:pPr/>
              <a:t>12</a:t>
            </a:fld>
            <a:endParaRPr lang="de-CH"/>
          </a:p>
        </p:txBody>
      </p:sp>
    </p:spTree>
    <p:extLst>
      <p:ext uri="{BB962C8B-B14F-4D97-AF65-F5344CB8AC3E}">
        <p14:creationId xmlns:p14="http://schemas.microsoft.com/office/powerpoint/2010/main" val="970366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Ueli</a:t>
            </a:r>
            <a:r>
              <a:rPr lang="en-US" baseline="0" dirty="0"/>
              <a:t> </a:t>
            </a:r>
            <a:r>
              <a:rPr lang="en-US" baseline="0" dirty="0" err="1"/>
              <a:t>Steck</a:t>
            </a:r>
            <a:r>
              <a:rPr lang="en-US" baseline="0" dirty="0"/>
              <a:t> and Simone Moro in </a:t>
            </a:r>
            <a:r>
              <a:rPr lang="en-US" baseline="0" dirty="0" err="1"/>
              <a:t>Shepa</a:t>
            </a:r>
            <a:r>
              <a:rPr lang="en-US" baseline="0" dirty="0"/>
              <a:t> attacks</a:t>
            </a:r>
          </a:p>
          <a:p>
            <a:r>
              <a:rPr lang="en-US" sz="1200" b="0" i="0" kern="1200" dirty="0">
                <a:solidFill>
                  <a:schemeClr val="tx1"/>
                </a:solidFill>
                <a:effectLst/>
                <a:latin typeface="Arial" charset="0"/>
                <a:ea typeface="+mn-ea"/>
                <a:cs typeface="Arial" charset="0"/>
              </a:rPr>
              <a:t>«Motherfucker, what are you doing?» Dieses </a:t>
            </a:r>
            <a:r>
              <a:rPr lang="en-US" sz="1200" b="0" i="0" kern="1200" dirty="0" err="1">
                <a:solidFill>
                  <a:schemeClr val="tx1"/>
                </a:solidFill>
                <a:effectLst/>
                <a:latin typeface="Arial" charset="0"/>
                <a:ea typeface="+mn-ea"/>
                <a:cs typeface="Arial" charset="0"/>
              </a:rPr>
              <a:t>Schimpfwort</a:t>
            </a:r>
            <a:r>
              <a:rPr lang="en-US" sz="1200" b="0" i="0" kern="1200" dirty="0">
                <a:solidFill>
                  <a:schemeClr val="tx1"/>
                </a:solidFill>
                <a:effectLst/>
                <a:latin typeface="Arial" charset="0"/>
                <a:ea typeface="+mn-ea"/>
                <a:cs typeface="Arial" charset="0"/>
              </a:rPr>
              <a:t> auf 7100 Meter </a:t>
            </a:r>
            <a:r>
              <a:rPr lang="en-US" sz="1200" b="0" i="0" kern="1200" dirty="0" err="1">
                <a:solidFill>
                  <a:schemeClr val="tx1"/>
                </a:solidFill>
                <a:effectLst/>
                <a:latin typeface="Arial" charset="0"/>
                <a:ea typeface="+mn-ea"/>
                <a:cs typeface="Arial" charset="0"/>
              </a:rPr>
              <a:t>brachte</a:t>
            </a:r>
            <a:r>
              <a:rPr lang="en-US" sz="1200" b="0" i="0" kern="1200" dirty="0">
                <a:solidFill>
                  <a:schemeClr val="tx1"/>
                </a:solidFill>
                <a:effectLst/>
                <a:latin typeface="Arial" charset="0"/>
                <a:ea typeface="+mn-ea"/>
                <a:cs typeface="Arial" charset="0"/>
              </a:rPr>
              <a:t> das </a:t>
            </a:r>
            <a:r>
              <a:rPr lang="en-US" sz="1200" b="0" i="0" kern="1200" dirty="0" err="1">
                <a:solidFill>
                  <a:schemeClr val="tx1"/>
                </a:solidFill>
                <a:effectLst/>
                <a:latin typeface="Arial" charset="0"/>
                <a:ea typeface="+mn-ea"/>
                <a:cs typeface="Arial" charset="0"/>
              </a:rPr>
              <a:t>Fass</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zum</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Überlaufen</a:t>
            </a:r>
            <a:r>
              <a:rPr lang="en-US" sz="1200" b="0" i="0" kern="1200" dirty="0">
                <a:solidFill>
                  <a:schemeClr val="tx1"/>
                </a:solidFill>
                <a:effectLst/>
                <a:latin typeface="Arial" charset="0"/>
                <a:ea typeface="+mn-ea"/>
                <a:cs typeface="Arial" charset="0"/>
              </a:rPr>
              <a:t>. Auf den </a:t>
            </a:r>
            <a:r>
              <a:rPr lang="en-US" sz="1200" b="0" i="0" kern="1200" dirty="0" err="1">
                <a:solidFill>
                  <a:schemeClr val="tx1"/>
                </a:solidFill>
                <a:effectLst/>
                <a:latin typeface="Arial" charset="0"/>
                <a:ea typeface="+mn-ea"/>
                <a:cs typeface="Arial" charset="0"/>
              </a:rPr>
              <a:t>verbalen</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Streit</a:t>
            </a:r>
            <a:r>
              <a:rPr lang="en-US" sz="1200" b="0" i="0" kern="1200" dirty="0">
                <a:solidFill>
                  <a:schemeClr val="tx1"/>
                </a:solidFill>
                <a:effectLst/>
                <a:latin typeface="Arial" charset="0"/>
                <a:ea typeface="+mn-ea"/>
                <a:cs typeface="Arial" charset="0"/>
              </a:rPr>
              <a:t> am Berg </a:t>
            </a:r>
            <a:r>
              <a:rPr lang="en-US" sz="1200" b="0" i="0" kern="1200" dirty="0" err="1">
                <a:solidFill>
                  <a:schemeClr val="tx1"/>
                </a:solidFill>
                <a:effectLst/>
                <a:latin typeface="Arial" charset="0"/>
                <a:ea typeface="+mn-ea"/>
                <a:cs typeface="Arial" charset="0"/>
              </a:rPr>
              <a:t>folgte</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im</a:t>
            </a:r>
            <a:r>
              <a:rPr lang="en-US" sz="1200" b="0" i="0" kern="1200" dirty="0">
                <a:solidFill>
                  <a:schemeClr val="tx1"/>
                </a:solidFill>
                <a:effectLst/>
                <a:latin typeface="Arial" charset="0"/>
                <a:ea typeface="+mn-ea"/>
                <a:cs typeface="Arial" charset="0"/>
              </a:rPr>
              <a:t> Camp 2 </a:t>
            </a:r>
            <a:r>
              <a:rPr lang="en-US" sz="1200" b="0" i="0" kern="1200" dirty="0" err="1">
                <a:solidFill>
                  <a:schemeClr val="tx1"/>
                </a:solidFill>
                <a:effectLst/>
                <a:latin typeface="Arial" charset="0"/>
                <a:ea typeface="+mn-ea"/>
                <a:cs typeface="Arial" charset="0"/>
              </a:rPr>
              <a:t>eine</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handfeste</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Auseinandersetzung</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Ueli</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Steck</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wurde</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tätlich</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angegriffen</a:t>
            </a:r>
            <a:r>
              <a:rPr lang="en-US" sz="1200" b="0" i="0" kern="1200" dirty="0">
                <a:solidFill>
                  <a:schemeClr val="tx1"/>
                </a:solidFill>
                <a:effectLst/>
                <a:latin typeface="Arial" charset="0"/>
                <a:ea typeface="+mn-ea"/>
                <a:cs typeface="Arial" charset="0"/>
              </a:rPr>
              <a:t> und </a:t>
            </a:r>
            <a:r>
              <a:rPr lang="en-US" sz="1200" b="0" i="0" kern="1200" dirty="0" err="1">
                <a:solidFill>
                  <a:schemeClr val="tx1"/>
                </a:solidFill>
                <a:effectLst/>
                <a:latin typeface="Arial" charset="0"/>
                <a:ea typeface="+mn-ea"/>
                <a:cs typeface="Arial" charset="0"/>
              </a:rPr>
              <a:t>mit</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Steinen</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beworfen</a:t>
            </a:r>
            <a:r>
              <a:rPr lang="en-US" sz="1200" b="0" i="0" kern="1200" dirty="0">
                <a:solidFill>
                  <a:schemeClr val="tx1"/>
                </a:solidFill>
                <a:effectLst/>
                <a:latin typeface="Arial" charset="0"/>
                <a:ea typeface="+mn-ea"/>
                <a:cs typeface="Arial" charset="0"/>
              </a:rPr>
              <a:t>. «Man </a:t>
            </a:r>
            <a:r>
              <a:rPr lang="en-US" sz="1200" b="0" i="0" kern="1200" dirty="0" err="1">
                <a:solidFill>
                  <a:schemeClr val="tx1"/>
                </a:solidFill>
                <a:effectLst/>
                <a:latin typeface="Arial" charset="0"/>
                <a:ea typeface="+mn-ea"/>
                <a:cs typeface="Arial" charset="0"/>
              </a:rPr>
              <a:t>wollte</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uns</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umbringen</a:t>
            </a:r>
            <a:r>
              <a:rPr lang="en-US" sz="1200" b="0" i="0" kern="1200" dirty="0">
                <a:solidFill>
                  <a:schemeClr val="tx1"/>
                </a:solidFill>
                <a:effectLst/>
                <a:latin typeface="Arial" charset="0"/>
                <a:ea typeface="+mn-ea"/>
                <a:cs typeface="Arial" charset="0"/>
              </a:rPr>
              <a:t>, die Sherpas </a:t>
            </a:r>
            <a:r>
              <a:rPr lang="en-US" sz="1200" b="0" i="0" kern="1200" dirty="0" err="1">
                <a:solidFill>
                  <a:schemeClr val="tx1"/>
                </a:solidFill>
                <a:effectLst/>
                <a:latin typeface="Arial" charset="0"/>
                <a:ea typeface="+mn-ea"/>
                <a:cs typeface="Arial" charset="0"/>
              </a:rPr>
              <a:t>wollten</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Blut</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sehen</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sagt</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Steck</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gestern</a:t>
            </a:r>
            <a:r>
              <a:rPr lang="en-US" sz="1200" b="0" i="0" kern="1200" dirty="0">
                <a:solidFill>
                  <a:schemeClr val="tx1"/>
                </a:solidFill>
                <a:effectLst/>
                <a:latin typeface="Arial" charset="0"/>
                <a:ea typeface="+mn-ea"/>
                <a:cs typeface="Arial" charset="0"/>
              </a:rPr>
              <a:t> </a:t>
            </a:r>
            <a:r>
              <a:rPr lang="en-US" sz="1200" b="0" i="0" kern="1200" dirty="0" err="1">
                <a:solidFill>
                  <a:schemeClr val="tx1"/>
                </a:solidFill>
                <a:effectLst/>
                <a:latin typeface="Arial" charset="0"/>
                <a:ea typeface="+mn-ea"/>
                <a:cs typeface="Arial" charset="0"/>
              </a:rPr>
              <a:t>im</a:t>
            </a:r>
            <a:r>
              <a:rPr lang="en-US" sz="1200" b="0" i="0" kern="1200" dirty="0">
                <a:solidFill>
                  <a:schemeClr val="tx1"/>
                </a:solidFill>
                <a:effectLst/>
                <a:latin typeface="Arial" charset="0"/>
                <a:ea typeface="+mn-ea"/>
                <a:cs typeface="Arial" charset="0"/>
              </a:rPr>
              <a:t> Interview </a:t>
            </a:r>
            <a:r>
              <a:rPr lang="en-US" sz="1200" b="0" i="0" kern="1200" dirty="0" err="1">
                <a:solidFill>
                  <a:schemeClr val="tx1"/>
                </a:solidFill>
                <a:effectLst/>
                <a:latin typeface="Arial" charset="0"/>
                <a:ea typeface="+mn-ea"/>
                <a:cs typeface="Arial" charset="0"/>
              </a:rPr>
              <a:t>mit</a:t>
            </a:r>
            <a:r>
              <a:rPr lang="en-US" sz="1200" b="0" i="0" kern="1200" dirty="0">
                <a:solidFill>
                  <a:schemeClr val="tx1"/>
                </a:solidFill>
                <a:effectLst/>
                <a:latin typeface="Arial" charset="0"/>
                <a:ea typeface="+mn-ea"/>
                <a:cs typeface="Arial" charset="0"/>
              </a:rPr>
              <a:t> «10vor10».</a:t>
            </a:r>
            <a:endParaRPr lang="en-US" dirty="0"/>
          </a:p>
        </p:txBody>
      </p:sp>
      <p:sp>
        <p:nvSpPr>
          <p:cNvPr id="4" name="Foliennummernplatzhalter 3"/>
          <p:cNvSpPr>
            <a:spLocks noGrp="1"/>
          </p:cNvSpPr>
          <p:nvPr>
            <p:ph type="sldNum" sz="quarter" idx="10"/>
          </p:nvPr>
        </p:nvSpPr>
        <p:spPr/>
        <p:txBody>
          <a:bodyPr/>
          <a:lstStyle/>
          <a:p>
            <a:fld id="{16F90109-4F21-4BBC-B978-135A6ECFD136}" type="slidenum">
              <a:rPr lang="de-CH" smtClean="0"/>
              <a:pPr/>
              <a:t>13</a:t>
            </a:fld>
            <a:endParaRPr lang="de-CH"/>
          </a:p>
        </p:txBody>
      </p:sp>
    </p:spTree>
    <p:extLst>
      <p:ext uri="{BB962C8B-B14F-4D97-AF65-F5344CB8AC3E}">
        <p14:creationId xmlns:p14="http://schemas.microsoft.com/office/powerpoint/2010/main" val="287063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00113" y="1989138"/>
            <a:ext cx="7343775" cy="1295400"/>
          </a:xfrm>
        </p:spPr>
        <p:txBody>
          <a:bodyPr/>
          <a:lstStyle>
            <a:lvl1pPr>
              <a:defRPr sz="3900">
                <a:solidFill>
                  <a:schemeClr val="tx2"/>
                </a:solidFill>
              </a:defRPr>
            </a:lvl1pPr>
          </a:lstStyle>
          <a:p>
            <a:r>
              <a:rPr lang="de-DE"/>
              <a:t>Titelmasterformat durch Klicken bearbeiten</a:t>
            </a:r>
            <a:endParaRPr lang="de-CH" dirty="0"/>
          </a:p>
        </p:txBody>
      </p:sp>
      <p:sp>
        <p:nvSpPr>
          <p:cNvPr id="4099" name="Rectangle 3"/>
          <p:cNvSpPr>
            <a:spLocks noGrp="1" noChangeArrowheads="1"/>
          </p:cNvSpPr>
          <p:nvPr>
            <p:ph type="subTitle" idx="1"/>
          </p:nvPr>
        </p:nvSpPr>
        <p:spPr>
          <a:xfrm>
            <a:off x="900113" y="3429000"/>
            <a:ext cx="7343775" cy="1752600"/>
          </a:xfrm>
        </p:spPr>
        <p:txBody>
          <a:bodyPr/>
          <a:lstStyle>
            <a:lvl1pPr>
              <a:defRPr/>
            </a:lvl1pPr>
          </a:lstStyle>
          <a:p>
            <a:r>
              <a:rPr lang="de-DE"/>
              <a:t>Formatvorlage des Untertitelmasters durch Klicken bearbeiten</a:t>
            </a:r>
            <a:endParaRPr lang="de-CH"/>
          </a:p>
        </p:txBody>
      </p:sp>
      <p:sp>
        <p:nvSpPr>
          <p:cNvPr id="4100" name="Rectangle 4"/>
          <p:cNvSpPr>
            <a:spLocks noGrp="1" noChangeArrowheads="1"/>
          </p:cNvSpPr>
          <p:nvPr>
            <p:ph type="dt" sz="half" idx="2"/>
          </p:nvPr>
        </p:nvSpPr>
        <p:spPr>
          <a:xfrm>
            <a:off x="900113" y="6524625"/>
            <a:ext cx="2133600" cy="215900"/>
          </a:xfrm>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de-CH" dirty="0"/>
              <a:t>Okt. 2012, Bern</a:t>
            </a:r>
          </a:p>
          <a:p>
            <a:endParaRPr lang="de-CH" dirty="0"/>
          </a:p>
        </p:txBody>
      </p:sp>
      <p:sp>
        <p:nvSpPr>
          <p:cNvPr id="4102" name="Rectangle 6"/>
          <p:cNvSpPr>
            <a:spLocks noGrp="1" noChangeArrowheads="1"/>
          </p:cNvSpPr>
          <p:nvPr>
            <p:ph type="sldNum" sz="quarter" idx="4"/>
          </p:nvPr>
        </p:nvSpPr>
        <p:spPr>
          <a:xfrm>
            <a:off x="6399213" y="6524625"/>
            <a:ext cx="1844675" cy="215900"/>
          </a:xfrm>
        </p:spPr>
        <p:txBody>
          <a:bodyPr/>
          <a:lstStyle>
            <a:lvl1pPr>
              <a:defRPr/>
            </a:lvl1pPr>
          </a:lstStyle>
          <a:p>
            <a:r>
              <a:rPr lang="de-CH"/>
              <a:t>Seite </a:t>
            </a:r>
            <a:fld id="{095A06C1-A939-4FDB-AEB0-B3358448343A}" type="slidenum">
              <a:rPr lang="de-CH"/>
              <a:pPr/>
              <a:t>‹Nr.›</a:t>
            </a:fld>
            <a:endParaRPr lang="de-C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7" name="Rechteck 6"/>
          <p:cNvSpPr/>
          <p:nvPr userDrawn="1"/>
        </p:nvSpPr>
        <p:spPr bwMode="gray">
          <a:xfrm>
            <a:off x="0" y="548680"/>
            <a:ext cx="9144000" cy="6309320"/>
          </a:xfrm>
          <a:prstGeom prst="rect">
            <a:avLst/>
          </a:prstGeom>
          <a:solidFill>
            <a:schemeClr val="accent2"/>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
        <p:nvSpPr>
          <p:cNvPr id="2" name="Titel 1"/>
          <p:cNvSpPr>
            <a:spLocks noGrp="1"/>
          </p:cNvSpPr>
          <p:nvPr>
            <p:ph type="title"/>
          </p:nvPr>
        </p:nvSpPr>
        <p:spPr bwMode="gray">
          <a:xfrm>
            <a:off x="900112" y="1340768"/>
            <a:ext cx="7343775" cy="4032448"/>
          </a:xfrm>
          <a:solidFill>
            <a:schemeClr val="accent2"/>
          </a:solidFill>
        </p:spPr>
        <p:txBody>
          <a:bodyPr/>
          <a:lstStyle>
            <a:lvl1pPr>
              <a:defRPr sz="2400">
                <a:solidFill>
                  <a:schemeClr val="bg1"/>
                </a:solidFill>
              </a:defRPr>
            </a:lvl1pPr>
          </a:lstStyle>
          <a:p>
            <a:r>
              <a:rPr lang="de-DE" dirty="0"/>
              <a:t>Titelmasterformat durch Klicken bearbeiten</a:t>
            </a:r>
            <a:endParaRPr lang="de-CH"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00113" y="764704"/>
            <a:ext cx="7343775" cy="503237"/>
          </a:xfrm>
        </p:spPr>
        <p:txBody>
          <a:bodyPr/>
          <a:lstStyle/>
          <a:p>
            <a:r>
              <a:rPr lang="de-DE" dirty="0"/>
              <a:t>Titelmasterformat durch Klicken bearbeiten</a:t>
            </a:r>
            <a:endParaRPr lang="de-CH" dirty="0"/>
          </a:p>
        </p:txBody>
      </p:sp>
      <p:sp>
        <p:nvSpPr>
          <p:cNvPr id="3" name="Inhaltsplatzhalter 2"/>
          <p:cNvSpPr>
            <a:spLocks noGrp="1"/>
          </p:cNvSpPr>
          <p:nvPr>
            <p:ph idx="1"/>
          </p:nvPr>
        </p:nvSpPr>
        <p:spPr>
          <a:xfrm>
            <a:off x="900113" y="1484784"/>
            <a:ext cx="7343775" cy="4608041"/>
          </a:xfrm>
        </p:spPr>
        <p:txBody>
          <a:bodyPr/>
          <a:lstStyle>
            <a:lvl1pPr marL="342900" indent="-342900">
              <a:buClr>
                <a:schemeClr val="tx2"/>
              </a:buClr>
              <a:buFont typeface="Wingdings" pitchFamily="2" charset="2"/>
              <a:buChar char="§"/>
              <a:defRPr sz="2000" b="0">
                <a:solidFill>
                  <a:schemeClr val="tx2"/>
                </a:solidFill>
              </a:defRPr>
            </a:lvl1pPr>
            <a:lvl3pPr marL="633412" indent="-285750">
              <a:buFont typeface="Symbol" pitchFamily="18" charset="2"/>
              <a:buChar char="-"/>
              <a:defRPr/>
            </a:lvl3pPr>
          </a:lstStyle>
          <a:p>
            <a:pPr lvl="0"/>
            <a:r>
              <a:rPr lang="de-DE" dirty="0"/>
              <a:t>Textmasterformat bearbeiten</a:t>
            </a:r>
          </a:p>
          <a:p>
            <a:pPr lvl="2"/>
            <a:r>
              <a:rPr lang="de-DE" dirty="0"/>
              <a:t>Zweite Ebene</a:t>
            </a:r>
          </a:p>
          <a:p>
            <a:pPr lvl="2"/>
            <a:r>
              <a:rPr lang="de-DE" dirty="0"/>
              <a:t>Dritte Ebene</a:t>
            </a:r>
          </a:p>
          <a:p>
            <a:pPr lvl="3"/>
            <a:r>
              <a:rPr lang="de-DE" dirty="0"/>
              <a:t>Vierte Ebene</a:t>
            </a:r>
          </a:p>
          <a:p>
            <a:pPr lvl="4"/>
            <a:r>
              <a:rPr lang="de-DE" dirty="0"/>
              <a:t>Fünfte Ebene</a:t>
            </a:r>
            <a:endParaRPr lang="de-CH"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2sp">
    <p:spTree>
      <p:nvGrpSpPr>
        <p:cNvPr id="1" name=""/>
        <p:cNvGrpSpPr/>
        <p:nvPr/>
      </p:nvGrpSpPr>
      <p:grpSpPr>
        <a:xfrm>
          <a:off x="0" y="0"/>
          <a:ext cx="0" cy="0"/>
          <a:chOff x="0" y="0"/>
          <a:chExt cx="0" cy="0"/>
        </a:xfrm>
      </p:grpSpPr>
      <p:sp>
        <p:nvSpPr>
          <p:cNvPr id="2" name="Titel 1"/>
          <p:cNvSpPr>
            <a:spLocks noGrp="1"/>
          </p:cNvSpPr>
          <p:nvPr>
            <p:ph type="title"/>
          </p:nvPr>
        </p:nvSpPr>
        <p:spPr>
          <a:xfrm>
            <a:off x="901248" y="764704"/>
            <a:ext cx="7343775" cy="503237"/>
          </a:xfrm>
        </p:spPr>
        <p:txBody>
          <a:bodyPr/>
          <a:lstStyle/>
          <a:p>
            <a:r>
              <a:rPr lang="de-DE" dirty="0"/>
              <a:t>Titelmasterformat durch Klicken bearbeiten</a:t>
            </a:r>
            <a:endParaRPr lang="de-CH" dirty="0"/>
          </a:p>
        </p:txBody>
      </p:sp>
      <p:sp>
        <p:nvSpPr>
          <p:cNvPr id="3" name="Inhaltsplatzhalter 2"/>
          <p:cNvSpPr>
            <a:spLocks noGrp="1"/>
          </p:cNvSpPr>
          <p:nvPr>
            <p:ph idx="1"/>
          </p:nvPr>
        </p:nvSpPr>
        <p:spPr>
          <a:xfrm>
            <a:off x="900113" y="1556792"/>
            <a:ext cx="3529011" cy="453603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8" name="Inhaltsplatzhalter 7"/>
          <p:cNvSpPr>
            <a:spLocks noGrp="1"/>
          </p:cNvSpPr>
          <p:nvPr>
            <p:ph sz="quarter" idx="13"/>
          </p:nvPr>
        </p:nvSpPr>
        <p:spPr>
          <a:xfrm>
            <a:off x="4714876" y="1556792"/>
            <a:ext cx="3529012" cy="4536033"/>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9" name="Datumsplatzhalter 3"/>
          <p:cNvSpPr txBox="1">
            <a:spLocks/>
          </p:cNvSpPr>
          <p:nvPr userDrawn="1"/>
        </p:nvSpPr>
        <p:spPr bwMode="auto">
          <a:xfrm>
            <a:off x="-1149" y="6587828"/>
            <a:ext cx="9143999" cy="260647"/>
          </a:xfrm>
          <a:prstGeom prst="rect">
            <a:avLst/>
          </a:prstGeom>
          <a:solidFill>
            <a:schemeClr val="tx2"/>
          </a:solidFill>
          <a:ln w="9525">
            <a:noFill/>
            <a:miter lim="800000"/>
            <a:headEnd/>
            <a:tailEnd/>
          </a:ln>
          <a:effectLst/>
        </p:spPr>
        <p:txBody>
          <a:bodyPr vert="horz" wrap="square" lIns="0" tIns="0" rIns="0" bIns="0" numCol="1" anchor="t" anchorCtr="0" compatLnSpc="1">
            <a:prstTxWarp prst="textNoShape">
              <a:avLst/>
            </a:prstTxWarp>
          </a:bodyPr>
          <a:lstStyle>
            <a:defPPr>
              <a:defRPr lang="de-CH"/>
            </a:defPPr>
            <a:lvl1pPr marL="0" marR="0" indent="0" algn="l" defTabSz="914400" rtl="0" eaLnBrk="1" fontAlgn="base" latinLnBrk="0" hangingPunct="1">
              <a:lnSpc>
                <a:spcPct val="100000"/>
              </a:lnSpc>
              <a:spcBef>
                <a:spcPct val="0"/>
              </a:spcBef>
              <a:spcAft>
                <a:spcPct val="0"/>
              </a:spcAft>
              <a:buClrTx/>
              <a:buSzTx/>
              <a:buFontTx/>
              <a:buNone/>
              <a:tabLst/>
              <a:defRPr sz="1000" kern="1200">
                <a:solidFill>
                  <a:schemeClr val="tx1"/>
                </a:solidFill>
                <a:latin typeface="Arial" charset="0"/>
                <a:ea typeface="+mn-ea"/>
                <a:cs typeface="Arial" charset="0"/>
              </a:defRPr>
            </a:lvl1pPr>
            <a:lvl2pPr marL="457200" algn="l" rtl="0" fontAlgn="base">
              <a:spcBef>
                <a:spcPct val="0"/>
              </a:spcBef>
              <a:spcAft>
                <a:spcPct val="0"/>
              </a:spcAft>
              <a:defRPr sz="1700" kern="1200">
                <a:solidFill>
                  <a:schemeClr val="tx1"/>
                </a:solidFill>
                <a:latin typeface="Arial" charset="0"/>
                <a:ea typeface="+mn-ea"/>
                <a:cs typeface="Arial" charset="0"/>
              </a:defRPr>
            </a:lvl2pPr>
            <a:lvl3pPr marL="914400" algn="l" rtl="0" fontAlgn="base">
              <a:spcBef>
                <a:spcPct val="0"/>
              </a:spcBef>
              <a:spcAft>
                <a:spcPct val="0"/>
              </a:spcAft>
              <a:defRPr sz="1700" kern="1200">
                <a:solidFill>
                  <a:schemeClr val="tx1"/>
                </a:solidFill>
                <a:latin typeface="Arial" charset="0"/>
                <a:ea typeface="+mn-ea"/>
                <a:cs typeface="Arial" charset="0"/>
              </a:defRPr>
            </a:lvl3pPr>
            <a:lvl4pPr marL="1371600" algn="l" rtl="0" fontAlgn="base">
              <a:spcBef>
                <a:spcPct val="0"/>
              </a:spcBef>
              <a:spcAft>
                <a:spcPct val="0"/>
              </a:spcAft>
              <a:defRPr sz="1700" kern="1200">
                <a:solidFill>
                  <a:schemeClr val="tx1"/>
                </a:solidFill>
                <a:latin typeface="Arial" charset="0"/>
                <a:ea typeface="+mn-ea"/>
                <a:cs typeface="Arial" charset="0"/>
              </a:defRPr>
            </a:lvl4pPr>
            <a:lvl5pPr marL="1828800" algn="l" rtl="0" fontAlgn="base">
              <a:spcBef>
                <a:spcPct val="0"/>
              </a:spcBef>
              <a:spcAft>
                <a:spcPct val="0"/>
              </a:spcAft>
              <a:defRPr sz="1700" kern="1200">
                <a:solidFill>
                  <a:schemeClr val="tx1"/>
                </a:solidFill>
                <a:latin typeface="Arial" charset="0"/>
                <a:ea typeface="+mn-ea"/>
                <a:cs typeface="Arial" charset="0"/>
              </a:defRPr>
            </a:lvl5pPr>
            <a:lvl6pPr marL="2286000" algn="l" defTabSz="914400" rtl="0" eaLnBrk="1" latinLnBrk="0" hangingPunct="1">
              <a:defRPr sz="1700" kern="1200">
                <a:solidFill>
                  <a:schemeClr val="tx1"/>
                </a:solidFill>
                <a:latin typeface="Arial" charset="0"/>
                <a:ea typeface="+mn-ea"/>
                <a:cs typeface="Arial" charset="0"/>
              </a:defRPr>
            </a:lvl6pPr>
            <a:lvl7pPr marL="2743200" algn="l" defTabSz="914400" rtl="0" eaLnBrk="1" latinLnBrk="0" hangingPunct="1">
              <a:defRPr sz="1700" kern="1200">
                <a:solidFill>
                  <a:schemeClr val="tx1"/>
                </a:solidFill>
                <a:latin typeface="Arial" charset="0"/>
                <a:ea typeface="+mn-ea"/>
                <a:cs typeface="Arial" charset="0"/>
              </a:defRPr>
            </a:lvl7pPr>
            <a:lvl8pPr marL="3200400" algn="l" defTabSz="914400" rtl="0" eaLnBrk="1" latinLnBrk="0" hangingPunct="1">
              <a:defRPr sz="1700" kern="1200">
                <a:solidFill>
                  <a:schemeClr val="tx1"/>
                </a:solidFill>
                <a:latin typeface="Arial" charset="0"/>
                <a:ea typeface="+mn-ea"/>
                <a:cs typeface="Arial" charset="0"/>
              </a:defRPr>
            </a:lvl8pPr>
            <a:lvl9pPr marL="3657600" algn="l" defTabSz="914400" rtl="0" eaLnBrk="1" latinLnBrk="0" hangingPunct="1">
              <a:defRPr sz="1700" kern="1200">
                <a:solidFill>
                  <a:schemeClr val="tx1"/>
                </a:solidFill>
                <a:latin typeface="Arial" charset="0"/>
                <a:ea typeface="+mn-ea"/>
                <a:cs typeface="Arial" charset="0"/>
              </a:defRPr>
            </a:lvl9pPr>
          </a:lstStyle>
          <a:p>
            <a:endParaRPr lang="de-CH" dirty="0"/>
          </a:p>
        </p:txBody>
      </p:sp>
      <p:sp>
        <p:nvSpPr>
          <p:cNvPr id="10" name="Fußzeilenplatzhalter 4"/>
          <p:cNvSpPr>
            <a:spLocks noGrp="1"/>
          </p:cNvSpPr>
          <p:nvPr>
            <p:ph type="ftr" sz="quarter" idx="11"/>
          </p:nvPr>
        </p:nvSpPr>
        <p:spPr>
          <a:xfrm>
            <a:off x="107504" y="6632574"/>
            <a:ext cx="6096428" cy="215901"/>
          </a:xfrm>
        </p:spPr>
        <p:txBody>
          <a:bodyPr/>
          <a:lstStyle>
            <a:lvl1pPr>
              <a:defRPr sz="1200" b="1">
                <a:solidFill>
                  <a:schemeClr val="bg1"/>
                </a:solidFill>
              </a:defRPr>
            </a:lvl1pPr>
          </a:lstStyle>
          <a:p>
            <a:r>
              <a:rPr lang="de-CH" dirty="0"/>
              <a:t>PD Dr. Heiko Rauhut            Konflikte zwischen Leistungs- und Gleichheitsnormen</a:t>
            </a:r>
          </a:p>
        </p:txBody>
      </p:sp>
      <p:sp>
        <p:nvSpPr>
          <p:cNvPr id="11" name="Foliennummernplatzhalter 5"/>
          <p:cNvSpPr>
            <a:spLocks noGrp="1"/>
          </p:cNvSpPr>
          <p:nvPr>
            <p:ph type="sldNum" sz="quarter" idx="12"/>
          </p:nvPr>
        </p:nvSpPr>
        <p:spPr>
          <a:xfrm>
            <a:off x="8244408" y="6619725"/>
            <a:ext cx="792163" cy="215900"/>
          </a:xfrm>
        </p:spPr>
        <p:txBody>
          <a:bodyPr/>
          <a:lstStyle>
            <a:lvl1pPr>
              <a:defRPr sz="1200" b="1">
                <a:solidFill>
                  <a:schemeClr val="bg1"/>
                </a:solidFill>
              </a:defRPr>
            </a:lvl1pPr>
          </a:lstStyle>
          <a:p>
            <a:r>
              <a:rPr lang="de-CH" dirty="0"/>
              <a:t>Seite </a:t>
            </a:r>
            <a:fld id="{298DDF54-96CA-4706-AFE9-54D71408EAE8}" type="slidenum">
              <a:rPr lang="de-CH" smtClean="0"/>
              <a:pPr/>
              <a:t>‹Nr.›</a:t>
            </a:fld>
            <a:endParaRPr lang="de-CH" dirty="0"/>
          </a:p>
        </p:txBody>
      </p:sp>
      <p:sp>
        <p:nvSpPr>
          <p:cNvPr id="12" name="Datumsplatzhalter 3"/>
          <p:cNvSpPr>
            <a:spLocks noGrp="1"/>
          </p:cNvSpPr>
          <p:nvPr>
            <p:ph type="dt" sz="half" idx="10"/>
          </p:nvPr>
        </p:nvSpPr>
        <p:spPr>
          <a:xfrm>
            <a:off x="6432238" y="6619725"/>
            <a:ext cx="1656184" cy="215900"/>
          </a:xfrm>
        </p:spPr>
        <p:txBody>
          <a:bodyPr/>
          <a:lstStyle>
            <a:lvl1pPr marL="0" marR="0" indent="0" algn="l" defTabSz="914400" rtl="0" eaLnBrk="1" fontAlgn="base" latinLnBrk="0" hangingPunct="1">
              <a:lnSpc>
                <a:spcPct val="100000"/>
              </a:lnSpc>
              <a:spcBef>
                <a:spcPct val="0"/>
              </a:spcBef>
              <a:spcAft>
                <a:spcPct val="0"/>
              </a:spcAft>
              <a:buClrTx/>
              <a:buSzTx/>
              <a:buFontTx/>
              <a:buNone/>
              <a:tabLst/>
              <a:defRPr sz="1200" b="1">
                <a:solidFill>
                  <a:schemeClr val="bg1"/>
                </a:solidFill>
              </a:defRPr>
            </a:lvl1pPr>
          </a:lstStyle>
          <a:p>
            <a:r>
              <a:rPr lang="de-CH" dirty="0"/>
              <a:t>April 2013, Mannheim</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Text / Bild)">
    <p:spTree>
      <p:nvGrpSpPr>
        <p:cNvPr id="1" name=""/>
        <p:cNvGrpSpPr/>
        <p:nvPr/>
      </p:nvGrpSpPr>
      <p:grpSpPr>
        <a:xfrm>
          <a:off x="0" y="0"/>
          <a:ext cx="0" cy="0"/>
          <a:chOff x="0" y="0"/>
          <a:chExt cx="0" cy="0"/>
        </a:xfrm>
      </p:grpSpPr>
      <p:sp>
        <p:nvSpPr>
          <p:cNvPr id="2" name="Titel 1"/>
          <p:cNvSpPr>
            <a:spLocks noGrp="1"/>
          </p:cNvSpPr>
          <p:nvPr>
            <p:ph type="title"/>
          </p:nvPr>
        </p:nvSpPr>
        <p:spPr>
          <a:xfrm>
            <a:off x="900113" y="765175"/>
            <a:ext cx="7343775" cy="503237"/>
          </a:xfrm>
        </p:spPr>
        <p:txBody>
          <a:bodyPr/>
          <a:lstStyle/>
          <a:p>
            <a:r>
              <a:rPr lang="de-DE"/>
              <a:t>Titelmasterformat durch Klicken bearbeiten</a:t>
            </a:r>
            <a:endParaRPr lang="de-CH"/>
          </a:p>
        </p:txBody>
      </p:sp>
      <p:sp>
        <p:nvSpPr>
          <p:cNvPr id="3" name="Inhaltsplatzhalter 2"/>
          <p:cNvSpPr>
            <a:spLocks noGrp="1"/>
          </p:cNvSpPr>
          <p:nvPr>
            <p:ph idx="1"/>
          </p:nvPr>
        </p:nvSpPr>
        <p:spPr>
          <a:xfrm>
            <a:off x="900113" y="1484784"/>
            <a:ext cx="3529011" cy="4608041"/>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0" name="Bildplatzhalter 9"/>
          <p:cNvSpPr>
            <a:spLocks noGrp="1"/>
          </p:cNvSpPr>
          <p:nvPr>
            <p:ph type="pic" sz="quarter" idx="13"/>
          </p:nvPr>
        </p:nvSpPr>
        <p:spPr>
          <a:xfrm>
            <a:off x="4716463" y="1484784"/>
            <a:ext cx="3527425" cy="4608041"/>
          </a:xfrm>
        </p:spPr>
        <p:txBody>
          <a:bodyPr/>
          <a:lstStyle/>
          <a:p>
            <a:r>
              <a:rPr lang="de-DE"/>
              <a:t>Bild durch Klicken auf Symbol hinzufügen</a:t>
            </a:r>
            <a:endParaRPr lang="de-CH"/>
          </a:p>
        </p:txBody>
      </p:sp>
      <p:sp>
        <p:nvSpPr>
          <p:cNvPr id="9" name="Datumsplatzhalter 3"/>
          <p:cNvSpPr txBox="1">
            <a:spLocks/>
          </p:cNvSpPr>
          <p:nvPr userDrawn="1"/>
        </p:nvSpPr>
        <p:spPr bwMode="auto">
          <a:xfrm>
            <a:off x="-1149" y="6587828"/>
            <a:ext cx="9143999" cy="260647"/>
          </a:xfrm>
          <a:prstGeom prst="rect">
            <a:avLst/>
          </a:prstGeom>
          <a:solidFill>
            <a:schemeClr val="tx2"/>
          </a:solidFill>
          <a:ln w="9525">
            <a:noFill/>
            <a:miter lim="800000"/>
            <a:headEnd/>
            <a:tailEnd/>
          </a:ln>
          <a:effectLst/>
        </p:spPr>
        <p:txBody>
          <a:bodyPr vert="horz" wrap="square" lIns="0" tIns="0" rIns="0" bIns="0" numCol="1" anchor="t" anchorCtr="0" compatLnSpc="1">
            <a:prstTxWarp prst="textNoShape">
              <a:avLst/>
            </a:prstTxWarp>
          </a:bodyPr>
          <a:lstStyle>
            <a:defPPr>
              <a:defRPr lang="de-CH"/>
            </a:defPPr>
            <a:lvl1pPr marL="0" marR="0" indent="0" algn="l" defTabSz="914400" rtl="0" eaLnBrk="1" fontAlgn="base" latinLnBrk="0" hangingPunct="1">
              <a:lnSpc>
                <a:spcPct val="100000"/>
              </a:lnSpc>
              <a:spcBef>
                <a:spcPct val="0"/>
              </a:spcBef>
              <a:spcAft>
                <a:spcPct val="0"/>
              </a:spcAft>
              <a:buClrTx/>
              <a:buSzTx/>
              <a:buFontTx/>
              <a:buNone/>
              <a:tabLst/>
              <a:defRPr sz="1000" kern="1200">
                <a:solidFill>
                  <a:schemeClr val="tx1"/>
                </a:solidFill>
                <a:latin typeface="Arial" charset="0"/>
                <a:ea typeface="+mn-ea"/>
                <a:cs typeface="Arial" charset="0"/>
              </a:defRPr>
            </a:lvl1pPr>
            <a:lvl2pPr marL="457200" algn="l" rtl="0" fontAlgn="base">
              <a:spcBef>
                <a:spcPct val="0"/>
              </a:spcBef>
              <a:spcAft>
                <a:spcPct val="0"/>
              </a:spcAft>
              <a:defRPr sz="1700" kern="1200">
                <a:solidFill>
                  <a:schemeClr val="tx1"/>
                </a:solidFill>
                <a:latin typeface="Arial" charset="0"/>
                <a:ea typeface="+mn-ea"/>
                <a:cs typeface="Arial" charset="0"/>
              </a:defRPr>
            </a:lvl2pPr>
            <a:lvl3pPr marL="914400" algn="l" rtl="0" fontAlgn="base">
              <a:spcBef>
                <a:spcPct val="0"/>
              </a:spcBef>
              <a:spcAft>
                <a:spcPct val="0"/>
              </a:spcAft>
              <a:defRPr sz="1700" kern="1200">
                <a:solidFill>
                  <a:schemeClr val="tx1"/>
                </a:solidFill>
                <a:latin typeface="Arial" charset="0"/>
                <a:ea typeface="+mn-ea"/>
                <a:cs typeface="Arial" charset="0"/>
              </a:defRPr>
            </a:lvl3pPr>
            <a:lvl4pPr marL="1371600" algn="l" rtl="0" fontAlgn="base">
              <a:spcBef>
                <a:spcPct val="0"/>
              </a:spcBef>
              <a:spcAft>
                <a:spcPct val="0"/>
              </a:spcAft>
              <a:defRPr sz="1700" kern="1200">
                <a:solidFill>
                  <a:schemeClr val="tx1"/>
                </a:solidFill>
                <a:latin typeface="Arial" charset="0"/>
                <a:ea typeface="+mn-ea"/>
                <a:cs typeface="Arial" charset="0"/>
              </a:defRPr>
            </a:lvl4pPr>
            <a:lvl5pPr marL="1828800" algn="l" rtl="0" fontAlgn="base">
              <a:spcBef>
                <a:spcPct val="0"/>
              </a:spcBef>
              <a:spcAft>
                <a:spcPct val="0"/>
              </a:spcAft>
              <a:defRPr sz="1700" kern="1200">
                <a:solidFill>
                  <a:schemeClr val="tx1"/>
                </a:solidFill>
                <a:latin typeface="Arial" charset="0"/>
                <a:ea typeface="+mn-ea"/>
                <a:cs typeface="Arial" charset="0"/>
              </a:defRPr>
            </a:lvl5pPr>
            <a:lvl6pPr marL="2286000" algn="l" defTabSz="914400" rtl="0" eaLnBrk="1" latinLnBrk="0" hangingPunct="1">
              <a:defRPr sz="1700" kern="1200">
                <a:solidFill>
                  <a:schemeClr val="tx1"/>
                </a:solidFill>
                <a:latin typeface="Arial" charset="0"/>
                <a:ea typeface="+mn-ea"/>
                <a:cs typeface="Arial" charset="0"/>
              </a:defRPr>
            </a:lvl6pPr>
            <a:lvl7pPr marL="2743200" algn="l" defTabSz="914400" rtl="0" eaLnBrk="1" latinLnBrk="0" hangingPunct="1">
              <a:defRPr sz="1700" kern="1200">
                <a:solidFill>
                  <a:schemeClr val="tx1"/>
                </a:solidFill>
                <a:latin typeface="Arial" charset="0"/>
                <a:ea typeface="+mn-ea"/>
                <a:cs typeface="Arial" charset="0"/>
              </a:defRPr>
            </a:lvl7pPr>
            <a:lvl8pPr marL="3200400" algn="l" defTabSz="914400" rtl="0" eaLnBrk="1" latinLnBrk="0" hangingPunct="1">
              <a:defRPr sz="1700" kern="1200">
                <a:solidFill>
                  <a:schemeClr val="tx1"/>
                </a:solidFill>
                <a:latin typeface="Arial" charset="0"/>
                <a:ea typeface="+mn-ea"/>
                <a:cs typeface="Arial" charset="0"/>
              </a:defRPr>
            </a:lvl8pPr>
            <a:lvl9pPr marL="3657600" algn="l" defTabSz="914400" rtl="0" eaLnBrk="1" latinLnBrk="0" hangingPunct="1">
              <a:defRPr sz="1700" kern="1200">
                <a:solidFill>
                  <a:schemeClr val="tx1"/>
                </a:solidFill>
                <a:latin typeface="Arial" charset="0"/>
                <a:ea typeface="+mn-ea"/>
                <a:cs typeface="Arial" charset="0"/>
              </a:defRPr>
            </a:lvl9pPr>
          </a:lstStyle>
          <a:p>
            <a:endParaRPr lang="de-CH" dirty="0"/>
          </a:p>
        </p:txBody>
      </p:sp>
      <p:sp>
        <p:nvSpPr>
          <p:cNvPr id="11" name="Fußzeilenplatzhalter 4"/>
          <p:cNvSpPr>
            <a:spLocks noGrp="1"/>
          </p:cNvSpPr>
          <p:nvPr>
            <p:ph type="ftr" sz="quarter" idx="11"/>
          </p:nvPr>
        </p:nvSpPr>
        <p:spPr>
          <a:xfrm>
            <a:off x="107504" y="6632574"/>
            <a:ext cx="6096428" cy="215901"/>
          </a:xfrm>
        </p:spPr>
        <p:txBody>
          <a:bodyPr/>
          <a:lstStyle>
            <a:lvl1pPr>
              <a:defRPr sz="1200" b="1">
                <a:solidFill>
                  <a:schemeClr val="bg1"/>
                </a:solidFill>
              </a:defRPr>
            </a:lvl1pPr>
          </a:lstStyle>
          <a:p>
            <a:r>
              <a:rPr lang="de-CH" dirty="0"/>
              <a:t>PD Dr. Heiko Rauhut            Konflikte zwischen Leistungs- und Gleichheitsnormen</a:t>
            </a:r>
          </a:p>
        </p:txBody>
      </p:sp>
      <p:sp>
        <p:nvSpPr>
          <p:cNvPr id="12" name="Foliennummernplatzhalter 5"/>
          <p:cNvSpPr>
            <a:spLocks noGrp="1"/>
          </p:cNvSpPr>
          <p:nvPr>
            <p:ph type="sldNum" sz="quarter" idx="12"/>
          </p:nvPr>
        </p:nvSpPr>
        <p:spPr>
          <a:xfrm>
            <a:off x="8244408" y="6619725"/>
            <a:ext cx="792163" cy="215900"/>
          </a:xfrm>
        </p:spPr>
        <p:txBody>
          <a:bodyPr/>
          <a:lstStyle>
            <a:lvl1pPr>
              <a:defRPr sz="1200" b="1">
                <a:solidFill>
                  <a:schemeClr val="bg1"/>
                </a:solidFill>
              </a:defRPr>
            </a:lvl1pPr>
          </a:lstStyle>
          <a:p>
            <a:r>
              <a:rPr lang="de-CH" dirty="0"/>
              <a:t>Seite </a:t>
            </a:r>
            <a:fld id="{298DDF54-96CA-4706-AFE9-54D71408EAE8}" type="slidenum">
              <a:rPr lang="de-CH" smtClean="0"/>
              <a:pPr/>
              <a:t>‹Nr.›</a:t>
            </a:fld>
            <a:endParaRPr lang="de-CH" dirty="0"/>
          </a:p>
        </p:txBody>
      </p:sp>
      <p:sp>
        <p:nvSpPr>
          <p:cNvPr id="17" name="Datumsplatzhalter 3"/>
          <p:cNvSpPr>
            <a:spLocks noGrp="1"/>
          </p:cNvSpPr>
          <p:nvPr>
            <p:ph type="dt" sz="half" idx="10"/>
          </p:nvPr>
        </p:nvSpPr>
        <p:spPr>
          <a:xfrm>
            <a:off x="6432238" y="6619725"/>
            <a:ext cx="1656184" cy="215900"/>
          </a:xfrm>
        </p:spPr>
        <p:txBody>
          <a:bodyPr/>
          <a:lstStyle>
            <a:lvl1pPr marL="0" marR="0" indent="0" algn="l" defTabSz="914400" rtl="0" eaLnBrk="1" fontAlgn="base" latinLnBrk="0" hangingPunct="1">
              <a:lnSpc>
                <a:spcPct val="100000"/>
              </a:lnSpc>
              <a:spcBef>
                <a:spcPct val="0"/>
              </a:spcBef>
              <a:spcAft>
                <a:spcPct val="0"/>
              </a:spcAft>
              <a:buClrTx/>
              <a:buSzTx/>
              <a:buFontTx/>
              <a:buNone/>
              <a:tabLst/>
              <a:defRPr sz="1200" b="1">
                <a:solidFill>
                  <a:schemeClr val="bg1"/>
                </a:solidFill>
              </a:defRPr>
            </a:lvl1pPr>
          </a:lstStyle>
          <a:p>
            <a:r>
              <a:rPr lang="de-CH" dirty="0"/>
              <a:t>April 2013, Mannheim</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Bild / Text)">
    <p:spTree>
      <p:nvGrpSpPr>
        <p:cNvPr id="1" name=""/>
        <p:cNvGrpSpPr/>
        <p:nvPr/>
      </p:nvGrpSpPr>
      <p:grpSpPr>
        <a:xfrm>
          <a:off x="0" y="0"/>
          <a:ext cx="0" cy="0"/>
          <a:chOff x="0" y="0"/>
          <a:chExt cx="0" cy="0"/>
        </a:xfrm>
      </p:grpSpPr>
      <p:sp>
        <p:nvSpPr>
          <p:cNvPr id="2" name="Titel 1"/>
          <p:cNvSpPr>
            <a:spLocks noGrp="1"/>
          </p:cNvSpPr>
          <p:nvPr>
            <p:ph type="title"/>
          </p:nvPr>
        </p:nvSpPr>
        <p:spPr>
          <a:xfrm>
            <a:off x="900113" y="801117"/>
            <a:ext cx="7343775" cy="503237"/>
          </a:xfrm>
        </p:spPr>
        <p:txBody>
          <a:bodyPr/>
          <a:lstStyle/>
          <a:p>
            <a:r>
              <a:rPr lang="de-DE"/>
              <a:t>Titelmasterformat durch Klicken bearbeiten</a:t>
            </a:r>
            <a:endParaRPr lang="de-CH"/>
          </a:p>
        </p:txBody>
      </p:sp>
      <p:sp>
        <p:nvSpPr>
          <p:cNvPr id="3" name="Inhaltsplatzhalter 2"/>
          <p:cNvSpPr>
            <a:spLocks noGrp="1"/>
          </p:cNvSpPr>
          <p:nvPr>
            <p:ph idx="1"/>
          </p:nvPr>
        </p:nvSpPr>
        <p:spPr>
          <a:xfrm>
            <a:off x="4716463" y="1484784"/>
            <a:ext cx="3529011" cy="4608041"/>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0" name="Bildplatzhalter 9"/>
          <p:cNvSpPr>
            <a:spLocks noGrp="1"/>
          </p:cNvSpPr>
          <p:nvPr>
            <p:ph type="pic" sz="quarter" idx="13"/>
          </p:nvPr>
        </p:nvSpPr>
        <p:spPr>
          <a:xfrm>
            <a:off x="900113" y="1484784"/>
            <a:ext cx="3527425" cy="4608041"/>
          </a:xfrm>
        </p:spPr>
        <p:txBody>
          <a:bodyPr/>
          <a:lstStyle/>
          <a:p>
            <a:r>
              <a:rPr lang="de-DE" dirty="0"/>
              <a:t>Bild durch Klicken auf Symbol hinzufügen</a:t>
            </a:r>
            <a:endParaRPr lang="de-CH" dirty="0"/>
          </a:p>
        </p:txBody>
      </p:sp>
      <p:sp>
        <p:nvSpPr>
          <p:cNvPr id="9" name="Datumsplatzhalter 3"/>
          <p:cNvSpPr txBox="1">
            <a:spLocks/>
          </p:cNvSpPr>
          <p:nvPr userDrawn="1"/>
        </p:nvSpPr>
        <p:spPr bwMode="auto">
          <a:xfrm>
            <a:off x="-1149" y="6587828"/>
            <a:ext cx="9143999" cy="260647"/>
          </a:xfrm>
          <a:prstGeom prst="rect">
            <a:avLst/>
          </a:prstGeom>
          <a:solidFill>
            <a:schemeClr val="tx2"/>
          </a:solidFill>
          <a:ln w="9525">
            <a:noFill/>
            <a:miter lim="800000"/>
            <a:headEnd/>
            <a:tailEnd/>
          </a:ln>
          <a:effectLst/>
        </p:spPr>
        <p:txBody>
          <a:bodyPr vert="horz" wrap="square" lIns="0" tIns="0" rIns="0" bIns="0" numCol="1" anchor="t" anchorCtr="0" compatLnSpc="1">
            <a:prstTxWarp prst="textNoShape">
              <a:avLst/>
            </a:prstTxWarp>
          </a:bodyPr>
          <a:lstStyle>
            <a:defPPr>
              <a:defRPr lang="de-CH"/>
            </a:defPPr>
            <a:lvl1pPr marL="0" marR="0" indent="0" algn="l" defTabSz="914400" rtl="0" eaLnBrk="1" fontAlgn="base" latinLnBrk="0" hangingPunct="1">
              <a:lnSpc>
                <a:spcPct val="100000"/>
              </a:lnSpc>
              <a:spcBef>
                <a:spcPct val="0"/>
              </a:spcBef>
              <a:spcAft>
                <a:spcPct val="0"/>
              </a:spcAft>
              <a:buClrTx/>
              <a:buSzTx/>
              <a:buFontTx/>
              <a:buNone/>
              <a:tabLst/>
              <a:defRPr sz="1000" kern="1200">
                <a:solidFill>
                  <a:schemeClr val="tx1"/>
                </a:solidFill>
                <a:latin typeface="Arial" charset="0"/>
                <a:ea typeface="+mn-ea"/>
                <a:cs typeface="Arial" charset="0"/>
              </a:defRPr>
            </a:lvl1pPr>
            <a:lvl2pPr marL="457200" algn="l" rtl="0" fontAlgn="base">
              <a:spcBef>
                <a:spcPct val="0"/>
              </a:spcBef>
              <a:spcAft>
                <a:spcPct val="0"/>
              </a:spcAft>
              <a:defRPr sz="1700" kern="1200">
                <a:solidFill>
                  <a:schemeClr val="tx1"/>
                </a:solidFill>
                <a:latin typeface="Arial" charset="0"/>
                <a:ea typeface="+mn-ea"/>
                <a:cs typeface="Arial" charset="0"/>
              </a:defRPr>
            </a:lvl2pPr>
            <a:lvl3pPr marL="914400" algn="l" rtl="0" fontAlgn="base">
              <a:spcBef>
                <a:spcPct val="0"/>
              </a:spcBef>
              <a:spcAft>
                <a:spcPct val="0"/>
              </a:spcAft>
              <a:defRPr sz="1700" kern="1200">
                <a:solidFill>
                  <a:schemeClr val="tx1"/>
                </a:solidFill>
                <a:latin typeface="Arial" charset="0"/>
                <a:ea typeface="+mn-ea"/>
                <a:cs typeface="Arial" charset="0"/>
              </a:defRPr>
            </a:lvl3pPr>
            <a:lvl4pPr marL="1371600" algn="l" rtl="0" fontAlgn="base">
              <a:spcBef>
                <a:spcPct val="0"/>
              </a:spcBef>
              <a:spcAft>
                <a:spcPct val="0"/>
              </a:spcAft>
              <a:defRPr sz="1700" kern="1200">
                <a:solidFill>
                  <a:schemeClr val="tx1"/>
                </a:solidFill>
                <a:latin typeface="Arial" charset="0"/>
                <a:ea typeface="+mn-ea"/>
                <a:cs typeface="Arial" charset="0"/>
              </a:defRPr>
            </a:lvl4pPr>
            <a:lvl5pPr marL="1828800" algn="l" rtl="0" fontAlgn="base">
              <a:spcBef>
                <a:spcPct val="0"/>
              </a:spcBef>
              <a:spcAft>
                <a:spcPct val="0"/>
              </a:spcAft>
              <a:defRPr sz="1700" kern="1200">
                <a:solidFill>
                  <a:schemeClr val="tx1"/>
                </a:solidFill>
                <a:latin typeface="Arial" charset="0"/>
                <a:ea typeface="+mn-ea"/>
                <a:cs typeface="Arial" charset="0"/>
              </a:defRPr>
            </a:lvl5pPr>
            <a:lvl6pPr marL="2286000" algn="l" defTabSz="914400" rtl="0" eaLnBrk="1" latinLnBrk="0" hangingPunct="1">
              <a:defRPr sz="1700" kern="1200">
                <a:solidFill>
                  <a:schemeClr val="tx1"/>
                </a:solidFill>
                <a:latin typeface="Arial" charset="0"/>
                <a:ea typeface="+mn-ea"/>
                <a:cs typeface="Arial" charset="0"/>
              </a:defRPr>
            </a:lvl6pPr>
            <a:lvl7pPr marL="2743200" algn="l" defTabSz="914400" rtl="0" eaLnBrk="1" latinLnBrk="0" hangingPunct="1">
              <a:defRPr sz="1700" kern="1200">
                <a:solidFill>
                  <a:schemeClr val="tx1"/>
                </a:solidFill>
                <a:latin typeface="Arial" charset="0"/>
                <a:ea typeface="+mn-ea"/>
                <a:cs typeface="Arial" charset="0"/>
              </a:defRPr>
            </a:lvl7pPr>
            <a:lvl8pPr marL="3200400" algn="l" defTabSz="914400" rtl="0" eaLnBrk="1" latinLnBrk="0" hangingPunct="1">
              <a:defRPr sz="1700" kern="1200">
                <a:solidFill>
                  <a:schemeClr val="tx1"/>
                </a:solidFill>
                <a:latin typeface="Arial" charset="0"/>
                <a:ea typeface="+mn-ea"/>
                <a:cs typeface="Arial" charset="0"/>
              </a:defRPr>
            </a:lvl8pPr>
            <a:lvl9pPr marL="3657600" algn="l" defTabSz="914400" rtl="0" eaLnBrk="1" latinLnBrk="0" hangingPunct="1">
              <a:defRPr sz="1700" kern="1200">
                <a:solidFill>
                  <a:schemeClr val="tx1"/>
                </a:solidFill>
                <a:latin typeface="Arial" charset="0"/>
                <a:ea typeface="+mn-ea"/>
                <a:cs typeface="Arial" charset="0"/>
              </a:defRPr>
            </a:lvl9pPr>
          </a:lstStyle>
          <a:p>
            <a:endParaRPr lang="de-CH" dirty="0"/>
          </a:p>
        </p:txBody>
      </p:sp>
      <p:sp>
        <p:nvSpPr>
          <p:cNvPr id="11" name="Fußzeilenplatzhalter 4"/>
          <p:cNvSpPr>
            <a:spLocks noGrp="1"/>
          </p:cNvSpPr>
          <p:nvPr>
            <p:ph type="ftr" sz="quarter" idx="11"/>
          </p:nvPr>
        </p:nvSpPr>
        <p:spPr>
          <a:xfrm>
            <a:off x="107504" y="6632574"/>
            <a:ext cx="6096428" cy="215901"/>
          </a:xfrm>
        </p:spPr>
        <p:txBody>
          <a:bodyPr/>
          <a:lstStyle>
            <a:lvl1pPr>
              <a:defRPr sz="1200" b="1">
                <a:solidFill>
                  <a:schemeClr val="bg1"/>
                </a:solidFill>
              </a:defRPr>
            </a:lvl1pPr>
          </a:lstStyle>
          <a:p>
            <a:r>
              <a:rPr lang="de-CH" dirty="0"/>
              <a:t>PD Dr. Heiko Rauhut            Konflikte zwischen Leistungs- und Gleichheitsnormen</a:t>
            </a:r>
          </a:p>
        </p:txBody>
      </p:sp>
      <p:sp>
        <p:nvSpPr>
          <p:cNvPr id="12" name="Foliennummernplatzhalter 5"/>
          <p:cNvSpPr>
            <a:spLocks noGrp="1"/>
          </p:cNvSpPr>
          <p:nvPr>
            <p:ph type="sldNum" sz="quarter" idx="12"/>
          </p:nvPr>
        </p:nvSpPr>
        <p:spPr>
          <a:xfrm>
            <a:off x="8244408" y="6619725"/>
            <a:ext cx="792163" cy="215900"/>
          </a:xfrm>
        </p:spPr>
        <p:txBody>
          <a:bodyPr/>
          <a:lstStyle>
            <a:lvl1pPr>
              <a:defRPr sz="1200" b="1">
                <a:solidFill>
                  <a:schemeClr val="bg1"/>
                </a:solidFill>
              </a:defRPr>
            </a:lvl1pPr>
          </a:lstStyle>
          <a:p>
            <a:r>
              <a:rPr lang="de-CH" dirty="0"/>
              <a:t>Seite </a:t>
            </a:r>
            <a:fld id="{298DDF54-96CA-4706-AFE9-54D71408EAE8}" type="slidenum">
              <a:rPr lang="de-CH" smtClean="0"/>
              <a:pPr/>
              <a:t>‹Nr.›</a:t>
            </a:fld>
            <a:endParaRPr lang="de-CH" dirty="0"/>
          </a:p>
        </p:txBody>
      </p:sp>
      <p:sp>
        <p:nvSpPr>
          <p:cNvPr id="17" name="Datumsplatzhalter 3"/>
          <p:cNvSpPr>
            <a:spLocks noGrp="1"/>
          </p:cNvSpPr>
          <p:nvPr>
            <p:ph type="dt" sz="half" idx="10"/>
          </p:nvPr>
        </p:nvSpPr>
        <p:spPr>
          <a:xfrm>
            <a:off x="6432238" y="6619725"/>
            <a:ext cx="1656184" cy="215900"/>
          </a:xfrm>
        </p:spPr>
        <p:txBody>
          <a:bodyPr/>
          <a:lstStyle>
            <a:lvl1pPr marL="0" marR="0" indent="0" algn="l" defTabSz="914400" rtl="0" eaLnBrk="1" fontAlgn="base" latinLnBrk="0" hangingPunct="1">
              <a:lnSpc>
                <a:spcPct val="100000"/>
              </a:lnSpc>
              <a:spcBef>
                <a:spcPct val="0"/>
              </a:spcBef>
              <a:spcAft>
                <a:spcPct val="0"/>
              </a:spcAft>
              <a:buClrTx/>
              <a:buSzTx/>
              <a:buFontTx/>
              <a:buNone/>
              <a:tabLst/>
              <a:defRPr sz="1200" b="1">
                <a:solidFill>
                  <a:schemeClr val="bg1"/>
                </a:solidFill>
              </a:defRPr>
            </a:lvl1pPr>
          </a:lstStyle>
          <a:p>
            <a:r>
              <a:rPr lang="de-CH" dirty="0"/>
              <a:t>April 2013, Mannheim</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86081" y="548680"/>
            <a:ext cx="7343775" cy="503237"/>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p>
            <a:pPr lvl="0"/>
            <a:r>
              <a:rPr lang="de-CH" dirty="0"/>
              <a:t>Titelmasterformat durch Klicken bearbeiten</a:t>
            </a:r>
          </a:p>
        </p:txBody>
      </p:sp>
      <p:sp>
        <p:nvSpPr>
          <p:cNvPr id="1027" name="Rectangle 3"/>
          <p:cNvSpPr>
            <a:spLocks noGrp="1" noChangeArrowheads="1"/>
          </p:cNvSpPr>
          <p:nvPr>
            <p:ph type="body" idx="1"/>
          </p:nvPr>
        </p:nvSpPr>
        <p:spPr bwMode="auto">
          <a:xfrm>
            <a:off x="900113" y="1268760"/>
            <a:ext cx="7343775" cy="482406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CH" dirty="0"/>
              <a:t>Textmasterformate durch Klicken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1028" name="Rectangle 4"/>
          <p:cNvSpPr>
            <a:spLocks noGrp="1" noChangeArrowheads="1"/>
          </p:cNvSpPr>
          <p:nvPr>
            <p:ph type="dt" sz="half" idx="2"/>
          </p:nvPr>
        </p:nvSpPr>
        <p:spPr bwMode="auto">
          <a:xfrm>
            <a:off x="900113" y="6524625"/>
            <a:ext cx="935037" cy="2159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lvl1pPr>
          </a:lstStyle>
          <a:p>
            <a:r>
              <a:rPr lang="de-CH" dirty="0"/>
              <a:t>2017</a:t>
            </a:r>
          </a:p>
        </p:txBody>
      </p:sp>
      <p:sp>
        <p:nvSpPr>
          <p:cNvPr id="1029" name="Rectangle 5"/>
          <p:cNvSpPr>
            <a:spLocks noGrp="1" noChangeArrowheads="1"/>
          </p:cNvSpPr>
          <p:nvPr>
            <p:ph type="ftr" sz="quarter" idx="3"/>
          </p:nvPr>
        </p:nvSpPr>
        <p:spPr bwMode="auto">
          <a:xfrm>
            <a:off x="1908175" y="6524625"/>
            <a:ext cx="5256213" cy="2159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lvl1pPr>
          </a:lstStyle>
          <a:p>
            <a:r>
              <a:rPr lang="de-CH" dirty="0"/>
              <a:t>Prof. Dr. Heiko Rauhut</a:t>
            </a:r>
          </a:p>
        </p:txBody>
      </p:sp>
      <p:sp>
        <p:nvSpPr>
          <p:cNvPr id="1030" name="Rectangle 6"/>
          <p:cNvSpPr>
            <a:spLocks noGrp="1" noChangeArrowheads="1"/>
          </p:cNvSpPr>
          <p:nvPr>
            <p:ph type="sldNum" sz="quarter" idx="4"/>
          </p:nvPr>
        </p:nvSpPr>
        <p:spPr bwMode="auto">
          <a:xfrm>
            <a:off x="7451725" y="6524625"/>
            <a:ext cx="792163" cy="2159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a:lvl1pPr>
          </a:lstStyle>
          <a:p>
            <a:r>
              <a:rPr lang="de-CH"/>
              <a:t>Seite </a:t>
            </a:r>
            <a:fld id="{45B55F50-8663-4465-A6C3-5F55140633EF}"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Lst>
  <p:hf hdr="0"/>
  <p:txStyles>
    <p:title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p:titleStyle>
    <p:bodyStyle>
      <a:lvl1pPr algn="l" rtl="0" eaLnBrk="1" fontAlgn="base" hangingPunct="1">
        <a:spcBef>
          <a:spcPct val="40000"/>
        </a:spcBef>
        <a:spcAft>
          <a:spcPct val="0"/>
        </a:spcAft>
        <a:buFont typeface="Arial" charset="0"/>
        <a:defRPr sz="1700">
          <a:solidFill>
            <a:schemeClr val="tx1"/>
          </a:solidFill>
          <a:latin typeface="+mn-lt"/>
          <a:ea typeface="+mn-ea"/>
          <a:cs typeface="+mn-cs"/>
        </a:defRPr>
      </a:lvl1pPr>
      <a:lvl2pPr marL="346075" indent="-344488" algn="l" rtl="0" eaLnBrk="1" fontAlgn="base" hangingPunct="1">
        <a:spcBef>
          <a:spcPct val="40000"/>
        </a:spcBef>
        <a:spcAft>
          <a:spcPct val="0"/>
        </a:spcAft>
        <a:buFont typeface="Arial" charset="0"/>
        <a:buChar char="–"/>
        <a:defRPr sz="1700">
          <a:solidFill>
            <a:schemeClr val="tx1"/>
          </a:solidFill>
          <a:latin typeface="+mn-lt"/>
          <a:cs typeface="+mn-cs"/>
        </a:defRPr>
      </a:lvl2pPr>
      <a:lvl3pPr marL="714375" indent="-366713" algn="l" rtl="0" eaLnBrk="1" fontAlgn="base" hangingPunct="1">
        <a:spcBef>
          <a:spcPct val="40000"/>
        </a:spcBef>
        <a:spcAft>
          <a:spcPct val="0"/>
        </a:spcAft>
        <a:buFont typeface="Arial" charset="0"/>
        <a:buChar char="–"/>
        <a:defRPr sz="1700">
          <a:solidFill>
            <a:schemeClr val="tx1"/>
          </a:solidFill>
          <a:latin typeface="+mn-lt"/>
          <a:cs typeface="+mn-cs"/>
        </a:defRPr>
      </a:lvl3pPr>
      <a:lvl4pPr marL="1069975" indent="-354013" algn="l" rtl="0" eaLnBrk="1" fontAlgn="base" hangingPunct="1">
        <a:spcBef>
          <a:spcPct val="40000"/>
        </a:spcBef>
        <a:spcAft>
          <a:spcPct val="0"/>
        </a:spcAft>
        <a:buFont typeface="Arial" charset="0"/>
        <a:buChar char="–"/>
        <a:defRPr sz="1700">
          <a:solidFill>
            <a:schemeClr val="tx1"/>
          </a:solidFill>
          <a:latin typeface="+mn-lt"/>
          <a:cs typeface="+mn-cs"/>
        </a:defRPr>
      </a:lvl4pPr>
      <a:lvl5pPr marL="1438275" indent="-366713" algn="l" rtl="0" eaLnBrk="1" fontAlgn="base" hangingPunct="1">
        <a:spcBef>
          <a:spcPct val="40000"/>
        </a:spcBef>
        <a:spcAft>
          <a:spcPct val="0"/>
        </a:spcAft>
        <a:buFont typeface="Arial" charset="0"/>
        <a:buChar char="–"/>
        <a:defRPr sz="1700">
          <a:solidFill>
            <a:schemeClr val="tx1"/>
          </a:solidFill>
          <a:latin typeface="+mn-lt"/>
          <a:cs typeface="+mn-cs"/>
        </a:defRPr>
      </a:lvl5pPr>
      <a:lvl6pPr marL="1895475" indent="-366713" algn="l" rtl="0" eaLnBrk="1" fontAlgn="base" hangingPunct="1">
        <a:spcBef>
          <a:spcPct val="40000"/>
        </a:spcBef>
        <a:spcAft>
          <a:spcPct val="0"/>
        </a:spcAft>
        <a:buFont typeface="Arial" charset="0"/>
        <a:buChar char="–"/>
        <a:defRPr sz="1700">
          <a:solidFill>
            <a:schemeClr val="tx1"/>
          </a:solidFill>
          <a:latin typeface="+mn-lt"/>
          <a:cs typeface="+mn-cs"/>
        </a:defRPr>
      </a:lvl6pPr>
      <a:lvl7pPr marL="2352675" indent="-366713" algn="l" rtl="0" eaLnBrk="1" fontAlgn="base" hangingPunct="1">
        <a:spcBef>
          <a:spcPct val="40000"/>
        </a:spcBef>
        <a:spcAft>
          <a:spcPct val="0"/>
        </a:spcAft>
        <a:buFont typeface="Arial" charset="0"/>
        <a:buChar char="–"/>
        <a:defRPr sz="1700">
          <a:solidFill>
            <a:schemeClr val="tx1"/>
          </a:solidFill>
          <a:latin typeface="+mn-lt"/>
          <a:cs typeface="+mn-cs"/>
        </a:defRPr>
      </a:lvl7pPr>
      <a:lvl8pPr marL="2809875" indent="-366713" algn="l" rtl="0" eaLnBrk="1" fontAlgn="base" hangingPunct="1">
        <a:spcBef>
          <a:spcPct val="40000"/>
        </a:spcBef>
        <a:spcAft>
          <a:spcPct val="0"/>
        </a:spcAft>
        <a:buFont typeface="Arial" charset="0"/>
        <a:buChar char="–"/>
        <a:defRPr sz="1700">
          <a:solidFill>
            <a:schemeClr val="tx1"/>
          </a:solidFill>
          <a:latin typeface="+mn-lt"/>
          <a:cs typeface="+mn-cs"/>
        </a:defRPr>
      </a:lvl8pPr>
      <a:lvl9pPr marL="3267075" indent="-366713" algn="l" rtl="0" eaLnBrk="1" fontAlgn="base" hangingPunct="1">
        <a:spcBef>
          <a:spcPct val="40000"/>
        </a:spcBef>
        <a:spcAft>
          <a:spcPct val="0"/>
        </a:spcAft>
        <a:buFont typeface="Arial" charset="0"/>
        <a:buChar char="–"/>
        <a:defRPr sz="17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image" Target="../media/image27.tiff"/><Relationship Id="rId7" Type="http://schemas.openxmlformats.org/officeDocument/2006/relationships/image" Target="../media/image31.tif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0.tiff"/><Relationship Id="rId5" Type="http://schemas.openxmlformats.org/officeDocument/2006/relationships/image" Target="../media/image29.jpeg"/><Relationship Id="rId4" Type="http://schemas.openxmlformats.org/officeDocument/2006/relationships/image" Target="../media/image28.tiff"/><Relationship Id="rId9" Type="http://schemas.openxmlformats.org/officeDocument/2006/relationships/image" Target="../media/image33.tiff"/></Relationships>
</file>

<file path=ppt/slides/_rels/slide11.xml.rels><?xml version="1.0" encoding="UTF-8" standalone="yes"?>
<Relationships xmlns="http://schemas.openxmlformats.org/package/2006/relationships"><Relationship Id="rId3" Type="http://schemas.openxmlformats.org/officeDocument/2006/relationships/image" Target="../media/image34.tiff"/><Relationship Id="rId7" Type="http://schemas.openxmlformats.org/officeDocument/2006/relationships/image" Target="../media/image38.tif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image" Target="../media/image35.tiff"/></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2.mp4"/><Relationship Id="rId7"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video" Target="../media/media2.mp4"/></Relationships>
</file>

<file path=ppt/slides/_rels/slide13.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2.tiff"/></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52.jpe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7.png"/><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22.png"/><Relationship Id="rId4" Type="http://schemas.openxmlformats.org/officeDocument/2006/relationships/image" Target="../media/image58.png"/><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3.xml"/><Relationship Id="rId5" Type="http://schemas.openxmlformats.org/officeDocument/2006/relationships/image" Target="../media/image10.tiff"/><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12.tiff"/><Relationship Id="rId7" Type="http://schemas.openxmlformats.org/officeDocument/2006/relationships/image" Target="../media/image16.tiff"/><Relationship Id="rId2" Type="http://schemas.openxmlformats.org/officeDocument/2006/relationships/image" Target="../media/image11.tiff"/><Relationship Id="rId1" Type="http://schemas.openxmlformats.org/officeDocument/2006/relationships/slideLayout" Target="../slideLayouts/slideLayout3.xml"/><Relationship Id="rId6" Type="http://schemas.openxmlformats.org/officeDocument/2006/relationships/image" Target="../media/image15.tiff"/><Relationship Id="rId11" Type="http://schemas.openxmlformats.org/officeDocument/2006/relationships/image" Target="../media/image10.tiff"/><Relationship Id="rId5" Type="http://schemas.openxmlformats.org/officeDocument/2006/relationships/image" Target="../media/image14.tiff"/><Relationship Id="rId10" Type="http://schemas.openxmlformats.org/officeDocument/2006/relationships/image" Target="../media/image9.tiff"/><Relationship Id="rId4" Type="http://schemas.openxmlformats.org/officeDocument/2006/relationships/image" Target="../media/image13.tiff"/><Relationship Id="rId9"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0.tiff"/></Relationships>
</file>

<file path=ppt/slides/_rels/slide9.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21.tiff"/><Relationship Id="rId7" Type="http://schemas.openxmlformats.org/officeDocument/2006/relationships/image" Target="../media/image25.tif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560" y="1413074"/>
            <a:ext cx="8208912" cy="1295846"/>
          </a:xfrm>
        </p:spPr>
        <p:txBody>
          <a:bodyPr/>
          <a:lstStyle/>
          <a:p>
            <a:pPr algn="ctr">
              <a:lnSpc>
                <a:spcPts val="3100"/>
              </a:lnSpc>
              <a:spcAft>
                <a:spcPts val="600"/>
              </a:spcAft>
            </a:pPr>
            <a:r>
              <a:rPr lang="de-CH" sz="3400" dirty="0">
                <a:solidFill>
                  <a:srgbClr val="0028A5"/>
                </a:solidFill>
              </a:rPr>
              <a:t>Game </a:t>
            </a:r>
            <a:r>
              <a:rPr lang="de-CH" sz="3400" dirty="0" err="1">
                <a:solidFill>
                  <a:srgbClr val="0028A5"/>
                </a:solidFill>
              </a:rPr>
              <a:t>theory</a:t>
            </a:r>
            <a:r>
              <a:rPr lang="de-CH" sz="3400" dirty="0">
                <a:solidFill>
                  <a:srgbClr val="0028A5"/>
                </a:solidFill>
              </a:rPr>
              <a:t> </a:t>
            </a:r>
            <a:r>
              <a:rPr lang="de-CH" sz="3400" dirty="0" err="1">
                <a:solidFill>
                  <a:srgbClr val="0028A5"/>
                </a:solidFill>
              </a:rPr>
              <a:t>and</a:t>
            </a:r>
            <a:r>
              <a:rPr lang="de-CH" sz="3400" dirty="0">
                <a:solidFill>
                  <a:srgbClr val="0028A5"/>
                </a:solidFill>
              </a:rPr>
              <a:t> </a:t>
            </a:r>
            <a:r>
              <a:rPr lang="de-CH" sz="3400" dirty="0" err="1">
                <a:solidFill>
                  <a:srgbClr val="0028A5"/>
                </a:solidFill>
              </a:rPr>
              <a:t>strategic</a:t>
            </a:r>
            <a:r>
              <a:rPr lang="de-CH" sz="3400" dirty="0">
                <a:solidFill>
                  <a:srgbClr val="0028A5"/>
                </a:solidFill>
              </a:rPr>
              <a:t> </a:t>
            </a:r>
            <a:r>
              <a:rPr lang="de-CH" sz="3400" dirty="0" err="1">
                <a:solidFill>
                  <a:srgbClr val="0028A5"/>
                </a:solidFill>
              </a:rPr>
              <a:t>interaction</a:t>
            </a:r>
            <a:br>
              <a:rPr lang="de-CH" sz="3400" dirty="0">
                <a:solidFill>
                  <a:srgbClr val="0028A5"/>
                </a:solidFill>
              </a:rPr>
            </a:br>
            <a:br>
              <a:rPr lang="de-CH" sz="3400" dirty="0">
                <a:solidFill>
                  <a:srgbClr val="0028A5"/>
                </a:solidFill>
              </a:rPr>
            </a:br>
            <a:br>
              <a:rPr lang="de-CH" sz="3800" dirty="0"/>
            </a:br>
            <a:r>
              <a:rPr lang="de-CH" sz="3400" dirty="0">
                <a:solidFill>
                  <a:schemeClr val="tx1"/>
                </a:solidFill>
              </a:rPr>
              <a:t>Normative </a:t>
            </a:r>
            <a:r>
              <a:rPr lang="de-CH" sz="3400" dirty="0" err="1">
                <a:solidFill>
                  <a:schemeClr val="tx1"/>
                </a:solidFill>
              </a:rPr>
              <a:t>conflict</a:t>
            </a:r>
            <a:r>
              <a:rPr lang="de-CH" sz="3400" dirty="0">
                <a:solidFill>
                  <a:schemeClr val="tx1"/>
                </a:solidFill>
              </a:rPr>
              <a:t> </a:t>
            </a:r>
          </a:p>
        </p:txBody>
      </p:sp>
      <p:sp>
        <p:nvSpPr>
          <p:cNvPr id="2051" name="Rectangle 3"/>
          <p:cNvSpPr>
            <a:spLocks noGrp="1" noChangeArrowheads="1"/>
          </p:cNvSpPr>
          <p:nvPr>
            <p:ph type="subTitle" idx="1"/>
          </p:nvPr>
        </p:nvSpPr>
        <p:spPr>
          <a:xfrm>
            <a:off x="899592" y="3356992"/>
            <a:ext cx="7343775" cy="1752600"/>
          </a:xfrm>
        </p:spPr>
        <p:txBody>
          <a:bodyPr/>
          <a:lstStyle/>
          <a:p>
            <a:pPr algn="ctr">
              <a:spcAft>
                <a:spcPts val="1200"/>
              </a:spcAft>
            </a:pPr>
            <a:r>
              <a:rPr lang="de-CH" sz="2000" b="1" dirty="0"/>
              <a:t>Prof. Dr. Heiko Rauhut</a:t>
            </a:r>
          </a:p>
          <a:p>
            <a:pPr algn="ctr"/>
            <a:r>
              <a:rPr lang="de-CH" dirty="0"/>
              <a:t>University </a:t>
            </a:r>
            <a:r>
              <a:rPr lang="de-CH" dirty="0" err="1"/>
              <a:t>of</a:t>
            </a:r>
            <a:r>
              <a:rPr lang="de-CH" dirty="0"/>
              <a:t> </a:t>
            </a:r>
            <a:r>
              <a:rPr lang="de-CH" dirty="0" err="1"/>
              <a:t>Zurich</a:t>
            </a:r>
            <a:r>
              <a:rPr lang="de-CH" dirty="0"/>
              <a:t>, Institute </a:t>
            </a:r>
            <a:r>
              <a:rPr lang="de-CH" dirty="0" err="1"/>
              <a:t>of</a:t>
            </a:r>
            <a:r>
              <a:rPr lang="de-CH" dirty="0"/>
              <a:t> </a:t>
            </a:r>
            <a:r>
              <a:rPr lang="de-CH" dirty="0" err="1"/>
              <a:t>Sociology</a:t>
            </a:r>
            <a:endParaRPr lang="de-CH" dirty="0"/>
          </a:p>
          <a:p>
            <a:pPr algn="ctr"/>
            <a:r>
              <a:rPr lang="de-CH" dirty="0"/>
              <a:t>30.4.2019</a:t>
            </a:r>
          </a:p>
          <a:p>
            <a:pPr algn="ctr"/>
            <a:endParaRPr lang="de-CH"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 20"/>
          <p:cNvPicPr>
            <a:picLocks noChangeAspect="1"/>
          </p:cNvPicPr>
          <p:nvPr/>
        </p:nvPicPr>
        <p:blipFill rotWithShape="1">
          <a:blip r:embed="rId3"/>
          <a:srcRect l="36641" b="31403"/>
          <a:stretch/>
        </p:blipFill>
        <p:spPr>
          <a:xfrm>
            <a:off x="6922943" y="2414543"/>
            <a:ext cx="2221057" cy="1600621"/>
          </a:xfrm>
          <a:prstGeom prst="rect">
            <a:avLst/>
          </a:prstGeom>
        </p:spPr>
      </p:pic>
      <p:sp>
        <p:nvSpPr>
          <p:cNvPr id="2" name="Rechteck 1"/>
          <p:cNvSpPr/>
          <p:nvPr/>
        </p:nvSpPr>
        <p:spPr>
          <a:xfrm>
            <a:off x="2427845" y="6305820"/>
            <a:ext cx="6967410" cy="523220"/>
          </a:xfrm>
          <a:prstGeom prst="rect">
            <a:avLst/>
          </a:prstGeom>
        </p:spPr>
        <p:txBody>
          <a:bodyPr wrap="square">
            <a:spAutoFit/>
          </a:bodyPr>
          <a:lstStyle/>
          <a:p>
            <a:r>
              <a:rPr lang="en-US" sz="1400" dirty="0"/>
              <a:t>http://</a:t>
            </a:r>
            <a:r>
              <a:rPr lang="en-US" sz="1400" dirty="0" err="1"/>
              <a:t>blog.tagesanzeiger.ch</a:t>
            </a:r>
            <a:r>
              <a:rPr lang="en-US" sz="1400" dirty="0"/>
              <a:t>/outdoor/</a:t>
            </a:r>
            <a:r>
              <a:rPr lang="en-US" sz="1400" dirty="0" err="1"/>
              <a:t>index.php</a:t>
            </a:r>
            <a:r>
              <a:rPr lang="en-US" sz="1400" dirty="0"/>
              <a:t>/16542/</a:t>
            </a:r>
            <a:r>
              <a:rPr lang="en-US" sz="1400" dirty="0" err="1"/>
              <a:t>zwei</a:t>
            </a:r>
            <a:r>
              <a:rPr lang="en-US" sz="1400" dirty="0"/>
              <a:t>-</a:t>
            </a:r>
            <a:r>
              <a:rPr lang="en-US" sz="1400" dirty="0" err="1"/>
              <a:t>jungkletterer</a:t>
            </a:r>
            <a:r>
              <a:rPr lang="en-US" sz="1400" dirty="0"/>
              <a:t>-</a:t>
            </a:r>
            <a:r>
              <a:rPr lang="en-US" sz="1400" dirty="0" err="1"/>
              <a:t>spalten</a:t>
            </a:r>
            <a:r>
              <a:rPr lang="en-US" sz="1400" dirty="0"/>
              <a:t>-die-</a:t>
            </a:r>
            <a:r>
              <a:rPr lang="en-US" sz="1400" dirty="0" err="1"/>
              <a:t>alpinistengemeide</a:t>
            </a:r>
            <a:r>
              <a:rPr lang="en-US" sz="1400" dirty="0"/>
              <a:t>/</a:t>
            </a:r>
          </a:p>
        </p:txBody>
      </p:sp>
      <p:pic>
        <p:nvPicPr>
          <p:cNvPr id="3" name="Bild 2"/>
          <p:cNvPicPr>
            <a:picLocks noChangeAspect="1"/>
          </p:cNvPicPr>
          <p:nvPr/>
        </p:nvPicPr>
        <p:blipFill>
          <a:blip r:embed="rId4"/>
          <a:stretch>
            <a:fillRect/>
          </a:stretch>
        </p:blipFill>
        <p:spPr>
          <a:xfrm>
            <a:off x="-8137" y="1671689"/>
            <a:ext cx="2435982" cy="3716115"/>
          </a:xfrm>
          <a:prstGeom prst="rect">
            <a:avLst/>
          </a:prstGeom>
        </p:spPr>
      </p:pic>
      <p:pic>
        <p:nvPicPr>
          <p:cNvPr id="1026" name="Picture 2" descr="/var/folders/w6/cnch7bbs7znf1zq4839_ntwh0000gp/T/com.microsoft.Powerpoint/WebArchiveCopyPasteTempFiles/ou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8398" y="1671689"/>
            <a:ext cx="4954820" cy="3716115"/>
          </a:xfrm>
          <a:prstGeom prst="rect">
            <a:avLst/>
          </a:prstGeom>
          <a:noFill/>
          <a:extLst>
            <a:ext uri="{909E8E84-426E-40DD-AFC4-6F175D3DCCD1}">
              <a14:hiddenFill xmlns:a14="http://schemas.microsoft.com/office/drawing/2010/main">
                <a:solidFill>
                  <a:srgbClr val="FFFFFF"/>
                </a:solidFill>
              </a14:hiddenFill>
            </a:ext>
          </a:extLst>
        </p:spPr>
      </p:pic>
      <p:pic>
        <p:nvPicPr>
          <p:cNvPr id="5" name="Bild 4"/>
          <p:cNvPicPr>
            <a:picLocks noChangeAspect="1"/>
          </p:cNvPicPr>
          <p:nvPr/>
        </p:nvPicPr>
        <p:blipFill rotWithShape="1">
          <a:blip r:embed="rId6"/>
          <a:srcRect l="6854" t="28823" r="5662"/>
          <a:stretch/>
        </p:blipFill>
        <p:spPr>
          <a:xfrm>
            <a:off x="6660232" y="3976941"/>
            <a:ext cx="2483768" cy="1398783"/>
          </a:xfrm>
          <a:prstGeom prst="rect">
            <a:avLst/>
          </a:prstGeom>
        </p:spPr>
      </p:pic>
      <p:pic>
        <p:nvPicPr>
          <p:cNvPr id="6" name="Bild 5"/>
          <p:cNvPicPr>
            <a:picLocks noChangeAspect="1"/>
          </p:cNvPicPr>
          <p:nvPr/>
        </p:nvPicPr>
        <p:blipFill rotWithShape="1">
          <a:blip r:embed="rId7"/>
          <a:srcRect l="11340" b="18567"/>
          <a:stretch/>
        </p:blipFill>
        <p:spPr>
          <a:xfrm>
            <a:off x="0" y="5531882"/>
            <a:ext cx="2176590" cy="1326118"/>
          </a:xfrm>
          <a:prstGeom prst="rect">
            <a:avLst/>
          </a:prstGeom>
        </p:spPr>
      </p:pic>
      <p:sp>
        <p:nvSpPr>
          <p:cNvPr id="18" name="Titel 1"/>
          <p:cNvSpPr txBox="1">
            <a:spLocks/>
          </p:cNvSpPr>
          <p:nvPr/>
        </p:nvSpPr>
        <p:spPr bwMode="auto">
          <a:xfrm>
            <a:off x="155683" y="69982"/>
            <a:ext cx="8880888" cy="406690"/>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a:lstStyle>
          <a:p>
            <a:pPr algn="ctr"/>
            <a:r>
              <a:rPr lang="de-CH" sz="2800" kern="0"/>
              <a:t>Normative </a:t>
            </a:r>
            <a:r>
              <a:rPr lang="de-CH" sz="2800" kern="0" dirty="0" err="1"/>
              <a:t>conflicts</a:t>
            </a:r>
            <a:endParaRPr lang="de-CH" sz="2800" kern="0" dirty="0"/>
          </a:p>
        </p:txBody>
      </p:sp>
      <p:sp>
        <p:nvSpPr>
          <p:cNvPr id="19" name="Rechteck 18"/>
          <p:cNvSpPr/>
          <p:nvPr/>
        </p:nvSpPr>
        <p:spPr>
          <a:xfrm>
            <a:off x="323528" y="586555"/>
            <a:ext cx="8524560" cy="461665"/>
          </a:xfrm>
          <a:prstGeom prst="rect">
            <a:avLst/>
          </a:prstGeom>
        </p:spPr>
        <p:txBody>
          <a:bodyPr wrap="square">
            <a:spAutoFit/>
          </a:bodyPr>
          <a:lstStyle/>
          <a:p>
            <a:pPr algn="ctr"/>
            <a:r>
              <a:rPr lang="en-US" sz="2400" dirty="0">
                <a:solidFill>
                  <a:schemeClr val="tx2"/>
                </a:solidFill>
                <a:latin typeface="+mn-lt"/>
                <a:cs typeface="+mn-cs"/>
              </a:rPr>
              <a:t>“Altruistic” efforts to enforce the “right” climbing style</a:t>
            </a:r>
            <a:endParaRPr lang="de-CH" sz="2400" dirty="0">
              <a:solidFill>
                <a:schemeClr val="tx2"/>
              </a:solidFill>
              <a:latin typeface="+mn-lt"/>
              <a:cs typeface="+mn-cs"/>
            </a:endParaRPr>
          </a:p>
        </p:txBody>
      </p:sp>
      <p:sp>
        <p:nvSpPr>
          <p:cNvPr id="20" name="Rechteck 19"/>
          <p:cNvSpPr/>
          <p:nvPr/>
        </p:nvSpPr>
        <p:spPr>
          <a:xfrm>
            <a:off x="-8137" y="1025358"/>
            <a:ext cx="9152137" cy="646331"/>
          </a:xfrm>
          <a:prstGeom prst="rect">
            <a:avLst/>
          </a:prstGeom>
        </p:spPr>
        <p:txBody>
          <a:bodyPr wrap="square">
            <a:spAutoFit/>
          </a:bodyPr>
          <a:lstStyle/>
          <a:p>
            <a:r>
              <a:rPr lang="de-CH" sz="1800" b="1" dirty="0"/>
              <a:t>„Kompressor route“, </a:t>
            </a:r>
            <a:r>
              <a:rPr lang="de-CH" sz="1800" b="1" dirty="0" err="1"/>
              <a:t>Cerro</a:t>
            </a:r>
            <a:r>
              <a:rPr lang="de-CH" sz="1800" b="1" dirty="0"/>
              <a:t> Torre: </a:t>
            </a:r>
            <a:r>
              <a:rPr lang="de-CH" sz="1800" dirty="0" err="1"/>
              <a:t>Removing</a:t>
            </a:r>
            <a:r>
              <a:rPr lang="de-CH" sz="1800" dirty="0"/>
              <a:t> 125 </a:t>
            </a:r>
            <a:r>
              <a:rPr lang="de-CH" sz="1800" dirty="0" err="1"/>
              <a:t>bolts</a:t>
            </a:r>
            <a:r>
              <a:rPr lang="de-CH" sz="1800" dirty="0"/>
              <a:t> </a:t>
            </a:r>
            <a:r>
              <a:rPr lang="de-CH" sz="1800" dirty="0" err="1"/>
              <a:t>to</a:t>
            </a:r>
            <a:r>
              <a:rPr lang="de-CH" sz="1800" dirty="0"/>
              <a:t> </a:t>
            </a:r>
            <a:r>
              <a:rPr lang="de-CH" sz="1800" dirty="0" err="1"/>
              <a:t>make</a:t>
            </a:r>
            <a:r>
              <a:rPr lang="de-CH" sz="1800" dirty="0"/>
              <a:t> </a:t>
            </a:r>
            <a:r>
              <a:rPr lang="de-CH" sz="1800" dirty="0" err="1"/>
              <a:t>the</a:t>
            </a:r>
            <a:r>
              <a:rPr lang="de-CH" sz="1800" dirty="0"/>
              <a:t> route </a:t>
            </a:r>
            <a:r>
              <a:rPr lang="de-CH" sz="1800" dirty="0" err="1"/>
              <a:t>more</a:t>
            </a:r>
            <a:r>
              <a:rPr lang="de-CH" sz="1800" dirty="0"/>
              <a:t> </a:t>
            </a:r>
            <a:r>
              <a:rPr lang="de-CH" sz="1800" dirty="0" err="1"/>
              <a:t>dangerous</a:t>
            </a:r>
            <a:r>
              <a:rPr lang="de-CH" sz="1800" dirty="0"/>
              <a:t> (!), </a:t>
            </a:r>
            <a:r>
              <a:rPr lang="de-CH" sz="1800" dirty="0" err="1"/>
              <a:t>harder</a:t>
            </a:r>
            <a:r>
              <a:rPr lang="de-CH" sz="1800" dirty="0"/>
              <a:t>, but back </a:t>
            </a:r>
            <a:r>
              <a:rPr lang="de-CH" sz="1800" dirty="0" err="1"/>
              <a:t>to</a:t>
            </a:r>
            <a:r>
              <a:rPr lang="de-CH" sz="1800" dirty="0"/>
              <a:t> </a:t>
            </a:r>
            <a:r>
              <a:rPr lang="de-CH" sz="1800" dirty="0" err="1"/>
              <a:t>the</a:t>
            </a:r>
            <a:r>
              <a:rPr lang="de-CH" sz="1800" dirty="0"/>
              <a:t> „</a:t>
            </a:r>
            <a:r>
              <a:rPr lang="de-CH" sz="1800" dirty="0" err="1"/>
              <a:t>right</a:t>
            </a:r>
            <a:r>
              <a:rPr lang="de-CH" sz="1800" dirty="0"/>
              <a:t>“ style. „Climbing war“ </a:t>
            </a:r>
            <a:r>
              <a:rPr lang="de-CH" sz="1800" dirty="0" err="1"/>
              <a:t>with</a:t>
            </a:r>
            <a:r>
              <a:rPr lang="de-CH" sz="1800" dirty="0"/>
              <a:t> </a:t>
            </a:r>
            <a:r>
              <a:rPr lang="de-CH" sz="1800" dirty="0" err="1"/>
              <a:t>lynching</a:t>
            </a:r>
            <a:r>
              <a:rPr lang="de-CH" sz="1800" dirty="0"/>
              <a:t> </a:t>
            </a:r>
            <a:r>
              <a:rPr lang="de-CH" sz="1800" dirty="0" err="1"/>
              <a:t>attempts</a:t>
            </a:r>
            <a:endParaRPr lang="de-CH" sz="1600" dirty="0"/>
          </a:p>
        </p:txBody>
      </p:sp>
      <p:sp>
        <p:nvSpPr>
          <p:cNvPr id="22" name="Rechteck 21"/>
          <p:cNvSpPr/>
          <p:nvPr/>
        </p:nvSpPr>
        <p:spPr>
          <a:xfrm>
            <a:off x="2454977" y="5733256"/>
            <a:ext cx="6608725" cy="369332"/>
          </a:xfrm>
          <a:prstGeom prst="rect">
            <a:avLst/>
          </a:prstGeom>
        </p:spPr>
        <p:txBody>
          <a:bodyPr wrap="square">
            <a:spAutoFit/>
          </a:bodyPr>
          <a:lstStyle/>
          <a:p>
            <a:r>
              <a:rPr lang="de-CH" sz="1800" b="1" dirty="0"/>
              <a:t>First </a:t>
            </a:r>
            <a:r>
              <a:rPr lang="de-CH" sz="1800" b="1" dirty="0" err="1"/>
              <a:t>free</a:t>
            </a:r>
            <a:r>
              <a:rPr lang="de-CH" sz="1800" b="1" dirty="0"/>
              <a:t> </a:t>
            </a:r>
            <a:r>
              <a:rPr lang="de-CH" sz="1800" b="1" dirty="0" err="1"/>
              <a:t>ascent</a:t>
            </a:r>
            <a:r>
              <a:rPr lang="de-CH" sz="1800" b="1" dirty="0"/>
              <a:t> </a:t>
            </a:r>
            <a:r>
              <a:rPr lang="de-CH" sz="1800" b="1" dirty="0" err="1"/>
              <a:t>by</a:t>
            </a:r>
            <a:r>
              <a:rPr lang="de-CH" sz="1800" b="1" dirty="0"/>
              <a:t> David Lama (→ </a:t>
            </a:r>
            <a:r>
              <a:rPr lang="de-CH" sz="1800" b="1" dirty="0" err="1"/>
              <a:t>the</a:t>
            </a:r>
            <a:r>
              <a:rPr lang="de-CH" sz="1800" b="1" dirty="0"/>
              <a:t> „</a:t>
            </a:r>
            <a:r>
              <a:rPr lang="de-CH" sz="1800" b="1" dirty="0" err="1"/>
              <a:t>right</a:t>
            </a:r>
            <a:r>
              <a:rPr lang="de-CH" sz="1800" b="1" dirty="0"/>
              <a:t>“ style)</a:t>
            </a:r>
            <a:endParaRPr lang="de-CH" sz="1600" dirty="0"/>
          </a:p>
        </p:txBody>
      </p:sp>
      <p:pic>
        <p:nvPicPr>
          <p:cNvPr id="12" name="Bild 11"/>
          <p:cNvPicPr>
            <a:picLocks noChangeAspect="1"/>
          </p:cNvPicPr>
          <p:nvPr/>
        </p:nvPicPr>
        <p:blipFill rotWithShape="1">
          <a:blip r:embed="rId8"/>
          <a:srcRect l="17221" t="22661" r="388"/>
          <a:stretch/>
        </p:blipFill>
        <p:spPr>
          <a:xfrm>
            <a:off x="2108398" y="1671689"/>
            <a:ext cx="1619685" cy="1014369"/>
          </a:xfrm>
          <a:prstGeom prst="rect">
            <a:avLst/>
          </a:prstGeom>
        </p:spPr>
      </p:pic>
      <p:pic>
        <p:nvPicPr>
          <p:cNvPr id="15" name="Bild 14"/>
          <p:cNvPicPr>
            <a:picLocks noChangeAspect="1"/>
          </p:cNvPicPr>
          <p:nvPr/>
        </p:nvPicPr>
        <p:blipFill rotWithShape="1">
          <a:blip r:embed="rId9"/>
          <a:srcRect l="22536" t="31540" r="17221" b="7183"/>
          <a:stretch/>
        </p:blipFill>
        <p:spPr>
          <a:xfrm>
            <a:off x="2108398" y="4159575"/>
            <a:ext cx="2187668" cy="1244732"/>
          </a:xfrm>
          <a:prstGeom prst="rect">
            <a:avLst/>
          </a:prstGeom>
        </p:spPr>
      </p:pic>
      <p:sp>
        <p:nvSpPr>
          <p:cNvPr id="28" name="Ring 27"/>
          <p:cNvSpPr/>
          <p:nvPr/>
        </p:nvSpPr>
        <p:spPr bwMode="auto">
          <a:xfrm>
            <a:off x="5593954" y="2187027"/>
            <a:ext cx="216024" cy="227516"/>
          </a:xfrm>
          <a:prstGeom prst="donut">
            <a:avLst/>
          </a:prstGeom>
          <a:solidFill>
            <a:srgbClr val="FF0000"/>
          </a:solidFill>
          <a:ln w="317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a:ln>
                <a:noFill/>
              </a:ln>
              <a:solidFill>
                <a:schemeClr val="tx1"/>
              </a:solidFill>
              <a:effectLst/>
              <a:latin typeface="Arial" charset="0"/>
              <a:cs typeface="Arial" charset="0"/>
            </a:endParaRPr>
          </a:p>
        </p:txBody>
      </p:sp>
      <p:sp>
        <p:nvSpPr>
          <p:cNvPr id="30" name="Ring 29"/>
          <p:cNvSpPr/>
          <p:nvPr/>
        </p:nvSpPr>
        <p:spPr bwMode="auto">
          <a:xfrm>
            <a:off x="5826479" y="2124154"/>
            <a:ext cx="216024" cy="227516"/>
          </a:xfrm>
          <a:prstGeom prst="donut">
            <a:avLst/>
          </a:prstGeom>
          <a:solidFill>
            <a:srgbClr val="FF0000"/>
          </a:solidFill>
          <a:ln w="317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a:ln>
                <a:noFill/>
              </a:ln>
              <a:solidFill>
                <a:schemeClr val="tx1"/>
              </a:solidFill>
              <a:effectLst/>
              <a:latin typeface="Arial" charset="0"/>
              <a:cs typeface="Arial" charset="0"/>
            </a:endParaRPr>
          </a:p>
        </p:txBody>
      </p:sp>
      <p:sp>
        <p:nvSpPr>
          <p:cNvPr id="32" name="Ring 31"/>
          <p:cNvSpPr/>
          <p:nvPr/>
        </p:nvSpPr>
        <p:spPr bwMode="auto">
          <a:xfrm>
            <a:off x="5356020" y="1798879"/>
            <a:ext cx="216024" cy="227516"/>
          </a:xfrm>
          <a:prstGeom prst="donut">
            <a:avLst/>
          </a:prstGeom>
          <a:solidFill>
            <a:srgbClr val="FF0000"/>
          </a:solidFill>
          <a:ln w="317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a:ln>
                <a:noFill/>
              </a:ln>
              <a:solidFill>
                <a:schemeClr val="tx1"/>
              </a:solidFill>
              <a:effectLst/>
              <a:latin typeface="Arial" charset="0"/>
              <a:cs typeface="Arial" charset="0"/>
            </a:endParaRPr>
          </a:p>
        </p:txBody>
      </p:sp>
      <p:sp>
        <p:nvSpPr>
          <p:cNvPr id="33" name="Ring 32"/>
          <p:cNvSpPr/>
          <p:nvPr/>
        </p:nvSpPr>
        <p:spPr bwMode="auto">
          <a:xfrm>
            <a:off x="5626197" y="1949733"/>
            <a:ext cx="216024" cy="227516"/>
          </a:xfrm>
          <a:prstGeom prst="donut">
            <a:avLst/>
          </a:prstGeom>
          <a:solidFill>
            <a:srgbClr val="FF0000"/>
          </a:solidFill>
          <a:ln w="317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a:ln>
                <a:noFill/>
              </a:ln>
              <a:solidFill>
                <a:schemeClr val="tx1"/>
              </a:solidFill>
              <a:effectLst/>
              <a:latin typeface="Arial" charset="0"/>
              <a:cs typeface="Arial" charset="0"/>
            </a:endParaRPr>
          </a:p>
        </p:txBody>
      </p:sp>
      <p:sp>
        <p:nvSpPr>
          <p:cNvPr id="34" name="Ring 33"/>
          <p:cNvSpPr/>
          <p:nvPr/>
        </p:nvSpPr>
        <p:spPr bwMode="auto">
          <a:xfrm>
            <a:off x="5844618" y="1845392"/>
            <a:ext cx="216024" cy="227516"/>
          </a:xfrm>
          <a:prstGeom prst="donut">
            <a:avLst/>
          </a:prstGeom>
          <a:solidFill>
            <a:srgbClr val="FF0000"/>
          </a:solidFill>
          <a:ln w="317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a:ln>
                <a:noFill/>
              </a:ln>
              <a:solidFill>
                <a:schemeClr val="tx1"/>
              </a:solidFill>
              <a:effectLst/>
              <a:latin typeface="Arial" charset="0"/>
              <a:cs typeface="Arial" charset="0"/>
            </a:endParaRPr>
          </a:p>
        </p:txBody>
      </p:sp>
      <p:sp>
        <p:nvSpPr>
          <p:cNvPr id="35" name="Ring 34"/>
          <p:cNvSpPr/>
          <p:nvPr/>
        </p:nvSpPr>
        <p:spPr bwMode="auto">
          <a:xfrm>
            <a:off x="5549252" y="2455293"/>
            <a:ext cx="216024" cy="227516"/>
          </a:xfrm>
          <a:prstGeom prst="donut">
            <a:avLst/>
          </a:prstGeom>
          <a:solidFill>
            <a:srgbClr val="FF0000"/>
          </a:solidFill>
          <a:ln w="317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a:ln>
                <a:noFill/>
              </a:ln>
              <a:solidFill>
                <a:schemeClr val="tx1"/>
              </a:solidFill>
              <a:effectLst/>
              <a:latin typeface="Arial" charset="0"/>
              <a:cs typeface="Arial" charset="0"/>
            </a:endParaRPr>
          </a:p>
        </p:txBody>
      </p:sp>
      <p:sp>
        <p:nvSpPr>
          <p:cNvPr id="37" name="Ring 36"/>
          <p:cNvSpPr/>
          <p:nvPr/>
        </p:nvSpPr>
        <p:spPr bwMode="auto">
          <a:xfrm>
            <a:off x="5109489" y="3787648"/>
            <a:ext cx="216024" cy="227516"/>
          </a:xfrm>
          <a:prstGeom prst="donut">
            <a:avLst/>
          </a:prstGeom>
          <a:solidFill>
            <a:srgbClr val="FF0000"/>
          </a:solidFill>
          <a:ln w="317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a:ln>
                <a:noFill/>
              </a:ln>
              <a:solidFill>
                <a:schemeClr val="tx1"/>
              </a:solidFill>
              <a:effectLst/>
              <a:latin typeface="Arial" charset="0"/>
              <a:cs typeface="Arial" charset="0"/>
            </a:endParaRPr>
          </a:p>
        </p:txBody>
      </p:sp>
      <p:sp>
        <p:nvSpPr>
          <p:cNvPr id="38" name="Ring 37"/>
          <p:cNvSpPr/>
          <p:nvPr/>
        </p:nvSpPr>
        <p:spPr bwMode="auto">
          <a:xfrm>
            <a:off x="5001477" y="4070055"/>
            <a:ext cx="216024" cy="227516"/>
          </a:xfrm>
          <a:prstGeom prst="donut">
            <a:avLst/>
          </a:prstGeom>
          <a:solidFill>
            <a:srgbClr val="FF0000"/>
          </a:solidFill>
          <a:ln w="317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a:ln>
                <a:noFill/>
              </a:ln>
              <a:solidFill>
                <a:schemeClr val="tx1"/>
              </a:solidFill>
              <a:effectLst/>
              <a:latin typeface="Arial" charset="0"/>
              <a:cs typeface="Arial" charset="0"/>
            </a:endParaRPr>
          </a:p>
        </p:txBody>
      </p:sp>
      <p:sp>
        <p:nvSpPr>
          <p:cNvPr id="39" name="Ring 38"/>
          <p:cNvSpPr/>
          <p:nvPr/>
        </p:nvSpPr>
        <p:spPr bwMode="auto">
          <a:xfrm>
            <a:off x="4080042" y="3415988"/>
            <a:ext cx="216024" cy="227516"/>
          </a:xfrm>
          <a:prstGeom prst="donut">
            <a:avLst/>
          </a:prstGeom>
          <a:solidFill>
            <a:srgbClr val="FF0000"/>
          </a:solidFill>
          <a:ln w="317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a:ln>
                <a:noFill/>
              </a:ln>
              <a:solidFill>
                <a:schemeClr val="tx1"/>
              </a:solidFill>
              <a:effectLst/>
              <a:latin typeface="Arial" charset="0"/>
              <a:cs typeface="Arial" charset="0"/>
            </a:endParaRPr>
          </a:p>
        </p:txBody>
      </p:sp>
      <p:sp>
        <p:nvSpPr>
          <p:cNvPr id="40" name="Ring 39"/>
          <p:cNvSpPr/>
          <p:nvPr/>
        </p:nvSpPr>
        <p:spPr bwMode="auto">
          <a:xfrm>
            <a:off x="3585512" y="2850800"/>
            <a:ext cx="216024" cy="227516"/>
          </a:xfrm>
          <a:prstGeom prst="donut">
            <a:avLst/>
          </a:prstGeom>
          <a:solidFill>
            <a:srgbClr val="FF0000"/>
          </a:solidFill>
          <a:ln w="317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a:ln>
                <a:noFill/>
              </a:ln>
              <a:solidFill>
                <a:schemeClr val="tx1"/>
              </a:solidFill>
              <a:effectLst/>
              <a:latin typeface="Arial" charset="0"/>
              <a:cs typeface="Arial" charset="0"/>
            </a:endParaRPr>
          </a:p>
        </p:txBody>
      </p:sp>
      <p:sp>
        <p:nvSpPr>
          <p:cNvPr id="41" name="Ring 40"/>
          <p:cNvSpPr/>
          <p:nvPr/>
        </p:nvSpPr>
        <p:spPr bwMode="auto">
          <a:xfrm>
            <a:off x="3014393" y="2672973"/>
            <a:ext cx="216024" cy="227516"/>
          </a:xfrm>
          <a:prstGeom prst="donut">
            <a:avLst/>
          </a:prstGeom>
          <a:solidFill>
            <a:srgbClr val="FF0000"/>
          </a:solidFill>
          <a:ln w="317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a:ln>
                <a:noFill/>
              </a:ln>
              <a:solidFill>
                <a:schemeClr val="tx1"/>
              </a:solidFill>
              <a:effectLst/>
              <a:latin typeface="Arial" charset="0"/>
              <a:cs typeface="Arial" charset="0"/>
            </a:endParaRPr>
          </a:p>
        </p:txBody>
      </p:sp>
      <p:sp>
        <p:nvSpPr>
          <p:cNvPr id="42" name="Ring 41"/>
          <p:cNvSpPr/>
          <p:nvPr/>
        </p:nvSpPr>
        <p:spPr bwMode="auto">
          <a:xfrm>
            <a:off x="2505095" y="2850800"/>
            <a:ext cx="216024" cy="227516"/>
          </a:xfrm>
          <a:prstGeom prst="donut">
            <a:avLst/>
          </a:prstGeom>
          <a:solidFill>
            <a:srgbClr val="FF0000"/>
          </a:solidFill>
          <a:ln w="317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a:ln>
                <a:noFill/>
              </a:ln>
              <a:solidFill>
                <a:schemeClr val="tx1"/>
              </a:solidFill>
              <a:effectLst/>
              <a:latin typeface="Arial" charset="0"/>
              <a:cs typeface="Arial" charset="0"/>
            </a:endParaRPr>
          </a:p>
        </p:txBody>
      </p:sp>
      <p:sp>
        <p:nvSpPr>
          <p:cNvPr id="43" name="Ring 42"/>
          <p:cNvSpPr/>
          <p:nvPr/>
        </p:nvSpPr>
        <p:spPr bwMode="auto">
          <a:xfrm>
            <a:off x="5455971" y="2694375"/>
            <a:ext cx="216024" cy="227516"/>
          </a:xfrm>
          <a:prstGeom prst="donut">
            <a:avLst/>
          </a:prstGeom>
          <a:solidFill>
            <a:srgbClr val="FF0000"/>
          </a:solidFill>
          <a:ln w="317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125171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
          <p:cNvSpPr txBox="1">
            <a:spLocks/>
          </p:cNvSpPr>
          <p:nvPr/>
        </p:nvSpPr>
        <p:spPr bwMode="auto">
          <a:xfrm>
            <a:off x="155683" y="69982"/>
            <a:ext cx="8880888" cy="406690"/>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a:lstStyle>
          <a:p>
            <a:pPr algn="ctr"/>
            <a:r>
              <a:rPr lang="de-CH" sz="2800" kern="0"/>
              <a:t>Normative </a:t>
            </a:r>
            <a:r>
              <a:rPr lang="de-CH" sz="2800" kern="0" dirty="0" err="1"/>
              <a:t>conflicts</a:t>
            </a:r>
            <a:endParaRPr lang="de-CH" sz="2800" kern="0" dirty="0"/>
          </a:p>
        </p:txBody>
      </p:sp>
      <p:sp>
        <p:nvSpPr>
          <p:cNvPr id="19" name="Rechteck 18"/>
          <p:cNvSpPr/>
          <p:nvPr/>
        </p:nvSpPr>
        <p:spPr>
          <a:xfrm>
            <a:off x="323528" y="586555"/>
            <a:ext cx="8524560" cy="461665"/>
          </a:xfrm>
          <a:prstGeom prst="rect">
            <a:avLst/>
          </a:prstGeom>
        </p:spPr>
        <p:txBody>
          <a:bodyPr wrap="square">
            <a:spAutoFit/>
          </a:bodyPr>
          <a:lstStyle/>
          <a:p>
            <a:pPr algn="ctr"/>
            <a:r>
              <a:rPr lang="en-US" sz="2400" dirty="0">
                <a:solidFill>
                  <a:schemeClr val="tx2"/>
                </a:solidFill>
                <a:latin typeface="+mn-lt"/>
                <a:cs typeface="+mn-cs"/>
              </a:rPr>
              <a:t>Everest climbing: Tourism vs. extreme sports</a:t>
            </a:r>
            <a:endParaRPr lang="de-CH" sz="2400" dirty="0">
              <a:solidFill>
                <a:schemeClr val="tx2"/>
              </a:solidFill>
              <a:latin typeface="+mn-lt"/>
              <a:cs typeface="+mn-cs"/>
            </a:endParaRPr>
          </a:p>
        </p:txBody>
      </p:sp>
      <p:pic>
        <p:nvPicPr>
          <p:cNvPr id="4" name="Bild 3"/>
          <p:cNvPicPr>
            <a:picLocks noChangeAspect="1"/>
          </p:cNvPicPr>
          <p:nvPr/>
        </p:nvPicPr>
        <p:blipFill>
          <a:blip r:embed="rId3"/>
          <a:stretch>
            <a:fillRect/>
          </a:stretch>
        </p:blipFill>
        <p:spPr>
          <a:xfrm>
            <a:off x="314514" y="1484784"/>
            <a:ext cx="3798284" cy="2528079"/>
          </a:xfrm>
          <a:prstGeom prst="rect">
            <a:avLst/>
          </a:prstGeom>
        </p:spPr>
      </p:pic>
      <p:pic>
        <p:nvPicPr>
          <p:cNvPr id="8" name="Bild 7"/>
          <p:cNvPicPr>
            <a:picLocks noChangeAspect="1"/>
          </p:cNvPicPr>
          <p:nvPr/>
        </p:nvPicPr>
        <p:blipFill>
          <a:blip r:embed="rId4"/>
          <a:stretch>
            <a:fillRect/>
          </a:stretch>
        </p:blipFill>
        <p:spPr>
          <a:xfrm>
            <a:off x="302798" y="4026563"/>
            <a:ext cx="3810000" cy="2133600"/>
          </a:xfrm>
          <a:prstGeom prst="rect">
            <a:avLst/>
          </a:prstGeom>
        </p:spPr>
      </p:pic>
      <p:pic>
        <p:nvPicPr>
          <p:cNvPr id="9" name="Bild 8"/>
          <p:cNvPicPr>
            <a:picLocks noChangeAspect="1"/>
          </p:cNvPicPr>
          <p:nvPr/>
        </p:nvPicPr>
        <p:blipFill>
          <a:blip r:embed="rId5"/>
          <a:stretch>
            <a:fillRect/>
          </a:stretch>
        </p:blipFill>
        <p:spPr>
          <a:xfrm>
            <a:off x="5277652" y="3324300"/>
            <a:ext cx="3917625" cy="2723405"/>
          </a:xfrm>
          <a:prstGeom prst="rect">
            <a:avLst/>
          </a:prstGeom>
        </p:spPr>
      </p:pic>
      <p:pic>
        <p:nvPicPr>
          <p:cNvPr id="10" name="Bild 9"/>
          <p:cNvPicPr>
            <a:picLocks noChangeAspect="1"/>
          </p:cNvPicPr>
          <p:nvPr/>
        </p:nvPicPr>
        <p:blipFill>
          <a:blip r:embed="rId6"/>
          <a:stretch>
            <a:fillRect/>
          </a:stretch>
        </p:blipFill>
        <p:spPr>
          <a:xfrm>
            <a:off x="5209112" y="5021668"/>
            <a:ext cx="1589509" cy="1048154"/>
          </a:xfrm>
          <a:prstGeom prst="rect">
            <a:avLst/>
          </a:prstGeom>
        </p:spPr>
      </p:pic>
      <p:pic>
        <p:nvPicPr>
          <p:cNvPr id="7" name="Bild 6"/>
          <p:cNvPicPr>
            <a:picLocks noChangeAspect="1"/>
          </p:cNvPicPr>
          <p:nvPr/>
        </p:nvPicPr>
        <p:blipFill>
          <a:blip r:embed="rId7"/>
          <a:stretch>
            <a:fillRect/>
          </a:stretch>
        </p:blipFill>
        <p:spPr>
          <a:xfrm>
            <a:off x="5277653" y="1512565"/>
            <a:ext cx="3887462" cy="2181739"/>
          </a:xfrm>
          <a:prstGeom prst="rect">
            <a:avLst/>
          </a:prstGeom>
        </p:spPr>
      </p:pic>
      <p:sp>
        <p:nvSpPr>
          <p:cNvPr id="36" name="Rechteck 35"/>
          <p:cNvSpPr/>
          <p:nvPr/>
        </p:nvSpPr>
        <p:spPr>
          <a:xfrm>
            <a:off x="302798" y="6305820"/>
            <a:ext cx="9092457" cy="307777"/>
          </a:xfrm>
          <a:prstGeom prst="rect">
            <a:avLst/>
          </a:prstGeom>
        </p:spPr>
        <p:txBody>
          <a:bodyPr wrap="square">
            <a:spAutoFit/>
          </a:bodyPr>
          <a:lstStyle/>
          <a:p>
            <a:r>
              <a:rPr lang="en-US" sz="1400" dirty="0"/>
              <a:t>http://</a:t>
            </a:r>
            <a:r>
              <a:rPr lang="en-US" sz="1400" dirty="0" err="1"/>
              <a:t>www.spiegel.de</a:t>
            </a:r>
            <a:r>
              <a:rPr lang="en-US" sz="1400" dirty="0"/>
              <a:t>/</a:t>
            </a:r>
            <a:r>
              <a:rPr lang="en-US" sz="1400" dirty="0" err="1"/>
              <a:t>reise</a:t>
            </a:r>
            <a:r>
              <a:rPr lang="en-US" sz="1400" dirty="0"/>
              <a:t>/</a:t>
            </a:r>
            <a:r>
              <a:rPr lang="en-US" sz="1400" dirty="0" err="1"/>
              <a:t>fernweh</a:t>
            </a:r>
            <a:r>
              <a:rPr lang="en-US" sz="1400" dirty="0"/>
              <a:t>/schlaegerei-am-mount-everest-ueli-steck-im-interview-a-899357.html</a:t>
            </a:r>
          </a:p>
        </p:txBody>
      </p:sp>
      <p:sp>
        <p:nvSpPr>
          <p:cNvPr id="44" name="Rechteck 43"/>
          <p:cNvSpPr/>
          <p:nvPr/>
        </p:nvSpPr>
        <p:spPr>
          <a:xfrm>
            <a:off x="302797" y="6541818"/>
            <a:ext cx="9092457" cy="307777"/>
          </a:xfrm>
          <a:prstGeom prst="rect">
            <a:avLst/>
          </a:prstGeom>
        </p:spPr>
        <p:txBody>
          <a:bodyPr wrap="square">
            <a:spAutoFit/>
          </a:bodyPr>
          <a:lstStyle/>
          <a:p>
            <a:r>
              <a:rPr lang="en-US" sz="1400" dirty="0"/>
              <a:t>http://</a:t>
            </a:r>
            <a:r>
              <a:rPr lang="en-US" sz="1400" dirty="0" err="1"/>
              <a:t>www.srf.ch</a:t>
            </a:r>
            <a:r>
              <a:rPr lang="en-US" sz="1400" dirty="0"/>
              <a:t>/news/panorama/die-</a:t>
            </a:r>
            <a:r>
              <a:rPr lang="en-US" sz="1400" dirty="0" err="1"/>
              <a:t>schattenseiten</a:t>
            </a:r>
            <a:r>
              <a:rPr lang="en-US" sz="1400" dirty="0"/>
              <a:t>-des-</a:t>
            </a:r>
            <a:r>
              <a:rPr lang="en-US" sz="1400" dirty="0" err="1"/>
              <a:t>kommerzes</a:t>
            </a:r>
            <a:r>
              <a:rPr lang="en-US" sz="1400" dirty="0"/>
              <a:t>-am-</a:t>
            </a:r>
            <a:r>
              <a:rPr lang="en-US" sz="1400" dirty="0" err="1"/>
              <a:t>everest</a:t>
            </a:r>
            <a:endParaRPr lang="en-US" sz="1400" dirty="0"/>
          </a:p>
        </p:txBody>
      </p:sp>
      <p:sp>
        <p:nvSpPr>
          <p:cNvPr id="11" name="Rechteck 10"/>
          <p:cNvSpPr/>
          <p:nvPr/>
        </p:nvSpPr>
        <p:spPr>
          <a:xfrm rot="19749236">
            <a:off x="-299882" y="502135"/>
            <a:ext cx="3026312" cy="369332"/>
          </a:xfrm>
          <a:prstGeom prst="rect">
            <a:avLst/>
          </a:prstGeom>
        </p:spPr>
        <p:txBody>
          <a:bodyPr wrap="square">
            <a:spAutoFit/>
          </a:bodyPr>
          <a:lstStyle/>
          <a:p>
            <a:pPr algn="ctr"/>
            <a:r>
              <a:rPr lang="en-US" sz="1800" b="1" dirty="0">
                <a:solidFill>
                  <a:srgbClr val="FF0000"/>
                </a:solidFill>
                <a:latin typeface="+mn-lt"/>
                <a:cs typeface="+mn-cs"/>
              </a:rPr>
              <a:t>Exemplary case study</a:t>
            </a:r>
            <a:endParaRPr lang="de-CH" sz="1800" b="1" dirty="0">
              <a:solidFill>
                <a:srgbClr val="FF0000"/>
              </a:solidFill>
              <a:latin typeface="+mn-lt"/>
              <a:cs typeface="+mn-cs"/>
            </a:endParaRPr>
          </a:p>
        </p:txBody>
      </p:sp>
    </p:spTree>
    <p:extLst>
      <p:ext uri="{BB962C8B-B14F-4D97-AF65-F5344CB8AC3E}">
        <p14:creationId xmlns:p14="http://schemas.microsoft.com/office/powerpoint/2010/main" val="1566145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
          <p:cNvSpPr txBox="1">
            <a:spLocks/>
          </p:cNvSpPr>
          <p:nvPr/>
        </p:nvSpPr>
        <p:spPr bwMode="auto">
          <a:xfrm>
            <a:off x="155683" y="69982"/>
            <a:ext cx="8880888" cy="406690"/>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a:lstStyle>
          <a:p>
            <a:pPr algn="ctr"/>
            <a:r>
              <a:rPr lang="de-CH" sz="2800" kern="0"/>
              <a:t>Normative </a:t>
            </a:r>
            <a:r>
              <a:rPr lang="de-CH" sz="2800" kern="0" dirty="0" err="1"/>
              <a:t>conflicts</a:t>
            </a:r>
            <a:endParaRPr lang="de-CH" sz="2800" kern="0" dirty="0"/>
          </a:p>
        </p:txBody>
      </p:sp>
      <p:sp>
        <p:nvSpPr>
          <p:cNvPr id="19" name="Rechteck 18"/>
          <p:cNvSpPr/>
          <p:nvPr/>
        </p:nvSpPr>
        <p:spPr>
          <a:xfrm>
            <a:off x="323528" y="586555"/>
            <a:ext cx="8524560" cy="461665"/>
          </a:xfrm>
          <a:prstGeom prst="rect">
            <a:avLst/>
          </a:prstGeom>
        </p:spPr>
        <p:txBody>
          <a:bodyPr wrap="square">
            <a:spAutoFit/>
          </a:bodyPr>
          <a:lstStyle/>
          <a:p>
            <a:pPr algn="ctr"/>
            <a:r>
              <a:rPr lang="en-US" sz="2400" dirty="0">
                <a:solidFill>
                  <a:schemeClr val="tx2"/>
                </a:solidFill>
                <a:latin typeface="+mn-lt"/>
                <a:cs typeface="+mn-cs"/>
              </a:rPr>
              <a:t>Everest climbing: Tourism vs. extreme sports</a:t>
            </a:r>
            <a:endParaRPr lang="de-CH" sz="2400" dirty="0">
              <a:solidFill>
                <a:schemeClr val="tx2"/>
              </a:solidFill>
              <a:latin typeface="+mn-lt"/>
              <a:cs typeface="+mn-cs"/>
            </a:endParaRPr>
          </a:p>
        </p:txBody>
      </p:sp>
      <p:pic>
        <p:nvPicPr>
          <p:cNvPr id="2" name="Ueli Steck, Simone Moro and Jon Griffith Attacked by Sherpas on Everest - EpicTV Climbing Dail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88024" y="4108574"/>
            <a:ext cx="4355976" cy="2450237"/>
          </a:xfrm>
          <a:prstGeom prst="rect">
            <a:avLst/>
          </a:prstGeom>
        </p:spPr>
      </p:pic>
      <p:sp>
        <p:nvSpPr>
          <p:cNvPr id="3" name="Rechteck 2"/>
          <p:cNvSpPr/>
          <p:nvPr/>
        </p:nvSpPr>
        <p:spPr>
          <a:xfrm>
            <a:off x="107504" y="4108574"/>
            <a:ext cx="4456528" cy="646331"/>
          </a:xfrm>
          <a:prstGeom prst="rect">
            <a:avLst/>
          </a:prstGeom>
        </p:spPr>
        <p:txBody>
          <a:bodyPr wrap="square">
            <a:spAutoFit/>
          </a:bodyPr>
          <a:lstStyle/>
          <a:p>
            <a:r>
              <a:rPr lang="en-US" sz="1200" dirty="0"/>
              <a:t>http://</a:t>
            </a:r>
            <a:r>
              <a:rPr lang="en-US" sz="1200" dirty="0" err="1"/>
              <a:t>www.blick.ch</a:t>
            </a:r>
            <a:r>
              <a:rPr lang="en-US" sz="1200" dirty="0"/>
              <a:t>/news/</a:t>
            </a:r>
            <a:r>
              <a:rPr lang="en-US" sz="1200" dirty="0" err="1"/>
              <a:t>ausland</a:t>
            </a:r>
            <a:r>
              <a:rPr lang="en-US" sz="1200" dirty="0"/>
              <a:t>/nach-schlaegerei-mit-ueli-steck-am-mount-everest-gibts-jetzt-streitschlichter-id2737653.html</a:t>
            </a:r>
          </a:p>
        </p:txBody>
      </p:sp>
      <p:sp>
        <p:nvSpPr>
          <p:cNvPr id="6" name="Rechteck 5"/>
          <p:cNvSpPr/>
          <p:nvPr/>
        </p:nvSpPr>
        <p:spPr>
          <a:xfrm>
            <a:off x="6202169" y="6558811"/>
            <a:ext cx="2941831" cy="353943"/>
          </a:xfrm>
          <a:prstGeom prst="rect">
            <a:avLst/>
          </a:prstGeom>
        </p:spPr>
        <p:txBody>
          <a:bodyPr wrap="none">
            <a:spAutoFit/>
          </a:bodyPr>
          <a:lstStyle/>
          <a:p>
            <a:r>
              <a:rPr lang="de-DE" dirty="0">
                <a:solidFill>
                  <a:srgbClr val="000000"/>
                </a:solidFill>
                <a:latin typeface="Roboto" charset="0"/>
              </a:rPr>
              <a:t>https://</a:t>
            </a:r>
            <a:r>
              <a:rPr lang="de-DE" dirty="0" err="1">
                <a:solidFill>
                  <a:srgbClr val="000000"/>
                </a:solidFill>
                <a:latin typeface="Roboto" charset="0"/>
              </a:rPr>
              <a:t>youtu.be</a:t>
            </a:r>
            <a:r>
              <a:rPr lang="de-DE" dirty="0">
                <a:solidFill>
                  <a:srgbClr val="000000"/>
                </a:solidFill>
                <a:latin typeface="Roboto" charset="0"/>
              </a:rPr>
              <a:t>/EKuouj1CDE4</a:t>
            </a:r>
            <a:endParaRPr lang="en-US" dirty="0"/>
          </a:p>
        </p:txBody>
      </p:sp>
      <p:pic>
        <p:nvPicPr>
          <p:cNvPr id="4" name="BLICK video_master_640x360.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55684" y="1556792"/>
            <a:ext cx="4408348" cy="2479696"/>
          </a:xfrm>
          <a:prstGeom prst="rect">
            <a:avLst/>
          </a:prstGeom>
        </p:spPr>
      </p:pic>
    </p:spTree>
    <p:extLst>
      <p:ext uri="{BB962C8B-B14F-4D97-AF65-F5344CB8AC3E}">
        <p14:creationId xmlns:p14="http://schemas.microsoft.com/office/powerpoint/2010/main" val="81960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
          <p:cNvSpPr txBox="1">
            <a:spLocks/>
          </p:cNvSpPr>
          <p:nvPr/>
        </p:nvSpPr>
        <p:spPr bwMode="auto">
          <a:xfrm>
            <a:off x="155683" y="69982"/>
            <a:ext cx="8880888" cy="406690"/>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a:lstStyle>
          <a:p>
            <a:pPr algn="ctr"/>
            <a:r>
              <a:rPr lang="de-CH" sz="2800" kern="0" dirty="0"/>
              <a:t>Normative </a:t>
            </a:r>
            <a:r>
              <a:rPr lang="de-CH" sz="2800" kern="0" dirty="0" err="1"/>
              <a:t>conflicts</a:t>
            </a:r>
            <a:endParaRPr lang="de-CH" sz="2800" kern="0" dirty="0"/>
          </a:p>
        </p:txBody>
      </p:sp>
      <p:sp>
        <p:nvSpPr>
          <p:cNvPr id="19" name="Rechteck 18"/>
          <p:cNvSpPr/>
          <p:nvPr/>
        </p:nvSpPr>
        <p:spPr>
          <a:xfrm>
            <a:off x="323528" y="586555"/>
            <a:ext cx="8524560" cy="461665"/>
          </a:xfrm>
          <a:prstGeom prst="rect">
            <a:avLst/>
          </a:prstGeom>
        </p:spPr>
        <p:txBody>
          <a:bodyPr wrap="square">
            <a:spAutoFit/>
          </a:bodyPr>
          <a:lstStyle/>
          <a:p>
            <a:pPr algn="ctr"/>
            <a:r>
              <a:rPr lang="en-US" sz="2400" dirty="0">
                <a:solidFill>
                  <a:schemeClr val="tx2"/>
                </a:solidFill>
                <a:latin typeface="+mn-lt"/>
                <a:cs typeface="+mn-cs"/>
              </a:rPr>
              <a:t>Equality vs. equity norms in working groups</a:t>
            </a:r>
            <a:endParaRPr lang="de-CH" sz="2400" dirty="0">
              <a:solidFill>
                <a:schemeClr val="tx2"/>
              </a:solidFill>
              <a:latin typeface="+mn-lt"/>
              <a:cs typeface="+mn-cs"/>
            </a:endParaRPr>
          </a:p>
        </p:txBody>
      </p:sp>
      <p:pic>
        <p:nvPicPr>
          <p:cNvPr id="4" name="Bild 3"/>
          <p:cNvPicPr>
            <a:picLocks noChangeAspect="1"/>
          </p:cNvPicPr>
          <p:nvPr/>
        </p:nvPicPr>
        <p:blipFill>
          <a:blip r:embed="rId3"/>
          <a:stretch>
            <a:fillRect/>
          </a:stretch>
        </p:blipFill>
        <p:spPr>
          <a:xfrm>
            <a:off x="5220072" y="2282796"/>
            <a:ext cx="2592288" cy="3555138"/>
          </a:xfrm>
          <a:prstGeom prst="rect">
            <a:avLst/>
          </a:prstGeom>
        </p:spPr>
      </p:pic>
      <p:pic>
        <p:nvPicPr>
          <p:cNvPr id="5" name="Bild 4"/>
          <p:cNvPicPr>
            <a:picLocks noChangeAspect="1"/>
          </p:cNvPicPr>
          <p:nvPr/>
        </p:nvPicPr>
        <p:blipFill>
          <a:blip r:embed="rId4"/>
          <a:stretch>
            <a:fillRect/>
          </a:stretch>
        </p:blipFill>
        <p:spPr>
          <a:xfrm>
            <a:off x="1067908" y="2282796"/>
            <a:ext cx="3517900" cy="2311400"/>
          </a:xfrm>
          <a:prstGeom prst="rect">
            <a:avLst/>
          </a:prstGeom>
        </p:spPr>
      </p:pic>
    </p:spTree>
    <p:extLst>
      <p:ext uri="{BB962C8B-B14F-4D97-AF65-F5344CB8AC3E}">
        <p14:creationId xmlns:p14="http://schemas.microsoft.com/office/powerpoint/2010/main" val="2034677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179512" y="2037567"/>
            <a:ext cx="1441420" cy="646331"/>
          </a:xfrm>
          <a:prstGeom prst="rect">
            <a:avLst/>
          </a:prstGeom>
        </p:spPr>
        <p:txBody>
          <a:bodyPr wrap="none">
            <a:spAutoFit/>
          </a:bodyPr>
          <a:lstStyle/>
          <a:p>
            <a:r>
              <a:rPr lang="de-CH" sz="1800" dirty="0">
                <a:solidFill>
                  <a:schemeClr val="tx2"/>
                </a:solidFill>
                <a:latin typeface="+mn-lt"/>
                <a:cs typeface="+mn-cs"/>
              </a:rPr>
              <a:t>Economics: </a:t>
            </a:r>
          </a:p>
          <a:p>
            <a:r>
              <a:rPr lang="de-CH" sz="1800" dirty="0" err="1">
                <a:solidFill>
                  <a:schemeClr val="tx2"/>
                </a:solidFill>
                <a:latin typeface="+mn-lt"/>
                <a:cs typeface="+mn-cs"/>
              </a:rPr>
              <a:t>alphabetical</a:t>
            </a:r>
            <a:endParaRPr lang="de-CH" sz="1800" dirty="0">
              <a:solidFill>
                <a:schemeClr val="tx2"/>
              </a:solidFill>
              <a:latin typeface="+mn-lt"/>
              <a:cs typeface="+mn-cs"/>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773" y="3429000"/>
            <a:ext cx="5688707" cy="82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uppieren 19"/>
          <p:cNvGrpSpPr/>
          <p:nvPr/>
        </p:nvGrpSpPr>
        <p:grpSpPr>
          <a:xfrm>
            <a:off x="3410167" y="4869160"/>
            <a:ext cx="4546209" cy="773507"/>
            <a:chOff x="3698199" y="4773420"/>
            <a:chExt cx="4546209" cy="773507"/>
          </a:xfrm>
        </p:grpSpPr>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3538" y="4773420"/>
              <a:ext cx="2635531" cy="442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8199" y="5277826"/>
              <a:ext cx="4546209" cy="269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2" name="Rechteck 31"/>
          <p:cNvSpPr/>
          <p:nvPr/>
        </p:nvSpPr>
        <p:spPr>
          <a:xfrm>
            <a:off x="251520" y="3412796"/>
            <a:ext cx="2377574" cy="646331"/>
          </a:xfrm>
          <a:prstGeom prst="rect">
            <a:avLst/>
          </a:prstGeom>
        </p:spPr>
        <p:txBody>
          <a:bodyPr wrap="none">
            <a:spAutoFit/>
          </a:bodyPr>
          <a:lstStyle/>
          <a:p>
            <a:r>
              <a:rPr lang="de-CH" sz="1800" dirty="0">
                <a:solidFill>
                  <a:schemeClr val="tx2"/>
                </a:solidFill>
                <a:latin typeface="+mn-lt"/>
                <a:cs typeface="+mn-cs"/>
              </a:rPr>
              <a:t>Political </a:t>
            </a:r>
            <a:r>
              <a:rPr lang="de-CH" sz="1800" dirty="0" err="1">
                <a:solidFill>
                  <a:schemeClr val="tx2"/>
                </a:solidFill>
                <a:latin typeface="+mn-lt"/>
                <a:cs typeface="+mn-cs"/>
              </a:rPr>
              <a:t>science</a:t>
            </a:r>
            <a:r>
              <a:rPr lang="de-CH" sz="1800" dirty="0">
                <a:solidFill>
                  <a:schemeClr val="tx2"/>
                </a:solidFill>
                <a:latin typeface="+mn-lt"/>
                <a:cs typeface="+mn-cs"/>
              </a:rPr>
              <a:t>: </a:t>
            </a:r>
          </a:p>
          <a:p>
            <a:r>
              <a:rPr lang="de-CH" sz="1800" dirty="0" err="1">
                <a:solidFill>
                  <a:schemeClr val="tx2"/>
                </a:solidFill>
                <a:latin typeface="+mn-lt"/>
                <a:cs typeface="+mn-cs"/>
              </a:rPr>
              <a:t>contributions</a:t>
            </a:r>
            <a:r>
              <a:rPr lang="de-CH" sz="1800" dirty="0">
                <a:solidFill>
                  <a:schemeClr val="tx2"/>
                </a:solidFill>
                <a:latin typeface="+mn-lt"/>
                <a:cs typeface="+mn-cs"/>
              </a:rPr>
              <a:t> (</a:t>
            </a:r>
            <a:r>
              <a:rPr lang="de-CH" sz="1800" dirty="0" err="1">
                <a:solidFill>
                  <a:schemeClr val="tx2"/>
                </a:solidFill>
                <a:latin typeface="+mn-lt"/>
                <a:cs typeface="+mn-cs"/>
              </a:rPr>
              <a:t>mostly</a:t>
            </a:r>
            <a:r>
              <a:rPr lang="de-CH" sz="1800" dirty="0">
                <a:solidFill>
                  <a:schemeClr val="tx2"/>
                </a:solidFill>
                <a:latin typeface="+mn-lt"/>
                <a:cs typeface="+mn-cs"/>
              </a:rPr>
              <a:t>)</a:t>
            </a:r>
          </a:p>
        </p:txBody>
      </p:sp>
      <p:sp>
        <p:nvSpPr>
          <p:cNvPr id="33" name="Rechteck 32"/>
          <p:cNvSpPr/>
          <p:nvPr/>
        </p:nvSpPr>
        <p:spPr>
          <a:xfrm>
            <a:off x="155683" y="4961490"/>
            <a:ext cx="2826415" cy="646331"/>
          </a:xfrm>
          <a:prstGeom prst="rect">
            <a:avLst/>
          </a:prstGeom>
        </p:spPr>
        <p:txBody>
          <a:bodyPr wrap="none">
            <a:spAutoFit/>
          </a:bodyPr>
          <a:lstStyle/>
          <a:p>
            <a:r>
              <a:rPr lang="de-CH" sz="1800" dirty="0">
                <a:solidFill>
                  <a:schemeClr val="tx2"/>
                </a:solidFill>
                <a:latin typeface="+mn-lt"/>
                <a:cs typeface="+mn-cs"/>
              </a:rPr>
              <a:t>Natural </a:t>
            </a:r>
            <a:r>
              <a:rPr lang="de-CH" sz="1800" dirty="0" err="1">
                <a:solidFill>
                  <a:schemeClr val="tx2"/>
                </a:solidFill>
                <a:latin typeface="+mn-lt"/>
                <a:cs typeface="+mn-cs"/>
              </a:rPr>
              <a:t>sciences</a:t>
            </a:r>
            <a:r>
              <a:rPr lang="de-CH" sz="1800" dirty="0">
                <a:solidFill>
                  <a:schemeClr val="tx2"/>
                </a:solidFill>
                <a:latin typeface="+mn-lt"/>
                <a:cs typeface="+mn-cs"/>
              </a:rPr>
              <a:t>:</a:t>
            </a:r>
          </a:p>
          <a:p>
            <a:r>
              <a:rPr lang="de-CH" sz="1800" dirty="0" err="1">
                <a:solidFill>
                  <a:schemeClr val="tx2"/>
                </a:solidFill>
                <a:latin typeface="+mn-lt"/>
                <a:cs typeface="+mn-cs"/>
              </a:rPr>
              <a:t>contributions</a:t>
            </a:r>
            <a:r>
              <a:rPr lang="de-CH" sz="1800" dirty="0">
                <a:solidFill>
                  <a:schemeClr val="tx2"/>
                </a:solidFill>
                <a:latin typeface="+mn-lt"/>
                <a:cs typeface="+mn-cs"/>
              </a:rPr>
              <a:t> (</a:t>
            </a:r>
            <a:r>
              <a:rPr lang="de-CH" sz="1800" dirty="0" err="1">
                <a:solidFill>
                  <a:schemeClr val="tx2"/>
                </a:solidFill>
                <a:latin typeface="+mn-lt"/>
                <a:cs typeface="+mn-cs"/>
              </a:rPr>
              <a:t>prevalently</a:t>
            </a:r>
            <a:r>
              <a:rPr lang="de-CH" sz="1800" dirty="0">
                <a:solidFill>
                  <a:schemeClr val="tx2"/>
                </a:solidFill>
                <a:latin typeface="+mn-lt"/>
                <a:cs typeface="+mn-cs"/>
              </a:rPr>
              <a:t>)</a:t>
            </a:r>
          </a:p>
        </p:txBody>
      </p:sp>
      <p:grpSp>
        <p:nvGrpSpPr>
          <p:cNvPr id="23" name="Gruppieren 22"/>
          <p:cNvGrpSpPr/>
          <p:nvPr/>
        </p:nvGrpSpPr>
        <p:grpSpPr>
          <a:xfrm>
            <a:off x="3163105" y="2018103"/>
            <a:ext cx="5657367" cy="631233"/>
            <a:chOff x="3163105" y="2018103"/>
            <a:chExt cx="5657367" cy="631233"/>
          </a:xfrm>
        </p:grpSpPr>
        <p:pic>
          <p:nvPicPr>
            <p:cNvPr id="2056"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t="-1" b="53823"/>
            <a:stretch/>
          </p:blipFill>
          <p:spPr bwMode="auto">
            <a:xfrm>
              <a:off x="3169749" y="2018103"/>
              <a:ext cx="5608923" cy="2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3105" y="2348880"/>
              <a:ext cx="5657367" cy="300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Titel 1"/>
          <p:cNvSpPr txBox="1">
            <a:spLocks/>
          </p:cNvSpPr>
          <p:nvPr/>
        </p:nvSpPr>
        <p:spPr bwMode="auto">
          <a:xfrm>
            <a:off x="155683" y="69982"/>
            <a:ext cx="8880888" cy="406690"/>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a:lstStyle>
          <a:p>
            <a:pPr algn="ctr"/>
            <a:r>
              <a:rPr lang="de-CH" sz="2800" kern="0" dirty="0"/>
              <a:t>Normative </a:t>
            </a:r>
            <a:r>
              <a:rPr lang="de-CH" sz="2800" kern="0" dirty="0" err="1"/>
              <a:t>conflicts</a:t>
            </a:r>
            <a:endParaRPr lang="de-CH" sz="2800" kern="0" dirty="0"/>
          </a:p>
        </p:txBody>
      </p:sp>
      <p:sp>
        <p:nvSpPr>
          <p:cNvPr id="22" name="Rechteck 21"/>
          <p:cNvSpPr/>
          <p:nvPr/>
        </p:nvSpPr>
        <p:spPr>
          <a:xfrm>
            <a:off x="323528" y="586555"/>
            <a:ext cx="8524560" cy="461665"/>
          </a:xfrm>
          <a:prstGeom prst="rect">
            <a:avLst/>
          </a:prstGeom>
        </p:spPr>
        <p:txBody>
          <a:bodyPr wrap="square">
            <a:spAutoFit/>
          </a:bodyPr>
          <a:lstStyle/>
          <a:p>
            <a:pPr algn="ctr"/>
            <a:r>
              <a:rPr lang="en-US" sz="2400" dirty="0">
                <a:solidFill>
                  <a:schemeClr val="tx2"/>
                </a:solidFill>
                <a:latin typeface="+mn-lt"/>
                <a:cs typeface="+mn-cs"/>
              </a:rPr>
              <a:t>Equality vs. equity norms in scientific collaborations</a:t>
            </a:r>
            <a:endParaRPr lang="de-CH" sz="2400" dirty="0">
              <a:solidFill>
                <a:schemeClr val="tx2"/>
              </a:solidFill>
              <a:latin typeface="+mn-lt"/>
              <a:cs typeface="+mn-cs"/>
            </a:endParaRPr>
          </a:p>
        </p:txBody>
      </p:sp>
    </p:spTree>
    <p:extLst>
      <p:ext uri="{BB962C8B-B14F-4D97-AF65-F5344CB8AC3E}">
        <p14:creationId xmlns:p14="http://schemas.microsoft.com/office/powerpoint/2010/main" val="59261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2"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p:cNvSpPr/>
          <p:nvPr/>
        </p:nvSpPr>
        <p:spPr bwMode="auto">
          <a:xfrm>
            <a:off x="-544" y="0"/>
            <a:ext cx="9144544" cy="764704"/>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pic>
        <p:nvPicPr>
          <p:cNvPr id="5" name="Inhaltsplatzhalt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75823" y="1772816"/>
            <a:ext cx="6808545" cy="4699836"/>
          </a:xfr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344" y="6021288"/>
            <a:ext cx="1475656" cy="700523"/>
          </a:xfrm>
          <a:prstGeom prst="rect">
            <a:avLst/>
          </a:prstGeom>
        </p:spPr>
      </p:pic>
      <p:sp>
        <p:nvSpPr>
          <p:cNvPr id="11" name="Titel 1"/>
          <p:cNvSpPr txBox="1">
            <a:spLocks/>
          </p:cNvSpPr>
          <p:nvPr/>
        </p:nvSpPr>
        <p:spPr bwMode="auto">
          <a:xfrm>
            <a:off x="155683" y="69982"/>
            <a:ext cx="8880888" cy="406690"/>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a:lstStyle>
          <a:p>
            <a:pPr algn="ctr"/>
            <a:r>
              <a:rPr lang="de-CH" sz="2800" kern="0" dirty="0"/>
              <a:t>Normative </a:t>
            </a:r>
            <a:r>
              <a:rPr lang="de-CH" sz="2800" kern="0" dirty="0" err="1"/>
              <a:t>conflicts</a:t>
            </a:r>
            <a:endParaRPr lang="de-CH" sz="2800" kern="0" dirty="0"/>
          </a:p>
        </p:txBody>
      </p:sp>
      <p:sp>
        <p:nvSpPr>
          <p:cNvPr id="12" name="Rechteck 11"/>
          <p:cNvSpPr/>
          <p:nvPr/>
        </p:nvSpPr>
        <p:spPr>
          <a:xfrm>
            <a:off x="323528" y="586555"/>
            <a:ext cx="8524560" cy="461665"/>
          </a:xfrm>
          <a:prstGeom prst="rect">
            <a:avLst/>
          </a:prstGeom>
        </p:spPr>
        <p:txBody>
          <a:bodyPr wrap="square">
            <a:spAutoFit/>
          </a:bodyPr>
          <a:lstStyle/>
          <a:p>
            <a:pPr algn="ctr"/>
            <a:r>
              <a:rPr lang="en-US" sz="2400" dirty="0">
                <a:solidFill>
                  <a:schemeClr val="tx2"/>
                </a:solidFill>
                <a:latin typeface="+mn-lt"/>
                <a:cs typeface="+mn-cs"/>
              </a:rPr>
              <a:t>Equality vs. equity norms in scientific collaborations</a:t>
            </a:r>
            <a:endParaRPr lang="de-CH" sz="2400" dirty="0">
              <a:solidFill>
                <a:schemeClr val="tx2"/>
              </a:solidFill>
              <a:latin typeface="+mn-lt"/>
              <a:cs typeface="+mn-cs"/>
            </a:endParaRPr>
          </a:p>
        </p:txBody>
      </p:sp>
    </p:spTree>
    <p:extLst>
      <p:ext uri="{BB962C8B-B14F-4D97-AF65-F5344CB8AC3E}">
        <p14:creationId xmlns:p14="http://schemas.microsoft.com/office/powerpoint/2010/main" val="3376939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el 1"/>
          <p:cNvSpPr txBox="1">
            <a:spLocks/>
          </p:cNvSpPr>
          <p:nvPr/>
        </p:nvSpPr>
        <p:spPr bwMode="auto">
          <a:xfrm>
            <a:off x="155683" y="620688"/>
            <a:ext cx="8880888" cy="503237"/>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a:lstStyle>
          <a:p>
            <a:pPr algn="ctr"/>
            <a:r>
              <a:rPr lang="de-CH" sz="2200" kern="0" dirty="0"/>
              <a:t>Normative </a:t>
            </a:r>
            <a:r>
              <a:rPr lang="de-CH" sz="2200" kern="0" dirty="0" err="1"/>
              <a:t>conflicts</a:t>
            </a:r>
            <a:r>
              <a:rPr lang="de-CH" sz="2200" kern="0" dirty="0"/>
              <a:t> and </a:t>
            </a:r>
            <a:r>
              <a:rPr lang="de-CH" sz="2200" kern="0" dirty="0" err="1"/>
              <a:t>failure</a:t>
            </a:r>
            <a:r>
              <a:rPr lang="de-CH" sz="2200" kern="0" dirty="0"/>
              <a:t> </a:t>
            </a:r>
            <a:r>
              <a:rPr lang="de-CH" sz="2200" kern="0" dirty="0" err="1"/>
              <a:t>of</a:t>
            </a:r>
            <a:r>
              <a:rPr lang="de-CH" sz="2200" kern="0" dirty="0"/>
              <a:t> </a:t>
            </a:r>
            <a:r>
              <a:rPr lang="de-CH" sz="2200" kern="0" dirty="0" err="1"/>
              <a:t>cooperation</a:t>
            </a:r>
            <a:endParaRPr lang="de-CH" sz="2200" kern="0" dirty="0"/>
          </a:p>
        </p:txBody>
      </p:sp>
      <p:sp>
        <p:nvSpPr>
          <p:cNvPr id="16" name="Rechteck 15"/>
          <p:cNvSpPr/>
          <p:nvPr/>
        </p:nvSpPr>
        <p:spPr bwMode="auto">
          <a:xfrm>
            <a:off x="2123730" y="2703481"/>
            <a:ext cx="2160239" cy="57606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3600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CH" sz="2000" b="1" dirty="0" err="1">
                <a:solidFill>
                  <a:schemeClr val="bg1"/>
                </a:solidFill>
              </a:rPr>
              <a:t>commitment</a:t>
            </a:r>
            <a:endParaRPr lang="de-CH" sz="2000" b="1" dirty="0">
              <a:solidFill>
                <a:schemeClr val="bg1"/>
              </a:solidFill>
            </a:endParaRPr>
          </a:p>
          <a:p>
            <a:pPr marL="0" marR="0" indent="0" algn="ctr" defTabSz="914400" rtl="0" eaLnBrk="1" fontAlgn="base" latinLnBrk="0" hangingPunct="1">
              <a:lnSpc>
                <a:spcPct val="100000"/>
              </a:lnSpc>
              <a:spcBef>
                <a:spcPts val="300"/>
              </a:spcBef>
              <a:spcAft>
                <a:spcPts val="300"/>
              </a:spcAft>
              <a:buClrTx/>
              <a:buSzTx/>
              <a:buFontTx/>
              <a:buNone/>
              <a:tabLst/>
            </a:pPr>
            <a:r>
              <a:rPr lang="de-CH" sz="1400" b="1" dirty="0" err="1">
                <a:solidFill>
                  <a:schemeClr val="bg1"/>
                </a:solidFill>
              </a:rPr>
              <a:t>how</a:t>
            </a:r>
            <a:r>
              <a:rPr lang="de-CH" sz="1400" b="1" dirty="0">
                <a:solidFill>
                  <a:schemeClr val="bg1"/>
                </a:solidFill>
              </a:rPr>
              <a:t> strong?</a:t>
            </a:r>
          </a:p>
        </p:txBody>
      </p:sp>
      <p:sp>
        <p:nvSpPr>
          <p:cNvPr id="17" name="Rechteck 16"/>
          <p:cNvSpPr/>
          <p:nvPr/>
        </p:nvSpPr>
        <p:spPr bwMode="auto">
          <a:xfrm>
            <a:off x="5724129" y="2703481"/>
            <a:ext cx="2160239" cy="53313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3600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CH" sz="2000" b="1" dirty="0" err="1">
                <a:solidFill>
                  <a:schemeClr val="bg1"/>
                </a:solidFill>
              </a:rPr>
              <a:t>content</a:t>
            </a:r>
            <a:endParaRPr lang="de-CH" sz="2000" b="1" dirty="0">
              <a:solidFill>
                <a:schemeClr val="bg1"/>
              </a:solidFill>
            </a:endParaRPr>
          </a:p>
          <a:p>
            <a:pPr algn="ctr">
              <a:spcBef>
                <a:spcPts val="300"/>
              </a:spcBef>
              <a:spcAft>
                <a:spcPts val="300"/>
              </a:spcAft>
            </a:pPr>
            <a:r>
              <a:rPr lang="de-CH" sz="1400" b="1" dirty="0" err="1">
                <a:solidFill>
                  <a:schemeClr val="bg1"/>
                </a:solidFill>
              </a:rPr>
              <a:t>which</a:t>
            </a:r>
            <a:r>
              <a:rPr lang="de-CH" sz="1400" b="1" dirty="0">
                <a:solidFill>
                  <a:schemeClr val="bg1"/>
                </a:solidFill>
              </a:rPr>
              <a:t> </a:t>
            </a:r>
            <a:r>
              <a:rPr lang="de-CH" sz="1400" b="1" dirty="0" err="1">
                <a:solidFill>
                  <a:schemeClr val="bg1"/>
                </a:solidFill>
              </a:rPr>
              <a:t>principle</a:t>
            </a:r>
            <a:r>
              <a:rPr lang="de-CH" sz="1400" b="1" dirty="0">
                <a:solidFill>
                  <a:schemeClr val="bg1"/>
                </a:solidFill>
              </a:rPr>
              <a:t>?</a:t>
            </a:r>
          </a:p>
        </p:txBody>
      </p:sp>
      <p:sp>
        <p:nvSpPr>
          <p:cNvPr id="18" name="Rechteck 17"/>
          <p:cNvSpPr/>
          <p:nvPr/>
        </p:nvSpPr>
        <p:spPr bwMode="auto">
          <a:xfrm>
            <a:off x="2763171" y="1628800"/>
            <a:ext cx="4464496" cy="57606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36000" rIns="0" bIns="0" numCol="1" rtlCol="0" anchor="ctr" anchorCtr="0" compatLnSpc="1">
            <a:prstTxWarp prst="textNoShape">
              <a:avLst/>
            </a:prstTxWarp>
          </a:bodyPr>
          <a:lstStyle/>
          <a:p>
            <a:pPr marL="0" marR="0" indent="0" algn="ctr" defTabSz="914400" rtl="0" eaLnBrk="1" fontAlgn="base" latinLnBrk="0" hangingPunct="1">
              <a:lnSpc>
                <a:spcPct val="100000"/>
              </a:lnSpc>
              <a:spcBef>
                <a:spcPts val="1200"/>
              </a:spcBef>
              <a:spcAft>
                <a:spcPct val="0"/>
              </a:spcAft>
              <a:buClrTx/>
              <a:buSzTx/>
              <a:buFontTx/>
              <a:buNone/>
              <a:tabLst/>
            </a:pPr>
            <a:r>
              <a:rPr lang="de-CH" sz="2000" b="1" dirty="0">
                <a:solidFill>
                  <a:schemeClr val="bg1"/>
                </a:solidFill>
              </a:rPr>
              <a:t>normative </a:t>
            </a:r>
            <a:r>
              <a:rPr lang="de-CH" sz="2000" b="1" dirty="0" err="1">
                <a:solidFill>
                  <a:schemeClr val="bg1"/>
                </a:solidFill>
              </a:rPr>
              <a:t>conflicts</a:t>
            </a:r>
            <a:endParaRPr lang="de-CH" sz="2000" b="1" dirty="0">
              <a:solidFill>
                <a:schemeClr val="bg1"/>
              </a:solidFill>
            </a:endParaRPr>
          </a:p>
        </p:txBody>
      </p:sp>
      <p:cxnSp>
        <p:nvCxnSpPr>
          <p:cNvPr id="19" name="Gewinkelte Verbindung 18"/>
          <p:cNvCxnSpPr/>
          <p:nvPr/>
        </p:nvCxnSpPr>
        <p:spPr bwMode="auto">
          <a:xfrm rot="10800000" flipV="1">
            <a:off x="3203849" y="2492894"/>
            <a:ext cx="3672408" cy="3"/>
          </a:xfrm>
          <a:prstGeom prst="bentConnector3">
            <a:avLst>
              <a:gd name="adj1" fmla="val 50000"/>
            </a:avLst>
          </a:prstGeom>
          <a:solidFill>
            <a:schemeClr val="accent1"/>
          </a:solidFill>
          <a:ln w="22225" cap="flat" cmpd="sng" algn="ctr">
            <a:solidFill>
              <a:schemeClr val="tx1"/>
            </a:solidFill>
            <a:prstDash val="solid"/>
            <a:round/>
            <a:headEnd type="none" w="med" len="med"/>
            <a:tailEnd type="none"/>
          </a:ln>
          <a:effectLst/>
        </p:spPr>
      </p:cxnSp>
      <p:cxnSp>
        <p:nvCxnSpPr>
          <p:cNvPr id="21" name="Gerade Verbindung mit Pfeil 20"/>
          <p:cNvCxnSpPr/>
          <p:nvPr/>
        </p:nvCxnSpPr>
        <p:spPr bwMode="auto">
          <a:xfrm>
            <a:off x="4995419" y="2204864"/>
            <a:ext cx="0" cy="288032"/>
          </a:xfrm>
          <a:prstGeom prst="straightConnector1">
            <a:avLst/>
          </a:prstGeom>
          <a:solidFill>
            <a:schemeClr val="accent1"/>
          </a:solidFill>
          <a:ln w="22225" cap="flat" cmpd="sng" algn="ctr">
            <a:solidFill>
              <a:schemeClr val="tx1"/>
            </a:solidFill>
            <a:prstDash val="solid"/>
            <a:round/>
            <a:headEnd type="none" w="med" len="med"/>
            <a:tailEnd type="none"/>
          </a:ln>
          <a:effectLst/>
        </p:spPr>
      </p:cxnSp>
      <p:cxnSp>
        <p:nvCxnSpPr>
          <p:cNvPr id="22" name="Gerade Verbindung mit Pfeil 21"/>
          <p:cNvCxnSpPr/>
          <p:nvPr/>
        </p:nvCxnSpPr>
        <p:spPr bwMode="auto">
          <a:xfrm>
            <a:off x="6876257" y="2492896"/>
            <a:ext cx="0" cy="216024"/>
          </a:xfrm>
          <a:prstGeom prst="straightConnector1">
            <a:avLst/>
          </a:prstGeom>
          <a:solidFill>
            <a:schemeClr val="accent1"/>
          </a:solidFill>
          <a:ln w="22225" cap="flat" cmpd="sng" algn="ctr">
            <a:solidFill>
              <a:schemeClr val="tx1"/>
            </a:solidFill>
            <a:prstDash val="solid"/>
            <a:round/>
            <a:headEnd type="none" w="med" len="med"/>
            <a:tailEnd type="none"/>
          </a:ln>
          <a:effectLst/>
        </p:spPr>
      </p:cxnSp>
      <p:cxnSp>
        <p:nvCxnSpPr>
          <p:cNvPr id="23" name="Gerade Verbindung mit Pfeil 22"/>
          <p:cNvCxnSpPr/>
          <p:nvPr/>
        </p:nvCxnSpPr>
        <p:spPr bwMode="auto">
          <a:xfrm>
            <a:off x="3203849" y="2492896"/>
            <a:ext cx="0" cy="216024"/>
          </a:xfrm>
          <a:prstGeom prst="straightConnector1">
            <a:avLst/>
          </a:prstGeom>
          <a:solidFill>
            <a:schemeClr val="accent1"/>
          </a:solidFill>
          <a:ln w="22225" cap="flat" cmpd="sng" algn="ctr">
            <a:solidFill>
              <a:schemeClr val="tx1"/>
            </a:solidFill>
            <a:prstDash val="solid"/>
            <a:round/>
            <a:headEnd type="none" w="med" len="med"/>
            <a:tailEnd type="none"/>
          </a:ln>
          <a:effectLst/>
        </p:spPr>
      </p:cxnSp>
      <p:graphicFrame>
        <p:nvGraphicFramePr>
          <p:cNvPr id="24" name="Tabelle 23"/>
          <p:cNvGraphicFramePr>
            <a:graphicFrameLocks noGrp="1"/>
          </p:cNvGraphicFramePr>
          <p:nvPr>
            <p:extLst>
              <p:ext uri="{D42A27DB-BD31-4B8C-83A1-F6EECF244321}">
                <p14:modId xmlns:p14="http://schemas.microsoft.com/office/powerpoint/2010/main" val="806293106"/>
              </p:ext>
            </p:extLst>
          </p:nvPr>
        </p:nvGraphicFramePr>
        <p:xfrm>
          <a:off x="1" y="3918952"/>
          <a:ext cx="8849238" cy="762000"/>
        </p:xfrm>
        <a:graphic>
          <a:graphicData uri="http://schemas.openxmlformats.org/drawingml/2006/table">
            <a:tbl>
              <a:tblPr firstRow="1" bandRow="1">
                <a:tableStyleId>{5C22544A-7EE6-4342-B048-85BDC9FD1C3A}</a:tableStyleId>
              </a:tblPr>
              <a:tblGrid>
                <a:gridCol w="2051719">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gridCol w="3557159">
                  <a:extLst>
                    <a:ext uri="{9D8B030D-6E8A-4147-A177-3AD203B41FA5}">
                      <a16:colId xmlns:a16="http://schemas.microsoft.com/office/drawing/2014/main" val="20002"/>
                    </a:ext>
                  </a:extLst>
                </a:gridCol>
              </a:tblGrid>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600" b="1" dirty="0" err="1">
                          <a:solidFill>
                            <a:schemeClr val="accent1"/>
                          </a:solidFill>
                        </a:rPr>
                        <a:t>environmentalism</a:t>
                      </a:r>
                      <a:endParaRPr lang="de-CH" sz="1600" b="1" dirty="0">
                        <a:solidFill>
                          <a:schemeClr val="accent1"/>
                        </a:solidFill>
                      </a:endParaRPr>
                    </a:p>
                  </a:txBody>
                  <a:tcPr marL="137160" marR="137160" marT="137160" marB="1371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de-CH" sz="1600" b="0" i="0" baseline="0" dirty="0">
                          <a:solidFill>
                            <a:schemeClr val="tx1"/>
                          </a:solidFill>
                        </a:rPr>
                        <a:t>«</a:t>
                      </a:r>
                      <a:r>
                        <a:rPr lang="de-CH" sz="1600" b="0" i="0" baseline="0" dirty="0" err="1">
                          <a:solidFill>
                            <a:schemeClr val="tx1"/>
                          </a:solidFill>
                        </a:rPr>
                        <a:t>nimby</a:t>
                      </a:r>
                      <a:r>
                        <a:rPr lang="de-CH" sz="1600" b="0" i="0" baseline="0" dirty="0">
                          <a:solidFill>
                            <a:schemeClr val="tx1"/>
                          </a:solidFill>
                        </a:rPr>
                        <a:t>» </a:t>
                      </a:r>
                      <a:r>
                        <a:rPr lang="de-CH" sz="1600" b="0" i="0" baseline="0" dirty="0" err="1">
                          <a:solidFill>
                            <a:schemeClr val="tx1"/>
                          </a:solidFill>
                        </a:rPr>
                        <a:t>principle</a:t>
                      </a:r>
                      <a:endParaRPr lang="de-CH" sz="1600" b="0" i="0" dirty="0">
                        <a:solidFill>
                          <a:schemeClr val="tx1"/>
                        </a:solidFill>
                      </a:endParaRPr>
                    </a:p>
                  </a:txBody>
                  <a:tcPr marL="137160" marR="137160" marT="137160" marB="1371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de-CH" sz="1600" b="0" dirty="0">
                          <a:solidFill>
                            <a:schemeClr val="tx1"/>
                          </a:solidFill>
                        </a:rPr>
                        <a:t>heavy </a:t>
                      </a:r>
                      <a:r>
                        <a:rPr lang="de-CH" sz="1600" b="0" dirty="0" err="1">
                          <a:solidFill>
                            <a:schemeClr val="tx1"/>
                          </a:solidFill>
                        </a:rPr>
                        <a:t>contaminators</a:t>
                      </a:r>
                      <a:r>
                        <a:rPr lang="de-CH" sz="1600" b="0" baseline="0" dirty="0">
                          <a:solidFill>
                            <a:schemeClr val="tx1"/>
                          </a:solidFill>
                        </a:rPr>
                        <a:t> </a:t>
                      </a:r>
                      <a:r>
                        <a:rPr lang="de-CH" sz="1600" b="0" baseline="0" dirty="0" err="1">
                          <a:solidFill>
                            <a:schemeClr val="tx1"/>
                          </a:solidFill>
                        </a:rPr>
                        <a:t>largest</a:t>
                      </a:r>
                      <a:r>
                        <a:rPr lang="de-CH" sz="1600" b="0" baseline="0" dirty="0">
                          <a:solidFill>
                            <a:schemeClr val="tx1"/>
                          </a:solidFill>
                        </a:rPr>
                        <a:t> </a:t>
                      </a:r>
                      <a:r>
                        <a:rPr lang="de-CH" sz="1600" b="0" baseline="0" dirty="0" err="1">
                          <a:solidFill>
                            <a:schemeClr val="tx1"/>
                          </a:solidFill>
                        </a:rPr>
                        <a:t>contributions</a:t>
                      </a:r>
                      <a:r>
                        <a:rPr lang="de-CH" sz="1600" b="0" baseline="0" dirty="0">
                          <a:solidFill>
                            <a:schemeClr val="tx1"/>
                          </a:solidFill>
                        </a:rPr>
                        <a:t> </a:t>
                      </a:r>
                      <a:r>
                        <a:rPr lang="de-CH" sz="1600" b="0" baseline="0" dirty="0" err="1">
                          <a:solidFill>
                            <a:schemeClr val="tx1"/>
                          </a:solidFill>
                        </a:rPr>
                        <a:t>or</a:t>
                      </a:r>
                      <a:r>
                        <a:rPr lang="de-CH" sz="1600" b="0" baseline="0" dirty="0">
                          <a:solidFill>
                            <a:schemeClr val="tx1"/>
                          </a:solidFill>
                        </a:rPr>
                        <a:t> all same</a:t>
                      </a:r>
                      <a:r>
                        <a:rPr lang="de-CH" sz="1600" b="0" dirty="0">
                          <a:solidFill>
                            <a:schemeClr val="tx1"/>
                          </a:solidFill>
                        </a:rPr>
                        <a:t>?</a:t>
                      </a:r>
                    </a:p>
                  </a:txBody>
                  <a:tcPr marL="137160" marR="137160" marT="137160" marB="1371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25" name="Tabelle 24"/>
          <p:cNvGraphicFramePr>
            <a:graphicFrameLocks noGrp="1"/>
          </p:cNvGraphicFramePr>
          <p:nvPr>
            <p:extLst>
              <p:ext uri="{D42A27DB-BD31-4B8C-83A1-F6EECF244321}">
                <p14:modId xmlns:p14="http://schemas.microsoft.com/office/powerpoint/2010/main" val="4008977032"/>
              </p:ext>
            </p:extLst>
          </p:nvPr>
        </p:nvGraphicFramePr>
        <p:xfrm>
          <a:off x="1" y="3429000"/>
          <a:ext cx="9098841" cy="518160"/>
        </p:xfrm>
        <a:graphic>
          <a:graphicData uri="http://schemas.openxmlformats.org/drawingml/2006/table">
            <a:tbl>
              <a:tblPr firstRow="1" bandRow="1">
                <a:tableStyleId>{5C22544A-7EE6-4342-B048-85BDC9FD1C3A}</a:tableStyleId>
              </a:tblPr>
              <a:tblGrid>
                <a:gridCol w="1979711">
                  <a:extLst>
                    <a:ext uri="{9D8B030D-6E8A-4147-A177-3AD203B41FA5}">
                      <a16:colId xmlns:a16="http://schemas.microsoft.com/office/drawing/2014/main" val="20000"/>
                    </a:ext>
                  </a:extLst>
                </a:gridCol>
                <a:gridCol w="3312368">
                  <a:extLst>
                    <a:ext uri="{9D8B030D-6E8A-4147-A177-3AD203B41FA5}">
                      <a16:colId xmlns:a16="http://schemas.microsoft.com/office/drawing/2014/main" val="20001"/>
                    </a:ext>
                  </a:extLst>
                </a:gridCol>
                <a:gridCol w="3806762">
                  <a:extLst>
                    <a:ext uri="{9D8B030D-6E8A-4147-A177-3AD203B41FA5}">
                      <a16:colId xmlns:a16="http://schemas.microsoft.com/office/drawing/2014/main" val="20002"/>
                    </a:ext>
                  </a:extLst>
                </a:gridCol>
              </a:tblGrid>
              <a:tr h="5063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600" b="1" dirty="0" err="1">
                          <a:solidFill>
                            <a:schemeClr val="accent1"/>
                          </a:solidFill>
                        </a:rPr>
                        <a:t>science</a:t>
                      </a:r>
                      <a:endParaRPr lang="de-CH" sz="1600" b="1" dirty="0">
                        <a:solidFill>
                          <a:schemeClr val="accent1"/>
                        </a:solidFill>
                      </a:endParaRPr>
                    </a:p>
                  </a:txBody>
                  <a:tcPr marL="137160" marR="137160" marT="137160" marB="1371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de-CH" sz="1600" b="0" dirty="0" err="1">
                          <a:solidFill>
                            <a:schemeClr val="tx1"/>
                          </a:solidFill>
                        </a:rPr>
                        <a:t>co-authors</a:t>
                      </a:r>
                      <a:r>
                        <a:rPr lang="de-CH" sz="1600" b="0" dirty="0">
                          <a:solidFill>
                            <a:schemeClr val="tx1"/>
                          </a:solidFill>
                        </a:rPr>
                        <a:t> </a:t>
                      </a:r>
                      <a:r>
                        <a:rPr lang="de-CH" sz="1600" b="0" dirty="0" err="1">
                          <a:solidFill>
                            <a:schemeClr val="tx1"/>
                          </a:solidFill>
                        </a:rPr>
                        <a:t>contribute</a:t>
                      </a:r>
                      <a:r>
                        <a:rPr lang="de-CH" sz="1600" b="0" dirty="0">
                          <a:solidFill>
                            <a:schemeClr val="tx1"/>
                          </a:solidFill>
                        </a:rPr>
                        <a:t> </a:t>
                      </a:r>
                      <a:r>
                        <a:rPr lang="de-CH" sz="1600" b="0" dirty="0" err="1">
                          <a:solidFill>
                            <a:schemeClr val="tx1"/>
                          </a:solidFill>
                        </a:rPr>
                        <a:t>most</a:t>
                      </a:r>
                      <a:endParaRPr lang="de-CH" sz="1600" b="0" dirty="0">
                        <a:solidFill>
                          <a:schemeClr val="tx1"/>
                        </a:solidFill>
                      </a:endParaRPr>
                    </a:p>
                  </a:txBody>
                  <a:tcPr marL="137160" marR="137160" marT="137160" marB="1371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de-CH" sz="1600" b="0" dirty="0" err="1">
                          <a:solidFill>
                            <a:schemeClr val="tx1"/>
                          </a:solidFill>
                        </a:rPr>
                        <a:t>first</a:t>
                      </a:r>
                      <a:r>
                        <a:rPr lang="de-CH" sz="1600" b="0" dirty="0">
                          <a:solidFill>
                            <a:schemeClr val="tx1"/>
                          </a:solidFill>
                        </a:rPr>
                        <a:t> </a:t>
                      </a:r>
                      <a:r>
                        <a:rPr lang="de-CH" sz="1600" b="0" dirty="0" err="1">
                          <a:solidFill>
                            <a:schemeClr val="tx1"/>
                          </a:solidFill>
                        </a:rPr>
                        <a:t>authorship</a:t>
                      </a:r>
                      <a:r>
                        <a:rPr lang="de-CH" sz="1600" b="0" baseline="0" dirty="0">
                          <a:solidFill>
                            <a:schemeClr val="tx1"/>
                          </a:solidFill>
                        </a:rPr>
                        <a:t> </a:t>
                      </a:r>
                      <a:r>
                        <a:rPr lang="de-CH" sz="1600" b="0" baseline="0" dirty="0" err="1">
                          <a:solidFill>
                            <a:schemeClr val="tx1"/>
                          </a:solidFill>
                        </a:rPr>
                        <a:t>or</a:t>
                      </a:r>
                      <a:r>
                        <a:rPr lang="de-CH" sz="1600" b="0" baseline="0" dirty="0">
                          <a:solidFill>
                            <a:schemeClr val="tx1"/>
                          </a:solidFill>
                        </a:rPr>
                        <a:t> </a:t>
                      </a:r>
                      <a:r>
                        <a:rPr lang="de-CH" sz="1600" b="0" baseline="0" dirty="0" err="1">
                          <a:solidFill>
                            <a:schemeClr val="tx1"/>
                          </a:solidFill>
                        </a:rPr>
                        <a:t>alphabetical</a:t>
                      </a:r>
                      <a:r>
                        <a:rPr lang="de-CH" sz="1600" b="0" baseline="0" dirty="0">
                          <a:solidFill>
                            <a:schemeClr val="tx1"/>
                          </a:solidFill>
                        </a:rPr>
                        <a:t>?</a:t>
                      </a:r>
                      <a:endParaRPr lang="de-CH" sz="1600" b="0" dirty="0">
                        <a:solidFill>
                          <a:schemeClr val="tx1"/>
                        </a:solidFill>
                      </a:endParaRPr>
                    </a:p>
                  </a:txBody>
                  <a:tcPr marL="137160" marR="137160" marT="137160" marB="1371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26" name="Tabelle 25"/>
          <p:cNvGraphicFramePr>
            <a:graphicFrameLocks noGrp="1"/>
          </p:cNvGraphicFramePr>
          <p:nvPr>
            <p:extLst>
              <p:ext uri="{D42A27DB-BD31-4B8C-83A1-F6EECF244321}">
                <p14:modId xmlns:p14="http://schemas.microsoft.com/office/powerpoint/2010/main" val="2386110864"/>
              </p:ext>
            </p:extLst>
          </p:nvPr>
        </p:nvGraphicFramePr>
        <p:xfrm>
          <a:off x="1" y="4581128"/>
          <a:ext cx="9001847" cy="762000"/>
        </p:xfrm>
        <a:graphic>
          <a:graphicData uri="http://schemas.openxmlformats.org/drawingml/2006/table">
            <a:tbl>
              <a:tblPr firstRow="1" bandRow="1">
                <a:tableStyleId>{5C22544A-7EE6-4342-B048-85BDC9FD1C3A}</a:tableStyleId>
              </a:tblPr>
              <a:tblGrid>
                <a:gridCol w="1979711">
                  <a:extLst>
                    <a:ext uri="{9D8B030D-6E8A-4147-A177-3AD203B41FA5}">
                      <a16:colId xmlns:a16="http://schemas.microsoft.com/office/drawing/2014/main" val="20000"/>
                    </a:ext>
                  </a:extLst>
                </a:gridCol>
                <a:gridCol w="3312368">
                  <a:extLst>
                    <a:ext uri="{9D8B030D-6E8A-4147-A177-3AD203B41FA5}">
                      <a16:colId xmlns:a16="http://schemas.microsoft.com/office/drawing/2014/main" val="20001"/>
                    </a:ext>
                  </a:extLst>
                </a:gridCol>
                <a:gridCol w="3709768">
                  <a:extLst>
                    <a:ext uri="{9D8B030D-6E8A-4147-A177-3AD203B41FA5}">
                      <a16:colId xmlns:a16="http://schemas.microsoft.com/office/drawing/2014/main" val="20002"/>
                    </a:ext>
                  </a:extLst>
                </a:gridCol>
              </a:tblGrid>
              <a:tr h="0">
                <a:tc>
                  <a:txBody>
                    <a:bodyPr/>
                    <a:lstStyle/>
                    <a:p>
                      <a:pPr algn="l"/>
                      <a:r>
                        <a:rPr lang="de-CH" sz="1600" b="1" kern="1200" dirty="0" err="1">
                          <a:solidFill>
                            <a:schemeClr val="accent1"/>
                          </a:solidFill>
                          <a:latin typeface="+mn-lt"/>
                          <a:ea typeface="+mn-ea"/>
                          <a:cs typeface="+mn-cs"/>
                        </a:rPr>
                        <a:t>organ</a:t>
                      </a:r>
                      <a:r>
                        <a:rPr lang="de-CH" sz="1600" b="1" kern="1200" dirty="0">
                          <a:solidFill>
                            <a:schemeClr val="accent1"/>
                          </a:solidFill>
                          <a:latin typeface="+mn-lt"/>
                          <a:ea typeface="+mn-ea"/>
                          <a:cs typeface="+mn-cs"/>
                        </a:rPr>
                        <a:t> </a:t>
                      </a:r>
                      <a:r>
                        <a:rPr lang="de-CH" sz="1600" b="1" kern="1200" dirty="0" err="1">
                          <a:solidFill>
                            <a:schemeClr val="accent1"/>
                          </a:solidFill>
                          <a:latin typeface="+mn-lt"/>
                          <a:ea typeface="+mn-ea"/>
                          <a:cs typeface="+mn-cs"/>
                        </a:rPr>
                        <a:t>donations</a:t>
                      </a:r>
                      <a:endParaRPr lang="de-CH" sz="1600" b="1" kern="1200" dirty="0">
                        <a:solidFill>
                          <a:schemeClr val="accent1"/>
                        </a:solidFill>
                        <a:latin typeface="+mn-lt"/>
                        <a:ea typeface="+mn-ea"/>
                        <a:cs typeface="+mn-cs"/>
                      </a:endParaRPr>
                    </a:p>
                  </a:txBody>
                  <a:tcPr marL="137160" marR="137160" marT="137160" marB="1371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de-CH" sz="1600" b="0" dirty="0" err="1">
                          <a:solidFill>
                            <a:schemeClr val="tx1"/>
                          </a:solidFill>
                        </a:rPr>
                        <a:t>everybody</a:t>
                      </a:r>
                      <a:r>
                        <a:rPr lang="de-CH" sz="1600" b="0" dirty="0">
                          <a:solidFill>
                            <a:schemeClr val="tx1"/>
                          </a:solidFill>
                        </a:rPr>
                        <a:t> </a:t>
                      </a:r>
                      <a:r>
                        <a:rPr lang="de-CH" sz="1600" b="0" dirty="0" err="1">
                          <a:solidFill>
                            <a:schemeClr val="tx1"/>
                          </a:solidFill>
                        </a:rPr>
                        <a:t>despite</a:t>
                      </a:r>
                      <a:r>
                        <a:rPr lang="de-CH" sz="1600" b="0" dirty="0">
                          <a:solidFill>
                            <a:schemeClr val="tx1"/>
                          </a:solidFill>
                        </a:rPr>
                        <a:t> </a:t>
                      </a:r>
                      <a:r>
                        <a:rPr lang="de-CH" sz="1600" b="0" dirty="0" err="1">
                          <a:solidFill>
                            <a:schemeClr val="tx1"/>
                          </a:solidFill>
                        </a:rPr>
                        <a:t>me</a:t>
                      </a:r>
                      <a:endParaRPr lang="de-CH" sz="1600" b="0" dirty="0">
                        <a:solidFill>
                          <a:schemeClr val="tx1"/>
                        </a:solidFill>
                      </a:endParaRPr>
                    </a:p>
                  </a:txBody>
                  <a:tcPr marL="137160" marR="137160" marT="137160" marB="1371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de-CH" sz="1600" b="0" dirty="0" err="1">
                          <a:solidFill>
                            <a:schemeClr val="tx1"/>
                          </a:solidFill>
                        </a:rPr>
                        <a:t>young</a:t>
                      </a:r>
                      <a:r>
                        <a:rPr lang="de-CH" sz="1600" b="0" dirty="0">
                          <a:solidFill>
                            <a:schemeClr val="tx1"/>
                          </a:solidFill>
                        </a:rPr>
                        <a:t> &amp; non-</a:t>
                      </a:r>
                      <a:r>
                        <a:rPr lang="de-CH" sz="1600" b="0" dirty="0" err="1">
                          <a:solidFill>
                            <a:schemeClr val="tx1"/>
                          </a:solidFill>
                        </a:rPr>
                        <a:t>smokers</a:t>
                      </a:r>
                      <a:r>
                        <a:rPr lang="de-CH" sz="1600" b="0" dirty="0">
                          <a:solidFill>
                            <a:schemeClr val="tx1"/>
                          </a:solidFill>
                        </a:rPr>
                        <a:t> </a:t>
                      </a:r>
                      <a:r>
                        <a:rPr lang="de-CH" sz="1600" b="0" dirty="0" err="1">
                          <a:solidFill>
                            <a:schemeClr val="tx1"/>
                          </a:solidFill>
                        </a:rPr>
                        <a:t>advantaged</a:t>
                      </a:r>
                      <a:r>
                        <a:rPr lang="de-CH" sz="1600" b="0" baseline="0" dirty="0">
                          <a:solidFill>
                            <a:schemeClr val="tx1"/>
                          </a:solidFill>
                        </a:rPr>
                        <a:t> </a:t>
                      </a:r>
                      <a:br>
                        <a:rPr lang="de-CH" sz="1600" b="0" baseline="0" dirty="0">
                          <a:solidFill>
                            <a:schemeClr val="tx1"/>
                          </a:solidFill>
                        </a:rPr>
                      </a:br>
                      <a:r>
                        <a:rPr lang="de-CH" sz="1600" b="0" baseline="0" dirty="0" err="1">
                          <a:solidFill>
                            <a:schemeClr val="tx1"/>
                          </a:solidFill>
                        </a:rPr>
                        <a:t>or</a:t>
                      </a:r>
                      <a:r>
                        <a:rPr lang="de-CH" sz="1600" b="0" baseline="0" dirty="0">
                          <a:solidFill>
                            <a:schemeClr val="tx1"/>
                          </a:solidFill>
                        </a:rPr>
                        <a:t> all same? </a:t>
                      </a:r>
                      <a:endParaRPr lang="de-CH" sz="1600" b="0" dirty="0">
                        <a:solidFill>
                          <a:schemeClr val="tx1"/>
                        </a:solidFill>
                      </a:endParaRPr>
                    </a:p>
                  </a:txBody>
                  <a:tcPr marL="137160" marR="137160" marT="137160" marB="1371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0" name="Rechteck 19"/>
          <p:cNvSpPr/>
          <p:nvPr/>
        </p:nvSpPr>
        <p:spPr>
          <a:xfrm>
            <a:off x="323528" y="1043444"/>
            <a:ext cx="8524560" cy="369332"/>
          </a:xfrm>
          <a:prstGeom prst="rect">
            <a:avLst/>
          </a:prstGeom>
        </p:spPr>
        <p:txBody>
          <a:bodyPr wrap="square">
            <a:spAutoFit/>
          </a:bodyPr>
          <a:lstStyle/>
          <a:p>
            <a:pPr algn="ctr"/>
            <a:r>
              <a:rPr lang="en-US" sz="1800" dirty="0">
                <a:solidFill>
                  <a:schemeClr val="tx2"/>
                </a:solidFill>
                <a:latin typeface="+mn-lt"/>
                <a:cs typeface="+mn-cs"/>
              </a:rPr>
              <a:t>norm adherence considered improper due to different normative principles</a:t>
            </a:r>
            <a:endParaRPr lang="de-CH" sz="1800" dirty="0">
              <a:solidFill>
                <a:schemeClr val="tx2"/>
              </a:solidFill>
              <a:latin typeface="+mn-lt"/>
              <a:cs typeface="+mn-cs"/>
            </a:endParaRPr>
          </a:p>
        </p:txBody>
      </p:sp>
    </p:spTree>
    <p:extLst>
      <p:ext uri="{BB962C8B-B14F-4D97-AF65-F5344CB8AC3E}">
        <p14:creationId xmlns:p14="http://schemas.microsoft.com/office/powerpoint/2010/main" val="116246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340768"/>
            <a:ext cx="8352928" cy="4032448"/>
          </a:xfrm>
        </p:spPr>
        <p:txBody>
          <a:bodyPr/>
          <a:lstStyle/>
          <a:p>
            <a:pPr algn="ctr">
              <a:lnSpc>
                <a:spcPct val="150000"/>
              </a:lnSpc>
              <a:spcBef>
                <a:spcPts val="2400"/>
              </a:spcBef>
              <a:spcAft>
                <a:spcPts val="2400"/>
              </a:spcAft>
            </a:pPr>
            <a:br>
              <a:rPr lang="de-CH" dirty="0"/>
            </a:br>
            <a:r>
              <a:rPr lang="de-CH" dirty="0"/>
              <a:t>normative </a:t>
            </a:r>
            <a:r>
              <a:rPr lang="de-CH" dirty="0" err="1"/>
              <a:t>conflicts</a:t>
            </a:r>
            <a:r>
              <a:rPr lang="de-CH" dirty="0"/>
              <a:t> </a:t>
            </a:r>
            <a:r>
              <a:rPr lang="de-CH" dirty="0" err="1"/>
              <a:t>between</a:t>
            </a:r>
            <a:r>
              <a:rPr lang="de-CH" dirty="0"/>
              <a:t> </a:t>
            </a:r>
            <a:r>
              <a:rPr lang="de-CH" dirty="0" err="1"/>
              <a:t>equity</a:t>
            </a:r>
            <a:r>
              <a:rPr lang="de-CH" dirty="0"/>
              <a:t> and </a:t>
            </a:r>
            <a:r>
              <a:rPr lang="de-CH" dirty="0" err="1"/>
              <a:t>equality</a:t>
            </a:r>
            <a:r>
              <a:rPr lang="de-CH" dirty="0"/>
              <a:t> </a:t>
            </a:r>
            <a:r>
              <a:rPr lang="de-CH" dirty="0" err="1"/>
              <a:t>norms</a:t>
            </a:r>
            <a:r>
              <a:rPr lang="de-CH" dirty="0"/>
              <a:t> </a:t>
            </a:r>
            <a:r>
              <a:rPr lang="de-CH" sz="2300" dirty="0"/>
              <a:t>in </a:t>
            </a:r>
            <a:r>
              <a:rPr lang="de-CH" sz="2300" dirty="0" err="1"/>
              <a:t>ultimatum</a:t>
            </a:r>
            <a:r>
              <a:rPr lang="de-CH" sz="2300" dirty="0"/>
              <a:t> </a:t>
            </a:r>
            <a:r>
              <a:rPr lang="de-CH" sz="2300" dirty="0" err="1"/>
              <a:t>game</a:t>
            </a:r>
            <a:r>
              <a:rPr lang="de-CH" sz="2300" dirty="0"/>
              <a:t> </a:t>
            </a:r>
            <a:r>
              <a:rPr lang="de-CH" sz="2300" dirty="0" err="1"/>
              <a:t>experiments</a:t>
            </a:r>
            <a:br>
              <a:rPr lang="de-CH" dirty="0"/>
            </a:br>
            <a:br>
              <a:rPr lang="de-CH" dirty="0"/>
            </a:br>
            <a:br>
              <a:rPr lang="de-CH" dirty="0"/>
            </a:br>
            <a:r>
              <a:rPr lang="de-CH" sz="2000" b="0" i="1" u="sng" dirty="0">
                <a:solidFill>
                  <a:schemeClr val="tx1"/>
                </a:solidFill>
              </a:rPr>
              <a:t>Rauhut</a:t>
            </a:r>
            <a:r>
              <a:rPr lang="de-CH" sz="2000" b="0" i="1" dirty="0">
                <a:solidFill>
                  <a:schemeClr val="tx1"/>
                </a:solidFill>
              </a:rPr>
              <a:t> &amp; Winter, Social Science Research, 2011</a:t>
            </a:r>
            <a:br>
              <a:rPr lang="de-CH" sz="2000" b="0" i="1" dirty="0">
                <a:solidFill>
                  <a:schemeClr val="tx1"/>
                </a:solidFill>
              </a:rPr>
            </a:br>
            <a:r>
              <a:rPr lang="de-CH" sz="2000" b="0" i="1" dirty="0">
                <a:solidFill>
                  <a:schemeClr val="tx1"/>
                </a:solidFill>
              </a:rPr>
              <a:t>Winter, </a:t>
            </a:r>
            <a:r>
              <a:rPr lang="de-CH" sz="2000" b="0" i="1" u="sng" dirty="0">
                <a:solidFill>
                  <a:schemeClr val="tx1"/>
                </a:solidFill>
              </a:rPr>
              <a:t>Rauhut </a:t>
            </a:r>
            <a:r>
              <a:rPr lang="de-CH" sz="2000" b="0" i="1" dirty="0">
                <a:solidFill>
                  <a:schemeClr val="tx1"/>
                </a:solidFill>
              </a:rPr>
              <a:t>&amp; Helbing, Social Forces, 2012</a:t>
            </a:r>
            <a:br>
              <a:rPr lang="de-CH" sz="2000" i="1" dirty="0"/>
            </a:br>
            <a:endParaRPr lang="de-CH" sz="2000" i="1" dirty="0"/>
          </a:p>
        </p:txBody>
      </p:sp>
    </p:spTree>
    <p:extLst>
      <p:ext uri="{BB962C8B-B14F-4D97-AF65-F5344CB8AC3E}">
        <p14:creationId xmlns:p14="http://schemas.microsoft.com/office/powerpoint/2010/main" val="1756722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113" y="692696"/>
            <a:ext cx="7343775" cy="503237"/>
          </a:xfrm>
        </p:spPr>
        <p:txBody>
          <a:bodyPr/>
          <a:lstStyle/>
          <a:p>
            <a:r>
              <a:rPr lang="de-CH" dirty="0"/>
              <a:t>Ultimatum </a:t>
            </a:r>
            <a:r>
              <a:rPr lang="de-CH" dirty="0" err="1"/>
              <a:t>game</a:t>
            </a:r>
            <a:r>
              <a:rPr lang="de-CH" dirty="0"/>
              <a:t> </a:t>
            </a:r>
            <a:r>
              <a:rPr lang="de-CH" dirty="0" err="1"/>
              <a:t>experiment</a:t>
            </a:r>
            <a:endParaRPr lang="de-CH" dirty="0"/>
          </a:p>
        </p:txBody>
      </p:sp>
      <p:sp>
        <p:nvSpPr>
          <p:cNvPr id="3" name="Inhaltsplatzhalter 2"/>
          <p:cNvSpPr>
            <a:spLocks noGrp="1"/>
          </p:cNvSpPr>
          <p:nvPr>
            <p:ph idx="1"/>
          </p:nvPr>
        </p:nvSpPr>
        <p:spPr>
          <a:xfrm>
            <a:off x="672961" y="1412777"/>
            <a:ext cx="5483215" cy="1224135"/>
          </a:xfrm>
        </p:spPr>
        <p:txBody>
          <a:bodyPr/>
          <a:lstStyle/>
          <a:p>
            <a:pPr>
              <a:spcBef>
                <a:spcPts val="500"/>
              </a:spcBef>
            </a:pPr>
            <a:r>
              <a:rPr lang="de-CH" sz="1600" dirty="0" err="1">
                <a:solidFill>
                  <a:schemeClr val="tx1"/>
                </a:solidFill>
              </a:rPr>
              <a:t>Subjects</a:t>
            </a:r>
            <a:r>
              <a:rPr lang="de-CH" sz="1600" dirty="0">
                <a:solidFill>
                  <a:schemeClr val="tx1"/>
                </a:solidFill>
              </a:rPr>
              <a:t> </a:t>
            </a:r>
            <a:r>
              <a:rPr lang="de-CH" sz="1600" dirty="0" err="1">
                <a:solidFill>
                  <a:schemeClr val="tx1"/>
                </a:solidFill>
              </a:rPr>
              <a:t>perform</a:t>
            </a:r>
            <a:r>
              <a:rPr lang="de-CH" sz="1600" dirty="0">
                <a:solidFill>
                  <a:schemeClr val="tx1"/>
                </a:solidFill>
              </a:rPr>
              <a:t> real </a:t>
            </a:r>
            <a:r>
              <a:rPr lang="de-CH" sz="1600" dirty="0" err="1">
                <a:solidFill>
                  <a:schemeClr val="tx1"/>
                </a:solidFill>
              </a:rPr>
              <a:t>effort</a:t>
            </a:r>
            <a:r>
              <a:rPr lang="de-CH" sz="1600" dirty="0">
                <a:solidFill>
                  <a:schemeClr val="tx1"/>
                </a:solidFill>
              </a:rPr>
              <a:t> </a:t>
            </a:r>
            <a:r>
              <a:rPr lang="de-CH" sz="1600" dirty="0" err="1">
                <a:solidFill>
                  <a:schemeClr val="tx1"/>
                </a:solidFill>
              </a:rPr>
              <a:t>task</a:t>
            </a:r>
            <a:r>
              <a:rPr lang="de-CH" sz="1600" dirty="0">
                <a:solidFill>
                  <a:schemeClr val="tx1"/>
                </a:solidFill>
              </a:rPr>
              <a:t> </a:t>
            </a:r>
            <a:r>
              <a:rPr lang="de-CH" sz="1600" dirty="0" err="1">
                <a:solidFill>
                  <a:schemeClr val="tx1"/>
                </a:solidFill>
              </a:rPr>
              <a:t>prior</a:t>
            </a:r>
            <a:r>
              <a:rPr lang="de-CH" sz="1600" dirty="0">
                <a:solidFill>
                  <a:schemeClr val="tx1"/>
                </a:solidFill>
              </a:rPr>
              <a:t> </a:t>
            </a:r>
            <a:r>
              <a:rPr lang="de-CH" sz="1600" dirty="0" err="1">
                <a:solidFill>
                  <a:schemeClr val="tx1"/>
                </a:solidFill>
              </a:rPr>
              <a:t>to</a:t>
            </a:r>
            <a:r>
              <a:rPr lang="de-CH" sz="1600" dirty="0">
                <a:solidFill>
                  <a:schemeClr val="tx1"/>
                </a:solidFill>
              </a:rPr>
              <a:t> lab </a:t>
            </a:r>
            <a:r>
              <a:rPr lang="de-CH" sz="1600" dirty="0" err="1">
                <a:solidFill>
                  <a:schemeClr val="tx1"/>
                </a:solidFill>
              </a:rPr>
              <a:t>experiment</a:t>
            </a:r>
            <a:r>
              <a:rPr lang="de-CH" sz="1600" dirty="0">
                <a:solidFill>
                  <a:schemeClr val="tx1"/>
                </a:solidFill>
              </a:rPr>
              <a:t> </a:t>
            </a:r>
            <a:r>
              <a:rPr lang="de-CH" sz="1600" dirty="0" err="1">
                <a:solidFill>
                  <a:schemeClr val="tx1"/>
                </a:solidFill>
              </a:rPr>
              <a:t>at</a:t>
            </a:r>
            <a:r>
              <a:rPr lang="de-CH" sz="1600" dirty="0">
                <a:solidFill>
                  <a:schemeClr val="tx1"/>
                </a:solidFill>
              </a:rPr>
              <a:t> </a:t>
            </a:r>
            <a:r>
              <a:rPr lang="de-CH" sz="1600" dirty="0" err="1">
                <a:solidFill>
                  <a:schemeClr val="tx1"/>
                </a:solidFill>
              </a:rPr>
              <a:t>home</a:t>
            </a:r>
            <a:endParaRPr lang="de-CH" sz="1600" dirty="0">
              <a:solidFill>
                <a:schemeClr val="tx1"/>
              </a:solidFill>
            </a:endParaRPr>
          </a:p>
          <a:p>
            <a:pPr>
              <a:spcBef>
                <a:spcPts val="500"/>
              </a:spcBef>
            </a:pPr>
            <a:r>
              <a:rPr lang="de-CH" sz="1600" dirty="0" err="1">
                <a:solidFill>
                  <a:schemeClr val="tx1"/>
                </a:solidFill>
              </a:rPr>
              <a:t>Subjects</a:t>
            </a:r>
            <a:r>
              <a:rPr lang="de-CH" sz="1600" dirty="0">
                <a:solidFill>
                  <a:schemeClr val="tx1"/>
                </a:solidFill>
              </a:rPr>
              <a:t> </a:t>
            </a:r>
            <a:r>
              <a:rPr lang="de-CH" sz="1600" dirty="0" err="1">
                <a:solidFill>
                  <a:schemeClr val="tx1"/>
                </a:solidFill>
              </a:rPr>
              <a:t>earn</a:t>
            </a:r>
            <a:r>
              <a:rPr lang="de-CH" sz="1600" dirty="0">
                <a:solidFill>
                  <a:schemeClr val="tx1"/>
                </a:solidFill>
              </a:rPr>
              <a:t> different </a:t>
            </a:r>
            <a:r>
              <a:rPr lang="de-CH" sz="1600" dirty="0" err="1">
                <a:solidFill>
                  <a:schemeClr val="tx1"/>
                </a:solidFill>
              </a:rPr>
              <a:t>amounts</a:t>
            </a:r>
            <a:r>
              <a:rPr lang="de-CH" sz="1600" dirty="0">
                <a:solidFill>
                  <a:schemeClr val="tx1"/>
                </a:solidFill>
              </a:rPr>
              <a:t> </a:t>
            </a:r>
            <a:r>
              <a:rPr lang="de-CH" sz="1600" dirty="0" err="1">
                <a:solidFill>
                  <a:schemeClr val="tx1"/>
                </a:solidFill>
              </a:rPr>
              <a:t>of</a:t>
            </a:r>
            <a:r>
              <a:rPr lang="de-CH" sz="1600" dirty="0">
                <a:solidFill>
                  <a:schemeClr val="tx1"/>
                </a:solidFill>
              </a:rPr>
              <a:t> </a:t>
            </a:r>
            <a:r>
              <a:rPr lang="de-CH" sz="1600" dirty="0" err="1">
                <a:solidFill>
                  <a:schemeClr val="tx1"/>
                </a:solidFill>
              </a:rPr>
              <a:t>money</a:t>
            </a:r>
            <a:r>
              <a:rPr lang="de-CH" sz="1600" dirty="0">
                <a:solidFill>
                  <a:schemeClr val="tx1"/>
                </a:solidFill>
              </a:rPr>
              <a:t> in </a:t>
            </a:r>
            <a:r>
              <a:rPr lang="de-CH" sz="1600" dirty="0" err="1">
                <a:solidFill>
                  <a:schemeClr val="tx1"/>
                </a:solidFill>
              </a:rPr>
              <a:t>knowledge</a:t>
            </a:r>
            <a:r>
              <a:rPr lang="de-CH" sz="1600" dirty="0">
                <a:solidFill>
                  <a:schemeClr val="tx1"/>
                </a:solidFill>
              </a:rPr>
              <a:t> </a:t>
            </a:r>
            <a:r>
              <a:rPr lang="de-CH" sz="1600" dirty="0" err="1">
                <a:solidFill>
                  <a:schemeClr val="tx1"/>
                </a:solidFill>
              </a:rPr>
              <a:t>quiz</a:t>
            </a:r>
            <a:r>
              <a:rPr lang="de-CH" sz="1600" dirty="0">
                <a:solidFill>
                  <a:schemeClr val="tx1"/>
                </a:solidFill>
              </a:rPr>
              <a:t> </a:t>
            </a:r>
            <a:r>
              <a:rPr lang="de-CH" sz="1600" dirty="0" err="1">
                <a:solidFill>
                  <a:schemeClr val="tx1"/>
                </a:solidFill>
              </a:rPr>
              <a:t>contingent</a:t>
            </a:r>
            <a:r>
              <a:rPr lang="de-CH" sz="1600" dirty="0">
                <a:solidFill>
                  <a:schemeClr val="tx1"/>
                </a:solidFill>
              </a:rPr>
              <a:t> on </a:t>
            </a:r>
            <a:r>
              <a:rPr lang="de-CH" sz="1600" dirty="0" err="1">
                <a:solidFill>
                  <a:schemeClr val="tx1"/>
                </a:solidFill>
              </a:rPr>
              <a:t>their</a:t>
            </a:r>
            <a:r>
              <a:rPr lang="de-CH" sz="1600" dirty="0">
                <a:solidFill>
                  <a:schemeClr val="tx1"/>
                </a:solidFill>
              </a:rPr>
              <a:t> </a:t>
            </a:r>
            <a:r>
              <a:rPr lang="de-CH" sz="1600" dirty="0" err="1">
                <a:solidFill>
                  <a:schemeClr val="tx1"/>
                </a:solidFill>
              </a:rPr>
              <a:t>preparatory</a:t>
            </a:r>
            <a:r>
              <a:rPr lang="de-CH" sz="1600" dirty="0">
                <a:solidFill>
                  <a:schemeClr val="tx1"/>
                </a:solidFill>
              </a:rPr>
              <a:t> </a:t>
            </a:r>
            <a:r>
              <a:rPr lang="de-CH" sz="1600" dirty="0" err="1">
                <a:solidFill>
                  <a:schemeClr val="tx1"/>
                </a:solidFill>
              </a:rPr>
              <a:t>work</a:t>
            </a:r>
            <a:endParaRPr lang="de-CH" sz="1600" dirty="0">
              <a:solidFill>
                <a:schemeClr val="tx1"/>
              </a:solidFill>
            </a:endParaRPr>
          </a:p>
          <a:p>
            <a:pPr marL="0" indent="0">
              <a:buNone/>
            </a:pPr>
            <a:endParaRPr lang="de-CH" sz="1700" dirty="0">
              <a:solidFill>
                <a:schemeClr val="tx1"/>
              </a:solidFill>
            </a:endParaRP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225" y="1188691"/>
            <a:ext cx="1359206" cy="1377492"/>
          </a:xfrm>
          <a:prstGeom prst="rect">
            <a:avLst/>
          </a:prstGeom>
        </p:spPr>
      </p:pic>
      <p:sp>
        <p:nvSpPr>
          <p:cNvPr id="11" name="Rechteck 10"/>
          <p:cNvSpPr/>
          <p:nvPr/>
        </p:nvSpPr>
        <p:spPr>
          <a:xfrm>
            <a:off x="539552" y="3397979"/>
            <a:ext cx="6246440" cy="648896"/>
          </a:xfrm>
          <a:prstGeom prst="rect">
            <a:avLst/>
          </a:prstGeom>
        </p:spPr>
        <p:txBody>
          <a:bodyPr wrap="square">
            <a:spAutoFit/>
          </a:bodyPr>
          <a:lstStyle/>
          <a:p>
            <a:pPr marL="342900" indent="-342900">
              <a:spcBef>
                <a:spcPts val="500"/>
              </a:spcBef>
              <a:buClr>
                <a:schemeClr val="tx2"/>
              </a:buClr>
              <a:buFont typeface="Wingdings" pitchFamily="2" charset="2"/>
              <a:buChar char="§"/>
            </a:pPr>
            <a:r>
              <a:rPr lang="de-CH" sz="1600" dirty="0" err="1">
                <a:latin typeface="+mn-lt"/>
                <a:cs typeface="+mn-cs"/>
              </a:rPr>
              <a:t>Bargaining</a:t>
            </a:r>
            <a:r>
              <a:rPr lang="de-CH" sz="1600" dirty="0">
                <a:latin typeface="+mn-lt"/>
                <a:cs typeface="+mn-cs"/>
              </a:rPr>
              <a:t> </a:t>
            </a:r>
            <a:r>
              <a:rPr lang="de-CH" sz="1600" dirty="0" err="1">
                <a:latin typeface="+mn-lt"/>
                <a:cs typeface="+mn-cs"/>
              </a:rPr>
              <a:t>over</a:t>
            </a:r>
            <a:r>
              <a:rPr lang="de-CH" sz="1600" dirty="0">
                <a:latin typeface="+mn-lt"/>
                <a:cs typeface="+mn-cs"/>
              </a:rPr>
              <a:t> </a:t>
            </a:r>
            <a:r>
              <a:rPr lang="de-CH" sz="1600" dirty="0" err="1">
                <a:latin typeface="+mn-lt"/>
                <a:cs typeface="+mn-cs"/>
              </a:rPr>
              <a:t>distribution</a:t>
            </a:r>
            <a:r>
              <a:rPr lang="de-CH" sz="1600" dirty="0">
                <a:latin typeface="+mn-lt"/>
                <a:cs typeface="+mn-cs"/>
              </a:rPr>
              <a:t> </a:t>
            </a:r>
            <a:r>
              <a:rPr lang="de-CH" sz="1600" dirty="0" err="1">
                <a:latin typeface="+mn-lt"/>
                <a:cs typeface="+mn-cs"/>
              </a:rPr>
              <a:t>of</a:t>
            </a:r>
            <a:r>
              <a:rPr lang="de-CH" sz="1600" dirty="0">
                <a:latin typeface="+mn-lt"/>
                <a:cs typeface="+mn-cs"/>
              </a:rPr>
              <a:t> </a:t>
            </a:r>
            <a:r>
              <a:rPr lang="de-CH" sz="1600" dirty="0" err="1">
                <a:latin typeface="+mn-lt"/>
                <a:cs typeface="+mn-cs"/>
              </a:rPr>
              <a:t>joint</a:t>
            </a:r>
            <a:r>
              <a:rPr lang="de-CH" sz="1600" dirty="0">
                <a:latin typeface="+mn-lt"/>
                <a:cs typeface="+mn-cs"/>
              </a:rPr>
              <a:t> </a:t>
            </a:r>
            <a:r>
              <a:rPr lang="de-CH" sz="1600" dirty="0" err="1">
                <a:latin typeface="+mn-lt"/>
                <a:cs typeface="+mn-cs"/>
              </a:rPr>
              <a:t>earnings</a:t>
            </a:r>
            <a:endParaRPr lang="de-CH" sz="1600" dirty="0">
              <a:latin typeface="+mn-lt"/>
              <a:cs typeface="+mn-cs"/>
            </a:endParaRPr>
          </a:p>
          <a:p>
            <a:pPr marL="342900" indent="-342900">
              <a:spcBef>
                <a:spcPts val="500"/>
              </a:spcBef>
              <a:buClr>
                <a:schemeClr val="tx2"/>
              </a:buClr>
              <a:buFont typeface="Wingdings" pitchFamily="2" charset="2"/>
              <a:buChar char="§"/>
            </a:pPr>
            <a:r>
              <a:rPr lang="de-CH" sz="1600" dirty="0">
                <a:latin typeface="+mn-lt"/>
                <a:cs typeface="+mn-cs"/>
              </a:rPr>
              <a:t>Proposer </a:t>
            </a:r>
            <a:r>
              <a:rPr lang="de-CH" sz="1600" dirty="0" err="1">
                <a:latin typeface="+mn-lt"/>
                <a:cs typeface="+mn-cs"/>
              </a:rPr>
              <a:t>makes</a:t>
            </a:r>
            <a:r>
              <a:rPr lang="de-CH" sz="1600" dirty="0">
                <a:latin typeface="+mn-lt"/>
                <a:cs typeface="+mn-cs"/>
              </a:rPr>
              <a:t> </a:t>
            </a:r>
            <a:r>
              <a:rPr lang="de-CH" sz="1600" dirty="0" err="1">
                <a:latin typeface="+mn-lt"/>
                <a:cs typeface="+mn-cs"/>
              </a:rPr>
              <a:t>offer</a:t>
            </a:r>
            <a:r>
              <a:rPr lang="de-CH" sz="1600" dirty="0">
                <a:latin typeface="+mn-lt"/>
                <a:cs typeface="+mn-cs"/>
              </a:rPr>
              <a:t>; </a:t>
            </a:r>
            <a:r>
              <a:rPr lang="de-CH" sz="1600" dirty="0" err="1">
                <a:latin typeface="+mn-lt"/>
                <a:cs typeface="+mn-cs"/>
              </a:rPr>
              <a:t>if</a:t>
            </a:r>
            <a:r>
              <a:rPr lang="de-CH" sz="1600" dirty="0">
                <a:latin typeface="+mn-lt"/>
                <a:cs typeface="+mn-cs"/>
              </a:rPr>
              <a:t> </a:t>
            </a:r>
            <a:r>
              <a:rPr lang="de-CH" sz="1600" dirty="0" err="1">
                <a:latin typeface="+mn-lt"/>
                <a:cs typeface="+mn-cs"/>
              </a:rPr>
              <a:t>responder</a:t>
            </a:r>
            <a:r>
              <a:rPr lang="de-CH" sz="1600" dirty="0">
                <a:latin typeface="+mn-lt"/>
                <a:cs typeface="+mn-cs"/>
              </a:rPr>
              <a:t> </a:t>
            </a:r>
            <a:r>
              <a:rPr lang="de-CH" sz="1600" dirty="0" err="1">
                <a:latin typeface="+mn-lt"/>
                <a:cs typeface="+mn-cs"/>
              </a:rPr>
              <a:t>rejects</a:t>
            </a:r>
            <a:r>
              <a:rPr lang="de-CH" sz="1600" dirty="0">
                <a:latin typeface="+mn-lt"/>
                <a:cs typeface="+mn-cs"/>
              </a:rPr>
              <a:t> </a:t>
            </a:r>
            <a:r>
              <a:rPr lang="de-CH" sz="1600" dirty="0" err="1">
                <a:latin typeface="+mn-lt"/>
                <a:cs typeface="+mn-cs"/>
              </a:rPr>
              <a:t>both</a:t>
            </a:r>
            <a:r>
              <a:rPr lang="de-CH" sz="1600" dirty="0">
                <a:latin typeface="+mn-lt"/>
                <a:cs typeface="+mn-cs"/>
              </a:rPr>
              <a:t> </a:t>
            </a:r>
            <a:r>
              <a:rPr lang="de-CH" sz="1600" dirty="0" err="1">
                <a:latin typeface="+mn-lt"/>
                <a:cs typeface="+mn-cs"/>
              </a:rPr>
              <a:t>earn</a:t>
            </a:r>
            <a:r>
              <a:rPr lang="de-CH" sz="1600" dirty="0">
                <a:latin typeface="+mn-lt"/>
                <a:cs typeface="+mn-cs"/>
              </a:rPr>
              <a:t> </a:t>
            </a:r>
            <a:r>
              <a:rPr lang="de-CH" sz="1600" dirty="0" err="1">
                <a:latin typeface="+mn-lt"/>
                <a:cs typeface="+mn-cs"/>
              </a:rPr>
              <a:t>nothing</a:t>
            </a:r>
            <a:endParaRPr lang="de-CH" sz="1600" dirty="0">
              <a:latin typeface="+mn-lt"/>
              <a:cs typeface="+mn-cs"/>
            </a:endParaRPr>
          </a:p>
        </p:txBody>
      </p:sp>
      <p:sp>
        <p:nvSpPr>
          <p:cNvPr id="12" name="Rechteck 11"/>
          <p:cNvSpPr/>
          <p:nvPr/>
        </p:nvSpPr>
        <p:spPr>
          <a:xfrm>
            <a:off x="567217" y="5085184"/>
            <a:ext cx="3644743" cy="338554"/>
          </a:xfrm>
          <a:prstGeom prst="rect">
            <a:avLst/>
          </a:prstGeom>
        </p:spPr>
        <p:txBody>
          <a:bodyPr wrap="square">
            <a:spAutoFit/>
          </a:bodyPr>
          <a:lstStyle/>
          <a:p>
            <a:pPr marL="342900" indent="-342900">
              <a:spcBef>
                <a:spcPct val="40000"/>
              </a:spcBef>
              <a:buClr>
                <a:schemeClr val="tx2"/>
              </a:buClr>
              <a:buFont typeface="Wingdings" pitchFamily="2" charset="2"/>
              <a:buChar char="§"/>
            </a:pPr>
            <a:r>
              <a:rPr lang="de-CH" sz="1600" dirty="0" err="1"/>
              <a:t>Measuring</a:t>
            </a:r>
            <a:r>
              <a:rPr lang="de-CH" sz="1600" dirty="0"/>
              <a:t> normative </a:t>
            </a:r>
            <a:r>
              <a:rPr lang="de-CH" sz="1600" dirty="0" err="1"/>
              <a:t>principles</a:t>
            </a:r>
            <a:endParaRPr lang="de-CH" sz="1600" dirty="0"/>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4365104"/>
            <a:ext cx="1833373" cy="955467"/>
          </a:xfrm>
          <a:prstGeom prst="rect">
            <a:avLst/>
          </a:prstGeom>
        </p:spPr>
      </p:pic>
      <p:cxnSp>
        <p:nvCxnSpPr>
          <p:cNvPr id="16" name="Gerade Verbindung mit Pfeil 15"/>
          <p:cNvCxnSpPr/>
          <p:nvPr/>
        </p:nvCxnSpPr>
        <p:spPr bwMode="auto">
          <a:xfrm flipH="1">
            <a:off x="6872102" y="5373216"/>
            <a:ext cx="2" cy="29497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pic>
        <p:nvPicPr>
          <p:cNvPr id="17" name="Grafik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0215" y="5689292"/>
            <a:ext cx="251942" cy="148784"/>
          </a:xfrm>
          <a:prstGeom prst="rect">
            <a:avLst/>
          </a:prstGeom>
        </p:spPr>
      </p:pic>
      <p:cxnSp>
        <p:nvCxnSpPr>
          <p:cNvPr id="20" name="Gerade Verbindung mit Pfeil 19"/>
          <p:cNvCxnSpPr/>
          <p:nvPr/>
        </p:nvCxnSpPr>
        <p:spPr bwMode="auto">
          <a:xfrm flipH="1">
            <a:off x="7169398" y="5373216"/>
            <a:ext cx="2" cy="29497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pic>
        <p:nvPicPr>
          <p:cNvPr id="22" name="Grafik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3429" y="5692908"/>
            <a:ext cx="251942" cy="148784"/>
          </a:xfrm>
          <a:prstGeom prst="rect">
            <a:avLst/>
          </a:prstGeom>
        </p:spPr>
      </p:pic>
      <p:pic>
        <p:nvPicPr>
          <p:cNvPr id="23" name="Grafik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1461" y="5689292"/>
            <a:ext cx="251942" cy="148784"/>
          </a:xfrm>
          <a:prstGeom prst="rect">
            <a:avLst/>
          </a:prstGeom>
        </p:spPr>
      </p:pic>
      <p:cxnSp>
        <p:nvCxnSpPr>
          <p:cNvPr id="24" name="Gerade Verbindung mit Pfeil 23"/>
          <p:cNvCxnSpPr/>
          <p:nvPr/>
        </p:nvCxnSpPr>
        <p:spPr bwMode="auto">
          <a:xfrm flipH="1">
            <a:off x="7457432" y="5373216"/>
            <a:ext cx="2" cy="29497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pic>
        <p:nvPicPr>
          <p:cNvPr id="25" name="Grafik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3480" y="5689292"/>
            <a:ext cx="251942" cy="148784"/>
          </a:xfrm>
          <a:prstGeom prst="rect">
            <a:avLst/>
          </a:prstGeom>
        </p:spPr>
      </p:pic>
      <p:cxnSp>
        <p:nvCxnSpPr>
          <p:cNvPr id="26" name="Gerade Verbindung mit Pfeil 25"/>
          <p:cNvCxnSpPr/>
          <p:nvPr/>
        </p:nvCxnSpPr>
        <p:spPr bwMode="auto">
          <a:xfrm flipH="1">
            <a:off x="7749451" y="5373216"/>
            <a:ext cx="2" cy="29497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pic>
        <p:nvPicPr>
          <p:cNvPr id="27" name="Grafik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9554" y="5689292"/>
            <a:ext cx="251942" cy="148784"/>
          </a:xfrm>
          <a:prstGeom prst="rect">
            <a:avLst/>
          </a:prstGeom>
        </p:spPr>
      </p:pic>
      <p:cxnSp>
        <p:nvCxnSpPr>
          <p:cNvPr id="28" name="Gerade Verbindung mit Pfeil 27"/>
          <p:cNvCxnSpPr/>
          <p:nvPr/>
        </p:nvCxnSpPr>
        <p:spPr bwMode="auto">
          <a:xfrm flipH="1">
            <a:off x="8045525" y="5373216"/>
            <a:ext cx="2" cy="29497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pic>
        <p:nvPicPr>
          <p:cNvPr id="29" name="Grafik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7686" y="5689291"/>
            <a:ext cx="251942" cy="148784"/>
          </a:xfrm>
          <a:prstGeom prst="rect">
            <a:avLst/>
          </a:prstGeom>
        </p:spPr>
      </p:pic>
      <p:cxnSp>
        <p:nvCxnSpPr>
          <p:cNvPr id="30" name="Gerade Verbindung mit Pfeil 29"/>
          <p:cNvCxnSpPr/>
          <p:nvPr/>
        </p:nvCxnSpPr>
        <p:spPr bwMode="auto">
          <a:xfrm flipH="1">
            <a:off x="8363657" y="5373898"/>
            <a:ext cx="2" cy="29497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7" name="Rechteck 6"/>
          <p:cNvSpPr/>
          <p:nvPr/>
        </p:nvSpPr>
        <p:spPr>
          <a:xfrm>
            <a:off x="539552" y="2492896"/>
            <a:ext cx="5555744" cy="338554"/>
          </a:xfrm>
          <a:prstGeom prst="rect">
            <a:avLst/>
          </a:prstGeom>
        </p:spPr>
        <p:txBody>
          <a:bodyPr wrap="square">
            <a:spAutoFit/>
          </a:bodyPr>
          <a:lstStyle/>
          <a:p>
            <a:pPr marL="342900" indent="-342900">
              <a:spcBef>
                <a:spcPct val="40000"/>
              </a:spcBef>
              <a:buClr>
                <a:schemeClr val="tx2"/>
              </a:buClr>
              <a:buFont typeface="Wingdings" pitchFamily="2" charset="2"/>
              <a:buChar char="§"/>
            </a:pPr>
            <a:r>
              <a:rPr lang="de-CH" sz="1600" dirty="0" err="1"/>
              <a:t>Allocation</a:t>
            </a:r>
            <a:r>
              <a:rPr lang="de-CH" sz="1600" dirty="0"/>
              <a:t> </a:t>
            </a:r>
            <a:r>
              <a:rPr lang="de-CH" sz="1600" dirty="0" err="1"/>
              <a:t>to</a:t>
            </a:r>
            <a:r>
              <a:rPr lang="de-CH" sz="1600" dirty="0"/>
              <a:t> </a:t>
            </a:r>
            <a:r>
              <a:rPr lang="de-CH" sz="1600" dirty="0" err="1"/>
              <a:t>groups</a:t>
            </a:r>
            <a:r>
              <a:rPr lang="de-CH" sz="1600" dirty="0"/>
              <a:t> </a:t>
            </a:r>
            <a:r>
              <a:rPr lang="de-CH" sz="1600" dirty="0" err="1"/>
              <a:t>of</a:t>
            </a:r>
            <a:r>
              <a:rPr lang="de-CH" sz="1600" dirty="0"/>
              <a:t> </a:t>
            </a:r>
            <a:r>
              <a:rPr lang="de-CH" sz="1600" dirty="0" err="1"/>
              <a:t>two</a:t>
            </a:r>
            <a:r>
              <a:rPr lang="de-CH" sz="1600" dirty="0"/>
              <a:t> </a:t>
            </a:r>
            <a:r>
              <a:rPr lang="de-CH" sz="1600" dirty="0" err="1"/>
              <a:t>with</a:t>
            </a:r>
            <a:r>
              <a:rPr lang="de-CH" sz="1600" dirty="0"/>
              <a:t> </a:t>
            </a:r>
            <a:r>
              <a:rPr lang="de-CH" sz="1600" dirty="0" err="1"/>
              <a:t>joint</a:t>
            </a:r>
            <a:r>
              <a:rPr lang="de-CH" sz="1600" dirty="0"/>
              <a:t> </a:t>
            </a:r>
            <a:r>
              <a:rPr lang="de-CH" sz="1600" dirty="0" err="1"/>
              <a:t>account</a:t>
            </a:r>
            <a:endParaRPr lang="de-CH" sz="1600" dirty="0"/>
          </a:p>
        </p:txBody>
      </p:sp>
      <p:sp>
        <p:nvSpPr>
          <p:cNvPr id="43" name="Nach oben gekrümmter Pfeil 42"/>
          <p:cNvSpPr/>
          <p:nvPr/>
        </p:nvSpPr>
        <p:spPr bwMode="auto">
          <a:xfrm>
            <a:off x="6974911" y="2624797"/>
            <a:ext cx="1701546" cy="409145"/>
          </a:xfrm>
          <a:prstGeom prst="curved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
        <p:nvSpPr>
          <p:cNvPr id="45" name="Nach unten gekrümmter Pfeil 44"/>
          <p:cNvSpPr/>
          <p:nvPr/>
        </p:nvSpPr>
        <p:spPr bwMode="auto">
          <a:xfrm>
            <a:off x="7743975" y="836712"/>
            <a:ext cx="905836" cy="308322"/>
          </a:xfrm>
          <a:prstGeom prst="curved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pic>
        <p:nvPicPr>
          <p:cNvPr id="48" name="Grafik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3607" y="1188692"/>
            <a:ext cx="618873" cy="1377491"/>
          </a:xfrm>
          <a:prstGeom prst="rect">
            <a:avLst/>
          </a:prstGeom>
        </p:spPr>
      </p:pic>
      <p:sp>
        <p:nvSpPr>
          <p:cNvPr id="49" name="Textfeld 48"/>
          <p:cNvSpPr txBox="1"/>
          <p:nvPr/>
        </p:nvSpPr>
        <p:spPr>
          <a:xfrm>
            <a:off x="4318980" y="5057889"/>
            <a:ext cx="2359941" cy="323165"/>
          </a:xfrm>
          <a:prstGeom prst="rect">
            <a:avLst/>
          </a:prstGeom>
          <a:noFill/>
        </p:spPr>
        <p:txBody>
          <a:bodyPr wrap="none" rtlCol="0">
            <a:spAutoFit/>
          </a:bodyPr>
          <a:lstStyle/>
          <a:p>
            <a:pPr algn="r"/>
            <a:r>
              <a:rPr lang="de-CH" sz="1500" dirty="0" err="1"/>
              <a:t>Contribution</a:t>
            </a:r>
            <a:r>
              <a:rPr lang="de-CH" sz="1500" dirty="0"/>
              <a:t> </a:t>
            </a:r>
            <a:r>
              <a:rPr lang="de-CH" sz="1500" dirty="0" err="1"/>
              <a:t>of</a:t>
            </a:r>
            <a:r>
              <a:rPr lang="de-CH" sz="1500" dirty="0"/>
              <a:t> </a:t>
            </a:r>
            <a:r>
              <a:rPr lang="de-CH" sz="1500" dirty="0" err="1"/>
              <a:t>responder</a:t>
            </a:r>
            <a:endParaRPr lang="de-CH" sz="1500" dirty="0"/>
          </a:p>
        </p:txBody>
      </p:sp>
      <p:sp>
        <p:nvSpPr>
          <p:cNvPr id="50" name="Textfeld 49"/>
          <p:cNvSpPr txBox="1"/>
          <p:nvPr/>
        </p:nvSpPr>
        <p:spPr>
          <a:xfrm>
            <a:off x="4917704" y="5594449"/>
            <a:ext cx="1742528" cy="323165"/>
          </a:xfrm>
          <a:prstGeom prst="rect">
            <a:avLst/>
          </a:prstGeom>
          <a:noFill/>
        </p:spPr>
        <p:txBody>
          <a:bodyPr wrap="none" rtlCol="0">
            <a:spAutoFit/>
          </a:bodyPr>
          <a:lstStyle/>
          <a:p>
            <a:pPr algn="r"/>
            <a:r>
              <a:rPr lang="de-CH" sz="1500" dirty="0" err="1"/>
              <a:t>Offer</a:t>
            </a:r>
            <a:r>
              <a:rPr lang="de-CH" sz="1500" dirty="0"/>
              <a:t> </a:t>
            </a:r>
            <a:r>
              <a:rPr lang="de-CH" sz="1500" dirty="0" err="1"/>
              <a:t>to</a:t>
            </a:r>
            <a:r>
              <a:rPr lang="de-CH" sz="1500" dirty="0"/>
              <a:t> </a:t>
            </a:r>
            <a:r>
              <a:rPr lang="de-CH" sz="1500" dirty="0" err="1"/>
              <a:t>responder</a:t>
            </a:r>
            <a:endParaRPr lang="de-CH" sz="1500" dirty="0"/>
          </a:p>
        </p:txBody>
      </p:sp>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2240" y="3212976"/>
            <a:ext cx="911858" cy="1161683"/>
          </a:xfrm>
          <a:prstGeom prst="rect">
            <a:avLst/>
          </a:prstGeom>
        </p:spPr>
      </p:pic>
    </p:spTree>
    <p:extLst>
      <p:ext uri="{BB962C8B-B14F-4D97-AF65-F5344CB8AC3E}">
        <p14:creationId xmlns:p14="http://schemas.microsoft.com/office/powerpoint/2010/main" val="409797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9"/>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P spid="12" grpId="0"/>
      <p:bldP spid="7" grpId="0"/>
      <p:bldP spid="43" grpId="0" animBg="1"/>
      <p:bldP spid="45" grpId="0" animBg="1"/>
      <p:bldP spid="49" grpId="0"/>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bwMode="auto">
          <a:xfrm>
            <a:off x="4535959" y="980728"/>
            <a:ext cx="4212505" cy="4824536"/>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
        <p:nvSpPr>
          <p:cNvPr id="10" name="Rechteck 9"/>
          <p:cNvSpPr/>
          <p:nvPr/>
        </p:nvSpPr>
        <p:spPr bwMode="auto">
          <a:xfrm>
            <a:off x="1151583" y="3392996"/>
            <a:ext cx="4212505" cy="2412268"/>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
        <p:nvSpPr>
          <p:cNvPr id="14" name="Rechteck 13"/>
          <p:cNvSpPr/>
          <p:nvPr/>
        </p:nvSpPr>
        <p:spPr bwMode="auto">
          <a:xfrm>
            <a:off x="4535959" y="3392996"/>
            <a:ext cx="4364905" cy="2564668"/>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
        <p:nvSpPr>
          <p:cNvPr id="15" name="Rechteck 14"/>
          <p:cNvSpPr/>
          <p:nvPr/>
        </p:nvSpPr>
        <p:spPr bwMode="auto">
          <a:xfrm>
            <a:off x="1151583" y="3392996"/>
            <a:ext cx="4364905" cy="2564668"/>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
        <p:nvSpPr>
          <p:cNvPr id="16" name="Rechteck 15"/>
          <p:cNvSpPr/>
          <p:nvPr/>
        </p:nvSpPr>
        <p:spPr bwMode="auto">
          <a:xfrm>
            <a:off x="4716016" y="743508"/>
            <a:ext cx="4364905" cy="2649488"/>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pic>
        <p:nvPicPr>
          <p:cNvPr id="4" name="Inhaltsplatzhalt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4000" y="745200"/>
            <a:ext cx="7696363" cy="5616000"/>
          </a:xfrm>
        </p:spPr>
      </p:pic>
      <p:sp>
        <p:nvSpPr>
          <p:cNvPr id="17" name="Rechteck 16"/>
          <p:cNvSpPr/>
          <p:nvPr/>
        </p:nvSpPr>
        <p:spPr bwMode="auto">
          <a:xfrm>
            <a:off x="4499992" y="3429000"/>
            <a:ext cx="4364905" cy="2564668"/>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
        <p:nvSpPr>
          <p:cNvPr id="18" name="Rechteck 17"/>
          <p:cNvSpPr/>
          <p:nvPr/>
        </p:nvSpPr>
        <p:spPr bwMode="auto">
          <a:xfrm>
            <a:off x="1115616" y="3429000"/>
            <a:ext cx="4364905" cy="2564668"/>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
        <p:nvSpPr>
          <p:cNvPr id="19" name="Rechteck 18"/>
          <p:cNvSpPr/>
          <p:nvPr/>
        </p:nvSpPr>
        <p:spPr bwMode="auto">
          <a:xfrm>
            <a:off x="4702948" y="802793"/>
            <a:ext cx="4364905" cy="2564668"/>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872447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p:cNvPicPr>
            <a:picLocks noChangeAspect="1"/>
          </p:cNvPicPr>
          <p:nvPr/>
        </p:nvPicPr>
        <p:blipFill rotWithShape="1">
          <a:blip r:embed="rId2">
            <a:extLst>
              <a:ext uri="{28A0092B-C50C-407E-A947-70E740481C1C}">
                <a14:useLocalDpi xmlns:a14="http://schemas.microsoft.com/office/drawing/2010/main" val="0"/>
              </a:ext>
            </a:extLst>
          </a:blip>
          <a:srcRect l="7174" t="12422" r="9485" b="11902"/>
          <a:stretch/>
        </p:blipFill>
        <p:spPr>
          <a:xfrm>
            <a:off x="6108670" y="5157192"/>
            <a:ext cx="2351762" cy="1419167"/>
          </a:xfrm>
          <a:prstGeom prst="rect">
            <a:avLst/>
          </a:prstGeom>
        </p:spPr>
      </p:pic>
      <p:sp>
        <p:nvSpPr>
          <p:cNvPr id="2" name="Titel 1"/>
          <p:cNvSpPr>
            <a:spLocks noGrp="1"/>
          </p:cNvSpPr>
          <p:nvPr>
            <p:ph type="title"/>
          </p:nvPr>
        </p:nvSpPr>
        <p:spPr>
          <a:xfrm>
            <a:off x="155683" y="620688"/>
            <a:ext cx="8880888" cy="503237"/>
          </a:xfrm>
        </p:spPr>
        <p:txBody>
          <a:bodyPr/>
          <a:lstStyle/>
          <a:p>
            <a:pPr algn="ctr"/>
            <a:r>
              <a:rPr lang="de-CH" sz="2200" dirty="0" err="1"/>
              <a:t>Classical</a:t>
            </a:r>
            <a:r>
              <a:rPr lang="de-CH" sz="2200" dirty="0"/>
              <a:t> </a:t>
            </a:r>
            <a:r>
              <a:rPr lang="de-CH" sz="2200" dirty="0" err="1"/>
              <a:t>perspective</a:t>
            </a:r>
            <a:r>
              <a:rPr lang="de-CH" sz="2200" dirty="0"/>
              <a:t>: </a:t>
            </a:r>
            <a:r>
              <a:rPr lang="de-CH" sz="2200" dirty="0" err="1"/>
              <a:t>social</a:t>
            </a:r>
            <a:r>
              <a:rPr lang="de-CH" sz="2200" dirty="0"/>
              <a:t> </a:t>
            </a:r>
            <a:r>
              <a:rPr lang="de-CH" sz="2200" dirty="0" err="1"/>
              <a:t>norms</a:t>
            </a:r>
            <a:r>
              <a:rPr lang="de-CH" sz="2200" dirty="0"/>
              <a:t> </a:t>
            </a:r>
            <a:r>
              <a:rPr lang="de-CH" sz="2200" dirty="0" err="1"/>
              <a:t>generate</a:t>
            </a:r>
            <a:r>
              <a:rPr lang="de-CH" sz="2200" dirty="0"/>
              <a:t> </a:t>
            </a:r>
            <a:r>
              <a:rPr lang="de-CH" sz="2200" dirty="0" err="1"/>
              <a:t>cooperation</a:t>
            </a:r>
            <a:endParaRPr lang="de-CH" sz="2200" dirty="0"/>
          </a:p>
        </p:txBody>
      </p:sp>
      <p:sp>
        <p:nvSpPr>
          <p:cNvPr id="3" name="Inhaltsplatzhalter 2"/>
          <p:cNvSpPr>
            <a:spLocks noGrp="1"/>
          </p:cNvSpPr>
          <p:nvPr>
            <p:ph idx="1"/>
          </p:nvPr>
        </p:nvSpPr>
        <p:spPr>
          <a:xfrm>
            <a:off x="155682" y="1687275"/>
            <a:ext cx="2760134" cy="756084"/>
          </a:xfrm>
        </p:spPr>
        <p:txBody>
          <a:bodyPr/>
          <a:lstStyle/>
          <a:p>
            <a:pPr marL="0" indent="0">
              <a:buNone/>
            </a:pPr>
            <a:r>
              <a:rPr lang="de-CH" sz="1800" dirty="0"/>
              <a:t>Non-aggression </a:t>
            </a:r>
            <a:r>
              <a:rPr lang="de-CH" sz="1800" dirty="0" err="1"/>
              <a:t>norms</a:t>
            </a:r>
            <a:r>
              <a:rPr lang="de-CH" sz="1800" dirty="0"/>
              <a:t> in </a:t>
            </a:r>
            <a:r>
              <a:rPr lang="de-CH" sz="1800" dirty="0" err="1"/>
              <a:t>world</a:t>
            </a:r>
            <a:r>
              <a:rPr lang="de-CH" sz="1800" dirty="0"/>
              <a:t> war I </a:t>
            </a:r>
            <a:r>
              <a:rPr lang="de-CH" sz="1600" i="1" dirty="0">
                <a:solidFill>
                  <a:schemeClr val="tx1"/>
                </a:solidFill>
              </a:rPr>
              <a:t>(Axelrod 1984, </a:t>
            </a:r>
            <a:r>
              <a:rPr lang="de-CH" sz="1600" i="1" dirty="0" err="1">
                <a:solidFill>
                  <a:schemeClr val="tx1"/>
                </a:solidFill>
              </a:rPr>
              <a:t>Ashworth</a:t>
            </a:r>
            <a:r>
              <a:rPr lang="de-CH" sz="1600" i="1" dirty="0">
                <a:solidFill>
                  <a:schemeClr val="tx1"/>
                </a:solidFill>
              </a:rPr>
              <a:t> 1980)</a:t>
            </a:r>
            <a:endParaRPr lang="de-CH" sz="1800" dirty="0"/>
          </a:p>
        </p:txBody>
      </p:sp>
      <p:grpSp>
        <p:nvGrpSpPr>
          <p:cNvPr id="11" name="Gruppieren 10"/>
          <p:cNvGrpSpPr/>
          <p:nvPr/>
        </p:nvGrpSpPr>
        <p:grpSpPr>
          <a:xfrm>
            <a:off x="155681" y="2564904"/>
            <a:ext cx="2760135" cy="2575459"/>
            <a:chOff x="5292080" y="1484785"/>
            <a:chExt cx="3108961" cy="3300489"/>
          </a:xfrm>
        </p:grpSpPr>
        <p:pic>
          <p:nvPicPr>
            <p:cNvPr id="9" name="Grafik 8"/>
            <p:cNvPicPr>
              <a:picLocks noChangeAspect="1"/>
            </p:cNvPicPr>
            <p:nvPr/>
          </p:nvPicPr>
          <p:blipFill rotWithShape="1">
            <a:blip r:embed="rId3">
              <a:extLst>
                <a:ext uri="{28A0092B-C50C-407E-A947-70E740481C1C}">
                  <a14:useLocalDpi xmlns:a14="http://schemas.microsoft.com/office/drawing/2010/main" val="0"/>
                </a:ext>
              </a:extLst>
            </a:blip>
            <a:srcRect t="20128" b="18997"/>
            <a:stretch/>
          </p:blipFill>
          <p:spPr>
            <a:xfrm>
              <a:off x="5292080" y="1484785"/>
              <a:ext cx="3108960" cy="3024000"/>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1" y="4508785"/>
              <a:ext cx="3108960" cy="276489"/>
            </a:xfrm>
            <a:prstGeom prst="rect">
              <a:avLst/>
            </a:prstGeom>
          </p:spPr>
        </p:pic>
      </p:grpSp>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396" y="3429000"/>
            <a:ext cx="2483179" cy="1688927"/>
          </a:xfrm>
          <a:prstGeom prst="rect">
            <a:avLst/>
          </a:prstGeom>
        </p:spPr>
      </p:pic>
      <p:pic>
        <p:nvPicPr>
          <p:cNvPr id="13" name="Grafik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3245" y="3429000"/>
            <a:ext cx="2572090" cy="1696088"/>
          </a:xfrm>
          <a:prstGeom prst="rect">
            <a:avLst/>
          </a:prstGeom>
        </p:spPr>
      </p:pic>
      <p:sp>
        <p:nvSpPr>
          <p:cNvPr id="15" name="Inhaltsplatzhalter 2"/>
          <p:cNvSpPr txBox="1">
            <a:spLocks/>
          </p:cNvSpPr>
          <p:nvPr/>
        </p:nvSpPr>
        <p:spPr bwMode="auto">
          <a:xfrm>
            <a:off x="3419872" y="1687275"/>
            <a:ext cx="2652014" cy="151216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indent="-342900" algn="l" rtl="0" eaLnBrk="1" fontAlgn="base" hangingPunct="1">
              <a:spcBef>
                <a:spcPct val="40000"/>
              </a:spcBef>
              <a:spcAft>
                <a:spcPct val="0"/>
              </a:spcAft>
              <a:buClr>
                <a:schemeClr val="tx2"/>
              </a:buClr>
              <a:buFont typeface="Wingdings" pitchFamily="2" charset="2"/>
              <a:buChar char="§"/>
              <a:defRPr sz="2000" b="0">
                <a:solidFill>
                  <a:schemeClr val="tx2"/>
                </a:solidFill>
                <a:latin typeface="+mn-lt"/>
                <a:ea typeface="+mn-ea"/>
                <a:cs typeface="+mn-cs"/>
              </a:defRPr>
            </a:lvl1pPr>
            <a:lvl2pPr marL="346075" indent="-344488" algn="l" rtl="0" eaLnBrk="1" fontAlgn="base" hangingPunct="1">
              <a:spcBef>
                <a:spcPct val="40000"/>
              </a:spcBef>
              <a:spcAft>
                <a:spcPct val="0"/>
              </a:spcAft>
              <a:buFont typeface="Arial" charset="0"/>
              <a:buChar char="–"/>
              <a:defRPr sz="1700">
                <a:solidFill>
                  <a:schemeClr val="tx1"/>
                </a:solidFill>
                <a:latin typeface="+mn-lt"/>
                <a:cs typeface="+mn-cs"/>
              </a:defRPr>
            </a:lvl2pPr>
            <a:lvl3pPr marL="633412" indent="-285750" algn="l" rtl="0" eaLnBrk="1" fontAlgn="base" hangingPunct="1">
              <a:spcBef>
                <a:spcPct val="40000"/>
              </a:spcBef>
              <a:spcAft>
                <a:spcPct val="0"/>
              </a:spcAft>
              <a:buFont typeface="Symbol" pitchFamily="18" charset="2"/>
              <a:buChar char="-"/>
              <a:defRPr sz="1700">
                <a:solidFill>
                  <a:schemeClr val="tx1"/>
                </a:solidFill>
                <a:latin typeface="+mn-lt"/>
                <a:cs typeface="+mn-cs"/>
              </a:defRPr>
            </a:lvl3pPr>
            <a:lvl4pPr marL="1069975" indent="-354013" algn="l" rtl="0" eaLnBrk="1" fontAlgn="base" hangingPunct="1">
              <a:spcBef>
                <a:spcPct val="40000"/>
              </a:spcBef>
              <a:spcAft>
                <a:spcPct val="0"/>
              </a:spcAft>
              <a:buFont typeface="Arial" charset="0"/>
              <a:buChar char="–"/>
              <a:defRPr sz="1700">
                <a:solidFill>
                  <a:schemeClr val="tx1"/>
                </a:solidFill>
                <a:latin typeface="+mn-lt"/>
                <a:cs typeface="+mn-cs"/>
              </a:defRPr>
            </a:lvl4pPr>
            <a:lvl5pPr marL="1438275" indent="-366713" algn="l" rtl="0" eaLnBrk="1" fontAlgn="base" hangingPunct="1">
              <a:spcBef>
                <a:spcPct val="40000"/>
              </a:spcBef>
              <a:spcAft>
                <a:spcPct val="0"/>
              </a:spcAft>
              <a:buFont typeface="Arial" charset="0"/>
              <a:buChar char="–"/>
              <a:defRPr sz="1700">
                <a:solidFill>
                  <a:schemeClr val="tx1"/>
                </a:solidFill>
                <a:latin typeface="+mn-lt"/>
                <a:cs typeface="+mn-cs"/>
              </a:defRPr>
            </a:lvl5pPr>
            <a:lvl6pPr marL="1895475" indent="-366713" algn="l" rtl="0" eaLnBrk="1" fontAlgn="base" hangingPunct="1">
              <a:spcBef>
                <a:spcPct val="40000"/>
              </a:spcBef>
              <a:spcAft>
                <a:spcPct val="0"/>
              </a:spcAft>
              <a:buFont typeface="Arial" charset="0"/>
              <a:buChar char="–"/>
              <a:defRPr sz="1700">
                <a:solidFill>
                  <a:schemeClr val="tx1"/>
                </a:solidFill>
                <a:latin typeface="+mn-lt"/>
                <a:cs typeface="+mn-cs"/>
              </a:defRPr>
            </a:lvl6pPr>
            <a:lvl7pPr marL="2352675" indent="-366713" algn="l" rtl="0" eaLnBrk="1" fontAlgn="base" hangingPunct="1">
              <a:spcBef>
                <a:spcPct val="40000"/>
              </a:spcBef>
              <a:spcAft>
                <a:spcPct val="0"/>
              </a:spcAft>
              <a:buFont typeface="Arial" charset="0"/>
              <a:buChar char="–"/>
              <a:defRPr sz="1700">
                <a:solidFill>
                  <a:schemeClr val="tx1"/>
                </a:solidFill>
                <a:latin typeface="+mn-lt"/>
                <a:cs typeface="+mn-cs"/>
              </a:defRPr>
            </a:lvl7pPr>
            <a:lvl8pPr marL="2809875" indent="-366713" algn="l" rtl="0" eaLnBrk="1" fontAlgn="base" hangingPunct="1">
              <a:spcBef>
                <a:spcPct val="40000"/>
              </a:spcBef>
              <a:spcAft>
                <a:spcPct val="0"/>
              </a:spcAft>
              <a:buFont typeface="Arial" charset="0"/>
              <a:buChar char="–"/>
              <a:defRPr sz="1700">
                <a:solidFill>
                  <a:schemeClr val="tx1"/>
                </a:solidFill>
                <a:latin typeface="+mn-lt"/>
                <a:cs typeface="+mn-cs"/>
              </a:defRPr>
            </a:lvl8pPr>
            <a:lvl9pPr marL="3267075" indent="-366713" algn="l" rtl="0" eaLnBrk="1" fontAlgn="base" hangingPunct="1">
              <a:spcBef>
                <a:spcPct val="40000"/>
              </a:spcBef>
              <a:spcAft>
                <a:spcPct val="0"/>
              </a:spcAft>
              <a:buFont typeface="Arial" charset="0"/>
              <a:buChar char="–"/>
              <a:defRPr sz="1700">
                <a:solidFill>
                  <a:schemeClr val="tx1"/>
                </a:solidFill>
                <a:latin typeface="+mn-lt"/>
                <a:cs typeface="+mn-cs"/>
              </a:defRPr>
            </a:lvl9pPr>
          </a:lstStyle>
          <a:p>
            <a:pPr marL="0" indent="0">
              <a:buNone/>
            </a:pPr>
            <a:r>
              <a:rPr lang="de-CH" sz="1800" kern="0" dirty="0" err="1"/>
              <a:t>Norms</a:t>
            </a:r>
            <a:r>
              <a:rPr lang="de-CH" sz="1800" kern="0" dirty="0"/>
              <a:t> </a:t>
            </a:r>
            <a:r>
              <a:rPr lang="de-CH" sz="1800" kern="0" dirty="0" err="1"/>
              <a:t>of</a:t>
            </a:r>
            <a:r>
              <a:rPr lang="de-CH" sz="1800" kern="0" dirty="0"/>
              <a:t> </a:t>
            </a:r>
            <a:r>
              <a:rPr lang="de-CH" sz="1800" kern="0" dirty="0" err="1"/>
              <a:t>civic</a:t>
            </a:r>
            <a:r>
              <a:rPr lang="de-CH" sz="1800" kern="0" dirty="0"/>
              <a:t> </a:t>
            </a:r>
            <a:r>
              <a:rPr lang="de-CH" sz="1800" kern="0" dirty="0" err="1"/>
              <a:t>duty</a:t>
            </a:r>
            <a:r>
              <a:rPr lang="de-CH" sz="1800" kern="0" dirty="0"/>
              <a:t> and </a:t>
            </a:r>
            <a:r>
              <a:rPr lang="de-CH" sz="1800" kern="0" dirty="0" err="1"/>
              <a:t>voter</a:t>
            </a:r>
            <a:r>
              <a:rPr lang="de-CH" sz="1800" kern="0" dirty="0"/>
              <a:t> </a:t>
            </a:r>
            <a:r>
              <a:rPr lang="de-CH" sz="1800" kern="0" dirty="0" err="1"/>
              <a:t>turnout</a:t>
            </a:r>
            <a:br>
              <a:rPr lang="de-CH" sz="1800" kern="0" dirty="0"/>
            </a:br>
            <a:r>
              <a:rPr lang="de-CH" sz="1600" i="1" kern="0" dirty="0">
                <a:solidFill>
                  <a:schemeClr val="tx1"/>
                </a:solidFill>
              </a:rPr>
              <a:t>Green &amp; Shapiro 1994, Knack 1992, </a:t>
            </a:r>
            <a:r>
              <a:rPr lang="en-US" sz="1600" i="1" kern="0" dirty="0">
                <a:solidFill>
                  <a:schemeClr val="tx1"/>
                </a:solidFill>
              </a:rPr>
              <a:t>Gerber, Green &amp; Larimer 2008</a:t>
            </a:r>
            <a:endParaRPr lang="de-CH" sz="1600" i="1" kern="0" dirty="0">
              <a:solidFill>
                <a:schemeClr val="tx1"/>
              </a:solidFill>
            </a:endParaRPr>
          </a:p>
        </p:txBody>
      </p:sp>
      <p:sp>
        <p:nvSpPr>
          <p:cNvPr id="17" name="Inhaltsplatzhalter 2"/>
          <p:cNvSpPr txBox="1">
            <a:spLocks/>
          </p:cNvSpPr>
          <p:nvPr/>
        </p:nvSpPr>
        <p:spPr bwMode="auto">
          <a:xfrm>
            <a:off x="467544" y="5619418"/>
            <a:ext cx="5187546" cy="864096"/>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indent="-342900" algn="l" rtl="0" eaLnBrk="1" fontAlgn="base" hangingPunct="1">
              <a:spcBef>
                <a:spcPct val="40000"/>
              </a:spcBef>
              <a:spcAft>
                <a:spcPct val="0"/>
              </a:spcAft>
              <a:buClr>
                <a:schemeClr val="tx2"/>
              </a:buClr>
              <a:buFont typeface="Wingdings" pitchFamily="2" charset="2"/>
              <a:buChar char="§"/>
              <a:defRPr sz="2000" b="0">
                <a:solidFill>
                  <a:schemeClr val="tx2"/>
                </a:solidFill>
                <a:latin typeface="+mn-lt"/>
                <a:ea typeface="+mn-ea"/>
                <a:cs typeface="+mn-cs"/>
              </a:defRPr>
            </a:lvl1pPr>
            <a:lvl2pPr marL="346075" indent="-344488" algn="l" rtl="0" eaLnBrk="1" fontAlgn="base" hangingPunct="1">
              <a:spcBef>
                <a:spcPct val="40000"/>
              </a:spcBef>
              <a:spcAft>
                <a:spcPct val="0"/>
              </a:spcAft>
              <a:buFont typeface="Arial" charset="0"/>
              <a:buChar char="–"/>
              <a:defRPr sz="1700">
                <a:solidFill>
                  <a:schemeClr val="tx1"/>
                </a:solidFill>
                <a:latin typeface="+mn-lt"/>
                <a:cs typeface="+mn-cs"/>
              </a:defRPr>
            </a:lvl2pPr>
            <a:lvl3pPr marL="633412" indent="-285750" algn="l" rtl="0" eaLnBrk="1" fontAlgn="base" hangingPunct="1">
              <a:spcBef>
                <a:spcPct val="40000"/>
              </a:spcBef>
              <a:spcAft>
                <a:spcPct val="0"/>
              </a:spcAft>
              <a:buFont typeface="Symbol" pitchFamily="18" charset="2"/>
              <a:buChar char="-"/>
              <a:defRPr sz="1700">
                <a:solidFill>
                  <a:schemeClr val="tx1"/>
                </a:solidFill>
                <a:latin typeface="+mn-lt"/>
                <a:cs typeface="+mn-cs"/>
              </a:defRPr>
            </a:lvl3pPr>
            <a:lvl4pPr marL="1069975" indent="-354013" algn="l" rtl="0" eaLnBrk="1" fontAlgn="base" hangingPunct="1">
              <a:spcBef>
                <a:spcPct val="40000"/>
              </a:spcBef>
              <a:spcAft>
                <a:spcPct val="0"/>
              </a:spcAft>
              <a:buFont typeface="Arial" charset="0"/>
              <a:buChar char="–"/>
              <a:defRPr sz="1700">
                <a:solidFill>
                  <a:schemeClr val="tx1"/>
                </a:solidFill>
                <a:latin typeface="+mn-lt"/>
                <a:cs typeface="+mn-cs"/>
              </a:defRPr>
            </a:lvl4pPr>
            <a:lvl5pPr marL="1438275" indent="-366713" algn="l" rtl="0" eaLnBrk="1" fontAlgn="base" hangingPunct="1">
              <a:spcBef>
                <a:spcPct val="40000"/>
              </a:spcBef>
              <a:spcAft>
                <a:spcPct val="0"/>
              </a:spcAft>
              <a:buFont typeface="Arial" charset="0"/>
              <a:buChar char="–"/>
              <a:defRPr sz="1700">
                <a:solidFill>
                  <a:schemeClr val="tx1"/>
                </a:solidFill>
                <a:latin typeface="+mn-lt"/>
                <a:cs typeface="+mn-cs"/>
              </a:defRPr>
            </a:lvl5pPr>
            <a:lvl6pPr marL="1895475" indent="-366713" algn="l" rtl="0" eaLnBrk="1" fontAlgn="base" hangingPunct="1">
              <a:spcBef>
                <a:spcPct val="40000"/>
              </a:spcBef>
              <a:spcAft>
                <a:spcPct val="0"/>
              </a:spcAft>
              <a:buFont typeface="Arial" charset="0"/>
              <a:buChar char="–"/>
              <a:defRPr sz="1700">
                <a:solidFill>
                  <a:schemeClr val="tx1"/>
                </a:solidFill>
                <a:latin typeface="+mn-lt"/>
                <a:cs typeface="+mn-cs"/>
              </a:defRPr>
            </a:lvl6pPr>
            <a:lvl7pPr marL="2352675" indent="-366713" algn="l" rtl="0" eaLnBrk="1" fontAlgn="base" hangingPunct="1">
              <a:spcBef>
                <a:spcPct val="40000"/>
              </a:spcBef>
              <a:spcAft>
                <a:spcPct val="0"/>
              </a:spcAft>
              <a:buFont typeface="Arial" charset="0"/>
              <a:buChar char="–"/>
              <a:defRPr sz="1700">
                <a:solidFill>
                  <a:schemeClr val="tx1"/>
                </a:solidFill>
                <a:latin typeface="+mn-lt"/>
                <a:cs typeface="+mn-cs"/>
              </a:defRPr>
            </a:lvl7pPr>
            <a:lvl8pPr marL="2809875" indent="-366713" algn="l" rtl="0" eaLnBrk="1" fontAlgn="base" hangingPunct="1">
              <a:spcBef>
                <a:spcPct val="40000"/>
              </a:spcBef>
              <a:spcAft>
                <a:spcPct val="0"/>
              </a:spcAft>
              <a:buFont typeface="Arial" charset="0"/>
              <a:buChar char="–"/>
              <a:defRPr sz="1700">
                <a:solidFill>
                  <a:schemeClr val="tx1"/>
                </a:solidFill>
                <a:latin typeface="+mn-lt"/>
                <a:cs typeface="+mn-cs"/>
              </a:defRPr>
            </a:lvl8pPr>
            <a:lvl9pPr marL="3267075" indent="-366713" algn="l" rtl="0" eaLnBrk="1" fontAlgn="base" hangingPunct="1">
              <a:spcBef>
                <a:spcPct val="40000"/>
              </a:spcBef>
              <a:spcAft>
                <a:spcPct val="0"/>
              </a:spcAft>
              <a:buFont typeface="Arial" charset="0"/>
              <a:buChar char="–"/>
              <a:defRPr sz="1700">
                <a:solidFill>
                  <a:schemeClr val="tx1"/>
                </a:solidFill>
                <a:latin typeface="+mn-lt"/>
                <a:cs typeface="+mn-cs"/>
              </a:defRPr>
            </a:lvl9pPr>
          </a:lstStyle>
          <a:p>
            <a:pPr marL="0" indent="0" algn="r">
              <a:buNone/>
            </a:pPr>
            <a:r>
              <a:rPr lang="de-CH" sz="1800" kern="0" dirty="0"/>
              <a:t>Fairness </a:t>
            </a:r>
            <a:r>
              <a:rPr lang="de-CH" sz="1800" kern="0" dirty="0" err="1"/>
              <a:t>norms</a:t>
            </a:r>
            <a:r>
              <a:rPr lang="de-CH" sz="1800" kern="0" dirty="0"/>
              <a:t> und </a:t>
            </a:r>
            <a:r>
              <a:rPr lang="de-CH" sz="1800" kern="0" dirty="0" err="1"/>
              <a:t>emergence</a:t>
            </a:r>
            <a:r>
              <a:rPr lang="de-CH" sz="1800" kern="0" dirty="0"/>
              <a:t> </a:t>
            </a:r>
            <a:r>
              <a:rPr lang="de-CH" sz="1800" kern="0" dirty="0" err="1"/>
              <a:t>of</a:t>
            </a:r>
            <a:r>
              <a:rPr lang="de-CH" sz="1800" kern="0" dirty="0"/>
              <a:t> </a:t>
            </a:r>
            <a:r>
              <a:rPr lang="de-CH" sz="1800" kern="0" dirty="0" err="1"/>
              <a:t>cooperation</a:t>
            </a:r>
            <a:r>
              <a:rPr lang="de-CH" sz="1800" kern="0" dirty="0"/>
              <a:t> </a:t>
            </a:r>
            <a:r>
              <a:rPr lang="de-CH" sz="1600" i="1" kern="0" dirty="0">
                <a:solidFill>
                  <a:srgbClr val="000000"/>
                </a:solidFill>
              </a:rPr>
              <a:t>Ostrom, Walker &amp; Gardner 1992; Fehr &amp; </a:t>
            </a:r>
            <a:r>
              <a:rPr lang="de-CH" sz="1600" i="1" kern="0" dirty="0" err="1">
                <a:solidFill>
                  <a:srgbClr val="000000"/>
                </a:solidFill>
              </a:rPr>
              <a:t>Gächter</a:t>
            </a:r>
            <a:r>
              <a:rPr lang="de-CH" sz="1600" i="1" kern="0" dirty="0">
                <a:solidFill>
                  <a:srgbClr val="000000"/>
                </a:solidFill>
              </a:rPr>
              <a:t>  2000</a:t>
            </a:r>
            <a:br>
              <a:rPr lang="de-CH" sz="1800" kern="0" dirty="0"/>
            </a:br>
            <a:br>
              <a:rPr lang="de-CH" sz="1800" kern="0" dirty="0"/>
            </a:br>
            <a:endParaRPr lang="de-CH" sz="1800" kern="0" dirty="0"/>
          </a:p>
        </p:txBody>
      </p:sp>
      <p:sp>
        <p:nvSpPr>
          <p:cNvPr id="18" name="Inhaltsplatzhalter 2"/>
          <p:cNvSpPr txBox="1">
            <a:spLocks/>
          </p:cNvSpPr>
          <p:nvPr/>
        </p:nvSpPr>
        <p:spPr bwMode="auto">
          <a:xfrm>
            <a:off x="6372200" y="1687275"/>
            <a:ext cx="2771800" cy="102164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indent="-342900" algn="l" rtl="0" eaLnBrk="1" fontAlgn="base" hangingPunct="1">
              <a:spcBef>
                <a:spcPct val="40000"/>
              </a:spcBef>
              <a:spcAft>
                <a:spcPct val="0"/>
              </a:spcAft>
              <a:buClr>
                <a:schemeClr val="tx2"/>
              </a:buClr>
              <a:buFont typeface="Wingdings" pitchFamily="2" charset="2"/>
              <a:buChar char="§"/>
              <a:defRPr sz="2000" b="0">
                <a:solidFill>
                  <a:schemeClr val="tx2"/>
                </a:solidFill>
                <a:latin typeface="+mn-lt"/>
                <a:ea typeface="+mn-ea"/>
                <a:cs typeface="+mn-cs"/>
              </a:defRPr>
            </a:lvl1pPr>
            <a:lvl2pPr marL="346075" indent="-344488" algn="l" rtl="0" eaLnBrk="1" fontAlgn="base" hangingPunct="1">
              <a:spcBef>
                <a:spcPct val="40000"/>
              </a:spcBef>
              <a:spcAft>
                <a:spcPct val="0"/>
              </a:spcAft>
              <a:buFont typeface="Arial" charset="0"/>
              <a:buChar char="–"/>
              <a:defRPr sz="1700">
                <a:solidFill>
                  <a:schemeClr val="tx1"/>
                </a:solidFill>
                <a:latin typeface="+mn-lt"/>
                <a:cs typeface="+mn-cs"/>
              </a:defRPr>
            </a:lvl2pPr>
            <a:lvl3pPr marL="633412" indent="-285750" algn="l" rtl="0" eaLnBrk="1" fontAlgn="base" hangingPunct="1">
              <a:spcBef>
                <a:spcPct val="40000"/>
              </a:spcBef>
              <a:spcAft>
                <a:spcPct val="0"/>
              </a:spcAft>
              <a:buFont typeface="Symbol" pitchFamily="18" charset="2"/>
              <a:buChar char="-"/>
              <a:defRPr sz="1700">
                <a:solidFill>
                  <a:schemeClr val="tx1"/>
                </a:solidFill>
                <a:latin typeface="+mn-lt"/>
                <a:cs typeface="+mn-cs"/>
              </a:defRPr>
            </a:lvl3pPr>
            <a:lvl4pPr marL="1069975" indent="-354013" algn="l" rtl="0" eaLnBrk="1" fontAlgn="base" hangingPunct="1">
              <a:spcBef>
                <a:spcPct val="40000"/>
              </a:spcBef>
              <a:spcAft>
                <a:spcPct val="0"/>
              </a:spcAft>
              <a:buFont typeface="Arial" charset="0"/>
              <a:buChar char="–"/>
              <a:defRPr sz="1700">
                <a:solidFill>
                  <a:schemeClr val="tx1"/>
                </a:solidFill>
                <a:latin typeface="+mn-lt"/>
                <a:cs typeface="+mn-cs"/>
              </a:defRPr>
            </a:lvl4pPr>
            <a:lvl5pPr marL="1438275" indent="-366713" algn="l" rtl="0" eaLnBrk="1" fontAlgn="base" hangingPunct="1">
              <a:spcBef>
                <a:spcPct val="40000"/>
              </a:spcBef>
              <a:spcAft>
                <a:spcPct val="0"/>
              </a:spcAft>
              <a:buFont typeface="Arial" charset="0"/>
              <a:buChar char="–"/>
              <a:defRPr sz="1700">
                <a:solidFill>
                  <a:schemeClr val="tx1"/>
                </a:solidFill>
                <a:latin typeface="+mn-lt"/>
                <a:cs typeface="+mn-cs"/>
              </a:defRPr>
            </a:lvl5pPr>
            <a:lvl6pPr marL="1895475" indent="-366713" algn="l" rtl="0" eaLnBrk="1" fontAlgn="base" hangingPunct="1">
              <a:spcBef>
                <a:spcPct val="40000"/>
              </a:spcBef>
              <a:spcAft>
                <a:spcPct val="0"/>
              </a:spcAft>
              <a:buFont typeface="Arial" charset="0"/>
              <a:buChar char="–"/>
              <a:defRPr sz="1700">
                <a:solidFill>
                  <a:schemeClr val="tx1"/>
                </a:solidFill>
                <a:latin typeface="+mn-lt"/>
                <a:cs typeface="+mn-cs"/>
              </a:defRPr>
            </a:lvl6pPr>
            <a:lvl7pPr marL="2352675" indent="-366713" algn="l" rtl="0" eaLnBrk="1" fontAlgn="base" hangingPunct="1">
              <a:spcBef>
                <a:spcPct val="40000"/>
              </a:spcBef>
              <a:spcAft>
                <a:spcPct val="0"/>
              </a:spcAft>
              <a:buFont typeface="Arial" charset="0"/>
              <a:buChar char="–"/>
              <a:defRPr sz="1700">
                <a:solidFill>
                  <a:schemeClr val="tx1"/>
                </a:solidFill>
                <a:latin typeface="+mn-lt"/>
                <a:cs typeface="+mn-cs"/>
              </a:defRPr>
            </a:lvl7pPr>
            <a:lvl8pPr marL="2809875" indent="-366713" algn="l" rtl="0" eaLnBrk="1" fontAlgn="base" hangingPunct="1">
              <a:spcBef>
                <a:spcPct val="40000"/>
              </a:spcBef>
              <a:spcAft>
                <a:spcPct val="0"/>
              </a:spcAft>
              <a:buFont typeface="Arial" charset="0"/>
              <a:buChar char="–"/>
              <a:defRPr sz="1700">
                <a:solidFill>
                  <a:schemeClr val="tx1"/>
                </a:solidFill>
                <a:latin typeface="+mn-lt"/>
                <a:cs typeface="+mn-cs"/>
              </a:defRPr>
            </a:lvl8pPr>
            <a:lvl9pPr marL="3267075" indent="-366713" algn="l" rtl="0" eaLnBrk="1" fontAlgn="base" hangingPunct="1">
              <a:spcBef>
                <a:spcPct val="40000"/>
              </a:spcBef>
              <a:spcAft>
                <a:spcPct val="0"/>
              </a:spcAft>
              <a:buFont typeface="Arial" charset="0"/>
              <a:buChar char="–"/>
              <a:defRPr sz="1700">
                <a:solidFill>
                  <a:schemeClr val="tx1"/>
                </a:solidFill>
                <a:latin typeface="+mn-lt"/>
                <a:cs typeface="+mn-cs"/>
              </a:defRPr>
            </a:lvl9pPr>
          </a:lstStyle>
          <a:p>
            <a:pPr marL="0" indent="0">
              <a:buNone/>
            </a:pPr>
            <a:r>
              <a:rPr lang="de-CH" sz="1800" kern="0" dirty="0" err="1"/>
              <a:t>Norms</a:t>
            </a:r>
            <a:r>
              <a:rPr lang="de-CH" sz="1800" kern="0" dirty="0"/>
              <a:t> </a:t>
            </a:r>
            <a:r>
              <a:rPr lang="de-CH" sz="1800" kern="0" dirty="0" err="1"/>
              <a:t>of</a:t>
            </a:r>
            <a:r>
              <a:rPr lang="de-CH" sz="1800" kern="0" dirty="0"/>
              <a:t> </a:t>
            </a:r>
            <a:r>
              <a:rPr lang="de-CH" sz="1800" kern="0" dirty="0" err="1"/>
              <a:t>political</a:t>
            </a:r>
            <a:r>
              <a:rPr lang="de-CH" sz="1800" kern="0" dirty="0"/>
              <a:t> </a:t>
            </a:r>
            <a:r>
              <a:rPr lang="de-CH" sz="1800" kern="0" dirty="0" err="1"/>
              <a:t>participa-tion</a:t>
            </a:r>
            <a:r>
              <a:rPr lang="de-CH" sz="1800" kern="0" dirty="0"/>
              <a:t> and </a:t>
            </a:r>
            <a:r>
              <a:rPr lang="de-CH" sz="1800" kern="0" dirty="0" err="1"/>
              <a:t>Monday</a:t>
            </a:r>
            <a:r>
              <a:rPr lang="de-CH" sz="1800" kern="0" dirty="0"/>
              <a:t> </a:t>
            </a:r>
            <a:r>
              <a:rPr lang="de-CH" sz="1800" kern="0" dirty="0" err="1"/>
              <a:t>demon-strations</a:t>
            </a:r>
            <a:r>
              <a:rPr lang="de-CH" sz="1800" kern="0" dirty="0"/>
              <a:t>, GDR, 1989 </a:t>
            </a:r>
            <a:br>
              <a:rPr lang="de-CH" sz="1800" kern="0" dirty="0"/>
            </a:br>
            <a:r>
              <a:rPr lang="de-CH" sz="1600" i="1" kern="0" dirty="0" err="1">
                <a:solidFill>
                  <a:srgbClr val="000000"/>
                </a:solidFill>
              </a:rPr>
              <a:t>Jasso</a:t>
            </a:r>
            <a:r>
              <a:rPr lang="de-CH" sz="1600" i="1" kern="0" dirty="0">
                <a:solidFill>
                  <a:srgbClr val="000000"/>
                </a:solidFill>
              </a:rPr>
              <a:t> &amp; </a:t>
            </a:r>
            <a:r>
              <a:rPr lang="de-CH" sz="1600" i="1" kern="0" dirty="0" err="1">
                <a:solidFill>
                  <a:srgbClr val="000000"/>
                </a:solidFill>
              </a:rPr>
              <a:t>Opp</a:t>
            </a:r>
            <a:r>
              <a:rPr lang="de-CH" sz="1600" i="1" kern="0" dirty="0">
                <a:solidFill>
                  <a:srgbClr val="000000"/>
                </a:solidFill>
              </a:rPr>
              <a:t>, 1997</a:t>
            </a:r>
            <a:br>
              <a:rPr lang="de-CH" sz="1800" kern="0" dirty="0"/>
            </a:br>
            <a:endParaRPr lang="de-CH" sz="1800" kern="0" dirty="0"/>
          </a:p>
        </p:txBody>
      </p:sp>
      <p:sp>
        <p:nvSpPr>
          <p:cNvPr id="20" name="Rechteck 19"/>
          <p:cNvSpPr/>
          <p:nvPr/>
        </p:nvSpPr>
        <p:spPr>
          <a:xfrm>
            <a:off x="827584" y="1043444"/>
            <a:ext cx="7685115" cy="369332"/>
          </a:xfrm>
          <a:prstGeom prst="rect">
            <a:avLst/>
          </a:prstGeom>
        </p:spPr>
        <p:txBody>
          <a:bodyPr wrap="square">
            <a:spAutoFit/>
          </a:bodyPr>
          <a:lstStyle/>
          <a:p>
            <a:r>
              <a:rPr lang="en-US" sz="1800" dirty="0">
                <a:solidFill>
                  <a:schemeClr val="tx2"/>
                </a:solidFill>
                <a:latin typeface="+mn-lt"/>
                <a:cs typeface="+mn-cs"/>
              </a:rPr>
              <a:t>social norm: shared expectation about restricting self interest; sanctioned</a:t>
            </a:r>
            <a:endParaRPr lang="de-CH" sz="1800" dirty="0">
              <a:solidFill>
                <a:schemeClr val="tx2"/>
              </a:solidFill>
              <a:latin typeface="+mn-lt"/>
              <a:cs typeface="+mn-cs"/>
            </a:endParaRPr>
          </a:p>
        </p:txBody>
      </p:sp>
    </p:spTree>
    <p:extLst>
      <p:ext uri="{BB962C8B-B14F-4D97-AF65-F5344CB8AC3E}">
        <p14:creationId xmlns:p14="http://schemas.microsoft.com/office/powerpoint/2010/main" val="78315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bwMode="auto">
          <a:xfrm>
            <a:off x="4535959" y="980728"/>
            <a:ext cx="4212505" cy="4824536"/>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
        <p:nvSpPr>
          <p:cNvPr id="10" name="Rechteck 9"/>
          <p:cNvSpPr/>
          <p:nvPr/>
        </p:nvSpPr>
        <p:spPr bwMode="auto">
          <a:xfrm>
            <a:off x="1151583" y="3392996"/>
            <a:ext cx="4212505" cy="2412268"/>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
        <p:nvSpPr>
          <p:cNvPr id="14" name="Rechteck 13"/>
          <p:cNvSpPr/>
          <p:nvPr/>
        </p:nvSpPr>
        <p:spPr bwMode="auto">
          <a:xfrm>
            <a:off x="4535959" y="3392996"/>
            <a:ext cx="4364905" cy="2564668"/>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
        <p:nvSpPr>
          <p:cNvPr id="15" name="Rechteck 14"/>
          <p:cNvSpPr/>
          <p:nvPr/>
        </p:nvSpPr>
        <p:spPr bwMode="auto">
          <a:xfrm>
            <a:off x="1151583" y="3392996"/>
            <a:ext cx="4364905" cy="2564668"/>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
        <p:nvSpPr>
          <p:cNvPr id="16" name="Rechteck 15"/>
          <p:cNvSpPr/>
          <p:nvPr/>
        </p:nvSpPr>
        <p:spPr bwMode="auto">
          <a:xfrm>
            <a:off x="4716016" y="743508"/>
            <a:ext cx="4364905" cy="2649488"/>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pic>
        <p:nvPicPr>
          <p:cNvPr id="4" name="Inhaltsplatzhalt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4000" y="745200"/>
            <a:ext cx="7696363" cy="5616000"/>
          </a:xfrm>
        </p:spPr>
      </p:pic>
      <p:sp>
        <p:nvSpPr>
          <p:cNvPr id="17" name="Rechteck 16"/>
          <p:cNvSpPr/>
          <p:nvPr/>
        </p:nvSpPr>
        <p:spPr bwMode="auto">
          <a:xfrm>
            <a:off x="4499992" y="3429000"/>
            <a:ext cx="4364905" cy="2564668"/>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
        <p:nvSpPr>
          <p:cNvPr id="18" name="Rechteck 17"/>
          <p:cNvSpPr/>
          <p:nvPr/>
        </p:nvSpPr>
        <p:spPr bwMode="auto">
          <a:xfrm>
            <a:off x="1115616" y="3429000"/>
            <a:ext cx="4364905" cy="2564668"/>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189515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bwMode="auto">
          <a:xfrm>
            <a:off x="4535959" y="980728"/>
            <a:ext cx="4212505" cy="4824536"/>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
        <p:nvSpPr>
          <p:cNvPr id="10" name="Rechteck 9"/>
          <p:cNvSpPr/>
          <p:nvPr/>
        </p:nvSpPr>
        <p:spPr bwMode="auto">
          <a:xfrm>
            <a:off x="1151583" y="3392996"/>
            <a:ext cx="4212505" cy="2412268"/>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
        <p:nvSpPr>
          <p:cNvPr id="14" name="Rechteck 13"/>
          <p:cNvSpPr/>
          <p:nvPr/>
        </p:nvSpPr>
        <p:spPr bwMode="auto">
          <a:xfrm>
            <a:off x="4535959" y="3392996"/>
            <a:ext cx="4364905" cy="2564668"/>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
        <p:nvSpPr>
          <p:cNvPr id="15" name="Rechteck 14"/>
          <p:cNvSpPr/>
          <p:nvPr/>
        </p:nvSpPr>
        <p:spPr bwMode="auto">
          <a:xfrm>
            <a:off x="1151583" y="3392996"/>
            <a:ext cx="4364905" cy="2564668"/>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
        <p:nvSpPr>
          <p:cNvPr id="16" name="Rechteck 15"/>
          <p:cNvSpPr/>
          <p:nvPr/>
        </p:nvSpPr>
        <p:spPr bwMode="auto">
          <a:xfrm>
            <a:off x="4716016" y="743508"/>
            <a:ext cx="4364905" cy="2649488"/>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pic>
        <p:nvPicPr>
          <p:cNvPr id="4" name="Inhaltsplatzhalt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4000" y="745200"/>
            <a:ext cx="7696363" cy="5616000"/>
          </a:xfrm>
        </p:spPr>
      </p:pic>
      <p:sp>
        <p:nvSpPr>
          <p:cNvPr id="17" name="Rechteck 16"/>
          <p:cNvSpPr/>
          <p:nvPr/>
        </p:nvSpPr>
        <p:spPr bwMode="auto">
          <a:xfrm>
            <a:off x="4716016" y="3429000"/>
            <a:ext cx="4148881" cy="2564668"/>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241636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bwMode="auto">
          <a:xfrm>
            <a:off x="4535959" y="980728"/>
            <a:ext cx="4212505" cy="4824536"/>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
        <p:nvSpPr>
          <p:cNvPr id="10" name="Rechteck 9"/>
          <p:cNvSpPr/>
          <p:nvPr/>
        </p:nvSpPr>
        <p:spPr bwMode="auto">
          <a:xfrm>
            <a:off x="1151583" y="3392996"/>
            <a:ext cx="4212505" cy="2412268"/>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
        <p:nvSpPr>
          <p:cNvPr id="14" name="Rechteck 13"/>
          <p:cNvSpPr/>
          <p:nvPr/>
        </p:nvSpPr>
        <p:spPr bwMode="auto">
          <a:xfrm>
            <a:off x="4535959" y="3392996"/>
            <a:ext cx="4364905" cy="2564668"/>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
        <p:nvSpPr>
          <p:cNvPr id="15" name="Rechteck 14"/>
          <p:cNvSpPr/>
          <p:nvPr/>
        </p:nvSpPr>
        <p:spPr bwMode="auto">
          <a:xfrm>
            <a:off x="1151583" y="3392996"/>
            <a:ext cx="4364905" cy="2564668"/>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
        <p:nvSpPr>
          <p:cNvPr id="16" name="Rechteck 15"/>
          <p:cNvSpPr/>
          <p:nvPr/>
        </p:nvSpPr>
        <p:spPr bwMode="auto">
          <a:xfrm>
            <a:off x="4716016" y="743508"/>
            <a:ext cx="4364905" cy="2649488"/>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pic>
        <p:nvPicPr>
          <p:cNvPr id="4" name="Inhaltsplatzhalt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4000" y="745200"/>
            <a:ext cx="7696363" cy="5616000"/>
          </a:xfrm>
        </p:spPr>
      </p:pic>
    </p:spTree>
    <p:extLst>
      <p:ext uri="{BB962C8B-B14F-4D97-AF65-F5344CB8AC3E}">
        <p14:creationId xmlns:p14="http://schemas.microsoft.com/office/powerpoint/2010/main" val="3354244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bwMode="auto">
          <a:xfrm>
            <a:off x="4535959" y="980728"/>
            <a:ext cx="4212505" cy="4824536"/>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
        <p:nvSpPr>
          <p:cNvPr id="10" name="Rechteck 9"/>
          <p:cNvSpPr/>
          <p:nvPr/>
        </p:nvSpPr>
        <p:spPr bwMode="auto">
          <a:xfrm>
            <a:off x="1151583" y="3392996"/>
            <a:ext cx="4212505" cy="2412268"/>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pic>
        <p:nvPicPr>
          <p:cNvPr id="3" name="Inhaltsplatzhalt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4000" y="745200"/>
            <a:ext cx="7697124" cy="5606790"/>
          </a:xfrm>
        </p:spPr>
      </p:pic>
      <p:pic>
        <p:nvPicPr>
          <p:cNvPr id="11" name="Inhaltsplatzhalter 3"/>
          <p:cNvPicPr>
            <a:picLocks noChangeAspect="1"/>
          </p:cNvPicPr>
          <p:nvPr/>
        </p:nvPicPr>
        <p:blipFill rotWithShape="1">
          <a:blip r:embed="rId4" cstate="print">
            <a:extLst>
              <a:ext uri="{28A0092B-C50C-407E-A947-70E740481C1C}">
                <a14:useLocalDpi xmlns:a14="http://schemas.microsoft.com/office/drawing/2010/main" val="0"/>
              </a:ext>
            </a:extLst>
          </a:blip>
          <a:srcRect l="16378" t="-7" r="7844" b="91674"/>
          <a:stretch/>
        </p:blipFill>
        <p:spPr bwMode="auto">
          <a:xfrm>
            <a:off x="1944000" y="745200"/>
            <a:ext cx="5832000" cy="468000"/>
          </a:xfrm>
          <a:prstGeom prst="rect">
            <a:avLst/>
          </a:prstGeom>
          <a:noFill/>
          <a:ln w="9525">
            <a:noFill/>
            <a:miter lim="800000"/>
            <a:headEnd/>
            <a:tailEnd/>
          </a:ln>
          <a:effectLst/>
        </p:spPr>
      </p:pic>
      <p:sp>
        <p:nvSpPr>
          <p:cNvPr id="12" name="Rechteck 11"/>
          <p:cNvSpPr/>
          <p:nvPr/>
        </p:nvSpPr>
        <p:spPr bwMode="auto">
          <a:xfrm flipV="1">
            <a:off x="4578352" y="954110"/>
            <a:ext cx="620743" cy="375306"/>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
        <p:nvSpPr>
          <p:cNvPr id="17" name="Rechteck 16"/>
          <p:cNvSpPr/>
          <p:nvPr/>
        </p:nvSpPr>
        <p:spPr>
          <a:xfrm>
            <a:off x="3689647" y="1484784"/>
            <a:ext cx="2340705" cy="523220"/>
          </a:xfrm>
          <a:prstGeom prst="rect">
            <a:avLst/>
          </a:prstGeom>
          <a:solidFill>
            <a:schemeClr val="bg1"/>
          </a:solidFill>
        </p:spPr>
        <p:txBody>
          <a:bodyPr wrap="none">
            <a:spAutoFit/>
          </a:bodyPr>
          <a:lstStyle/>
          <a:p>
            <a:pPr algn="ctr"/>
            <a:r>
              <a:rPr lang="de-CH" sz="2800" b="1" kern="0" dirty="0" err="1">
                <a:solidFill>
                  <a:srgbClr val="FF0000"/>
                </a:solidFill>
              </a:rPr>
              <a:t>how</a:t>
            </a:r>
            <a:r>
              <a:rPr lang="de-CH" sz="2800" b="1" kern="0" dirty="0">
                <a:solidFill>
                  <a:srgbClr val="FF0000"/>
                </a:solidFill>
              </a:rPr>
              <a:t> strong?</a:t>
            </a:r>
            <a:endParaRPr lang="de-CH" sz="2800" dirty="0">
              <a:solidFill>
                <a:srgbClr val="FF0000"/>
              </a:solidFill>
            </a:endParaRPr>
          </a:p>
        </p:txBody>
      </p:sp>
      <p:sp>
        <p:nvSpPr>
          <p:cNvPr id="18" name="Rechteck 17"/>
          <p:cNvSpPr/>
          <p:nvPr/>
        </p:nvSpPr>
        <p:spPr>
          <a:xfrm>
            <a:off x="3079309" y="3419094"/>
            <a:ext cx="3618828" cy="523220"/>
          </a:xfrm>
          <a:prstGeom prst="rect">
            <a:avLst/>
          </a:prstGeom>
          <a:solidFill>
            <a:schemeClr val="bg1"/>
          </a:solidFill>
        </p:spPr>
        <p:txBody>
          <a:bodyPr wrap="square">
            <a:spAutoFit/>
          </a:bodyPr>
          <a:lstStyle/>
          <a:p>
            <a:pPr algn="ctr"/>
            <a:r>
              <a:rPr lang="de-CH" sz="2800" b="1" kern="0" dirty="0" err="1">
                <a:solidFill>
                  <a:srgbClr val="FF0000"/>
                </a:solidFill>
              </a:rPr>
              <a:t>which</a:t>
            </a:r>
            <a:r>
              <a:rPr lang="de-CH" sz="2800" b="1" kern="0" dirty="0">
                <a:solidFill>
                  <a:srgbClr val="FF0000"/>
                </a:solidFill>
              </a:rPr>
              <a:t> </a:t>
            </a:r>
            <a:r>
              <a:rPr lang="de-CH" sz="2800" b="1" kern="0" dirty="0" err="1">
                <a:solidFill>
                  <a:srgbClr val="FF0000"/>
                </a:solidFill>
              </a:rPr>
              <a:t>principle</a:t>
            </a:r>
            <a:r>
              <a:rPr lang="de-CH" sz="2800" b="1" kern="0" dirty="0">
                <a:solidFill>
                  <a:srgbClr val="FF0000"/>
                </a:solidFill>
              </a:rPr>
              <a:t>?</a:t>
            </a:r>
            <a:endParaRPr lang="de-CH" sz="2800" dirty="0">
              <a:solidFill>
                <a:srgbClr val="FF0000"/>
              </a:solidFill>
            </a:endParaRPr>
          </a:p>
        </p:txBody>
      </p:sp>
    </p:spTree>
    <p:extLst>
      <p:ext uri="{BB962C8B-B14F-4D97-AF65-F5344CB8AC3E}">
        <p14:creationId xmlns:p14="http://schemas.microsoft.com/office/powerpoint/2010/main" val="3844510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eck 19"/>
          <p:cNvSpPr/>
          <p:nvPr/>
        </p:nvSpPr>
        <p:spPr bwMode="auto">
          <a:xfrm>
            <a:off x="-544" y="-1736"/>
            <a:ext cx="9144544" cy="764704"/>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sp>
        <p:nvSpPr>
          <p:cNvPr id="9" name="Abgerundetes Rechteck 8"/>
          <p:cNvSpPr/>
          <p:nvPr/>
        </p:nvSpPr>
        <p:spPr bwMode="auto">
          <a:xfrm>
            <a:off x="107504" y="446812"/>
            <a:ext cx="8929067" cy="2550140"/>
          </a:xfrm>
          <a:prstGeom prst="roundRect">
            <a:avLst/>
          </a:prstGeom>
          <a:solidFill>
            <a:schemeClr val="bg1"/>
          </a:solidFill>
          <a:ln w="254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grpSp>
        <p:nvGrpSpPr>
          <p:cNvPr id="13" name="Gruppieren 12"/>
          <p:cNvGrpSpPr/>
          <p:nvPr/>
        </p:nvGrpSpPr>
        <p:grpSpPr>
          <a:xfrm>
            <a:off x="3716288" y="1655865"/>
            <a:ext cx="3159968" cy="1206156"/>
            <a:chOff x="4500253" y="1720396"/>
            <a:chExt cx="3159968" cy="1206156"/>
          </a:xfrm>
        </p:grpSpPr>
        <p:sp>
          <p:nvSpPr>
            <p:cNvPr id="14" name="Inhaltsplatzhalter 2"/>
            <p:cNvSpPr txBox="1">
              <a:spLocks/>
            </p:cNvSpPr>
            <p:nvPr/>
          </p:nvSpPr>
          <p:spPr bwMode="auto">
            <a:xfrm>
              <a:off x="4500253" y="1720396"/>
              <a:ext cx="3159968" cy="369916"/>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indent="-342900" algn="l" rtl="0" eaLnBrk="1" fontAlgn="base" hangingPunct="1">
                <a:spcBef>
                  <a:spcPct val="40000"/>
                </a:spcBef>
                <a:spcAft>
                  <a:spcPct val="0"/>
                </a:spcAft>
                <a:buClr>
                  <a:schemeClr val="tx2"/>
                </a:buClr>
                <a:buFont typeface="Wingdings" pitchFamily="2" charset="2"/>
                <a:buChar char="§"/>
                <a:defRPr sz="2000" b="0">
                  <a:solidFill>
                    <a:schemeClr val="tx2"/>
                  </a:solidFill>
                  <a:latin typeface="+mn-lt"/>
                  <a:ea typeface="+mn-ea"/>
                  <a:cs typeface="+mn-cs"/>
                </a:defRPr>
              </a:lvl1pPr>
              <a:lvl2pPr marL="346075" indent="-344488" algn="l" rtl="0" eaLnBrk="1" fontAlgn="base" hangingPunct="1">
                <a:spcBef>
                  <a:spcPct val="40000"/>
                </a:spcBef>
                <a:spcAft>
                  <a:spcPct val="0"/>
                </a:spcAft>
                <a:buFont typeface="Arial" charset="0"/>
                <a:buChar char="–"/>
                <a:defRPr sz="1700">
                  <a:solidFill>
                    <a:schemeClr val="tx1"/>
                  </a:solidFill>
                  <a:latin typeface="+mn-lt"/>
                  <a:cs typeface="+mn-cs"/>
                </a:defRPr>
              </a:lvl2pPr>
              <a:lvl3pPr marL="633412" indent="-285750" algn="l" rtl="0" eaLnBrk="1" fontAlgn="base" hangingPunct="1">
                <a:spcBef>
                  <a:spcPct val="40000"/>
                </a:spcBef>
                <a:spcAft>
                  <a:spcPct val="0"/>
                </a:spcAft>
                <a:buFont typeface="Symbol" pitchFamily="18" charset="2"/>
                <a:buChar char="-"/>
                <a:defRPr sz="1700">
                  <a:solidFill>
                    <a:schemeClr val="tx1"/>
                  </a:solidFill>
                  <a:latin typeface="+mn-lt"/>
                  <a:cs typeface="+mn-cs"/>
                </a:defRPr>
              </a:lvl3pPr>
              <a:lvl4pPr marL="1069975" indent="-354013" algn="l" rtl="0" eaLnBrk="1" fontAlgn="base" hangingPunct="1">
                <a:spcBef>
                  <a:spcPct val="40000"/>
                </a:spcBef>
                <a:spcAft>
                  <a:spcPct val="0"/>
                </a:spcAft>
                <a:buFont typeface="Arial" charset="0"/>
                <a:buChar char="–"/>
                <a:defRPr sz="1700">
                  <a:solidFill>
                    <a:schemeClr val="tx1"/>
                  </a:solidFill>
                  <a:latin typeface="+mn-lt"/>
                  <a:cs typeface="+mn-cs"/>
                </a:defRPr>
              </a:lvl4pPr>
              <a:lvl5pPr marL="1438275" indent="-366713" algn="l" rtl="0" eaLnBrk="1" fontAlgn="base" hangingPunct="1">
                <a:spcBef>
                  <a:spcPct val="40000"/>
                </a:spcBef>
                <a:spcAft>
                  <a:spcPct val="0"/>
                </a:spcAft>
                <a:buFont typeface="Arial" charset="0"/>
                <a:buChar char="–"/>
                <a:defRPr sz="1700">
                  <a:solidFill>
                    <a:schemeClr val="tx1"/>
                  </a:solidFill>
                  <a:latin typeface="+mn-lt"/>
                  <a:cs typeface="+mn-cs"/>
                </a:defRPr>
              </a:lvl5pPr>
              <a:lvl6pPr marL="1895475" indent="-366713" algn="l" rtl="0" eaLnBrk="1" fontAlgn="base" hangingPunct="1">
                <a:spcBef>
                  <a:spcPct val="40000"/>
                </a:spcBef>
                <a:spcAft>
                  <a:spcPct val="0"/>
                </a:spcAft>
                <a:buFont typeface="Arial" charset="0"/>
                <a:buChar char="–"/>
                <a:defRPr sz="1700">
                  <a:solidFill>
                    <a:schemeClr val="tx1"/>
                  </a:solidFill>
                  <a:latin typeface="+mn-lt"/>
                  <a:cs typeface="+mn-cs"/>
                </a:defRPr>
              </a:lvl6pPr>
              <a:lvl7pPr marL="2352675" indent="-366713" algn="l" rtl="0" eaLnBrk="1" fontAlgn="base" hangingPunct="1">
                <a:spcBef>
                  <a:spcPct val="40000"/>
                </a:spcBef>
                <a:spcAft>
                  <a:spcPct val="0"/>
                </a:spcAft>
                <a:buFont typeface="Arial" charset="0"/>
                <a:buChar char="–"/>
                <a:defRPr sz="1700">
                  <a:solidFill>
                    <a:schemeClr val="tx1"/>
                  </a:solidFill>
                  <a:latin typeface="+mn-lt"/>
                  <a:cs typeface="+mn-cs"/>
                </a:defRPr>
              </a:lvl7pPr>
              <a:lvl8pPr marL="2809875" indent="-366713" algn="l" rtl="0" eaLnBrk="1" fontAlgn="base" hangingPunct="1">
                <a:spcBef>
                  <a:spcPct val="40000"/>
                </a:spcBef>
                <a:spcAft>
                  <a:spcPct val="0"/>
                </a:spcAft>
                <a:buFont typeface="Arial" charset="0"/>
                <a:buChar char="–"/>
                <a:defRPr sz="1700">
                  <a:solidFill>
                    <a:schemeClr val="tx1"/>
                  </a:solidFill>
                  <a:latin typeface="+mn-lt"/>
                  <a:cs typeface="+mn-cs"/>
                </a:defRPr>
              </a:lvl8pPr>
              <a:lvl9pPr marL="3267075" indent="-366713" algn="l" rtl="0" eaLnBrk="1" fontAlgn="base" hangingPunct="1">
                <a:spcBef>
                  <a:spcPct val="40000"/>
                </a:spcBef>
                <a:spcAft>
                  <a:spcPct val="0"/>
                </a:spcAft>
                <a:buFont typeface="Arial" charset="0"/>
                <a:buChar char="–"/>
                <a:defRPr sz="1700">
                  <a:solidFill>
                    <a:schemeClr val="tx1"/>
                  </a:solidFill>
                  <a:latin typeface="+mn-lt"/>
                  <a:cs typeface="+mn-cs"/>
                </a:defRPr>
              </a:lvl9pPr>
            </a:lstStyle>
            <a:p>
              <a:pPr marL="0" indent="0">
                <a:buFont typeface="Wingdings" pitchFamily="2" charset="2"/>
                <a:buNone/>
              </a:pPr>
              <a:r>
                <a:rPr lang="de-CH" sz="1600" b="1" kern="0" dirty="0">
                  <a:solidFill>
                    <a:schemeClr val="tx1"/>
                  </a:solidFill>
                </a:rPr>
                <a:t>Equity norm </a:t>
              </a:r>
              <a:r>
                <a:rPr lang="de-CH" sz="1400" i="1" kern="0" dirty="0">
                  <a:solidFill>
                    <a:schemeClr val="tx1"/>
                  </a:solidFill>
                </a:rPr>
                <a:t>(Adams 1965)</a:t>
              </a:r>
            </a:p>
            <a:p>
              <a:pPr marL="0" indent="0">
                <a:buFont typeface="Wingdings" pitchFamily="2" charset="2"/>
                <a:buNone/>
              </a:pPr>
              <a:endParaRPr lang="de-CH" sz="1400" i="1" kern="0" dirty="0">
                <a:solidFill>
                  <a:schemeClr val="tx1"/>
                </a:solidFill>
              </a:endParaRPr>
            </a:p>
          </p:txBody>
        </p: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253" y="2089788"/>
              <a:ext cx="2303736" cy="836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el 1"/>
          <p:cNvSpPr>
            <a:spLocks noGrp="1"/>
          </p:cNvSpPr>
          <p:nvPr>
            <p:ph type="title"/>
          </p:nvPr>
        </p:nvSpPr>
        <p:spPr>
          <a:xfrm>
            <a:off x="180032" y="44624"/>
            <a:ext cx="5040040" cy="503237"/>
          </a:xfrm>
        </p:spPr>
        <p:txBody>
          <a:bodyPr/>
          <a:lstStyle/>
          <a:p>
            <a:r>
              <a:rPr lang="de-CH" sz="2000" dirty="0"/>
              <a:t>Game </a:t>
            </a:r>
            <a:r>
              <a:rPr lang="de-CH" sz="2000" dirty="0" err="1"/>
              <a:t>theoretical</a:t>
            </a:r>
            <a:r>
              <a:rPr lang="de-CH" sz="2000" dirty="0"/>
              <a:t> </a:t>
            </a:r>
            <a:r>
              <a:rPr lang="de-CH" sz="2000" dirty="0" err="1"/>
              <a:t>analysis</a:t>
            </a:r>
            <a:endParaRPr lang="de-CH" sz="2000" dirty="0"/>
          </a:p>
        </p:txBody>
      </p:sp>
      <p:grpSp>
        <p:nvGrpSpPr>
          <p:cNvPr id="23" name="Gruppieren 22"/>
          <p:cNvGrpSpPr/>
          <p:nvPr/>
        </p:nvGrpSpPr>
        <p:grpSpPr>
          <a:xfrm>
            <a:off x="3923928" y="3221266"/>
            <a:ext cx="5114963" cy="2367974"/>
            <a:chOff x="3923928" y="2924944"/>
            <a:chExt cx="5114963" cy="2367974"/>
          </a:xfrm>
        </p:grpSpPr>
        <p:sp>
          <p:nvSpPr>
            <p:cNvPr id="32" name="Abgerundetes Rechteck 31"/>
            <p:cNvSpPr/>
            <p:nvPr/>
          </p:nvSpPr>
          <p:spPr bwMode="auto">
            <a:xfrm>
              <a:off x="3923928" y="2955581"/>
              <a:ext cx="5112643" cy="2337337"/>
            </a:xfrm>
            <a:prstGeom prst="roundRect">
              <a:avLst/>
            </a:prstGeom>
            <a:solidFill>
              <a:schemeClr val="accent1"/>
            </a:solidFill>
            <a:ln w="254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9564" t="25426" r="38671" b="51066"/>
            <a:stretch/>
          </p:blipFill>
          <p:spPr bwMode="auto">
            <a:xfrm>
              <a:off x="3931322" y="3492718"/>
              <a:ext cx="1080000" cy="117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Inhaltsplatzhalter 2"/>
            <p:cNvSpPr txBox="1">
              <a:spLocks/>
            </p:cNvSpPr>
            <p:nvPr/>
          </p:nvSpPr>
          <p:spPr bwMode="auto">
            <a:xfrm>
              <a:off x="5364088" y="2924944"/>
              <a:ext cx="3024336" cy="32798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indent="-342900" algn="l" rtl="0" eaLnBrk="1" fontAlgn="base" hangingPunct="1">
                <a:spcBef>
                  <a:spcPct val="40000"/>
                </a:spcBef>
                <a:spcAft>
                  <a:spcPct val="0"/>
                </a:spcAft>
                <a:buClr>
                  <a:schemeClr val="tx2"/>
                </a:buClr>
                <a:buFont typeface="Wingdings" pitchFamily="2" charset="2"/>
                <a:buChar char="§"/>
                <a:defRPr sz="2000" b="0">
                  <a:solidFill>
                    <a:schemeClr val="tx2"/>
                  </a:solidFill>
                  <a:latin typeface="+mn-lt"/>
                  <a:ea typeface="+mn-ea"/>
                  <a:cs typeface="+mn-cs"/>
                </a:defRPr>
              </a:lvl1pPr>
              <a:lvl2pPr marL="346075" indent="-344488" algn="l" rtl="0" eaLnBrk="1" fontAlgn="base" hangingPunct="1">
                <a:spcBef>
                  <a:spcPct val="40000"/>
                </a:spcBef>
                <a:spcAft>
                  <a:spcPct val="0"/>
                </a:spcAft>
                <a:buFont typeface="Arial" charset="0"/>
                <a:buChar char="–"/>
                <a:defRPr sz="1700">
                  <a:solidFill>
                    <a:schemeClr val="tx1"/>
                  </a:solidFill>
                  <a:latin typeface="+mn-lt"/>
                  <a:cs typeface="+mn-cs"/>
                </a:defRPr>
              </a:lvl2pPr>
              <a:lvl3pPr marL="633412" indent="-285750" algn="l" rtl="0" eaLnBrk="1" fontAlgn="base" hangingPunct="1">
                <a:spcBef>
                  <a:spcPct val="40000"/>
                </a:spcBef>
                <a:spcAft>
                  <a:spcPct val="0"/>
                </a:spcAft>
                <a:buFont typeface="Symbol" pitchFamily="18" charset="2"/>
                <a:buChar char="-"/>
                <a:defRPr sz="1700">
                  <a:solidFill>
                    <a:schemeClr val="tx1"/>
                  </a:solidFill>
                  <a:latin typeface="+mn-lt"/>
                  <a:cs typeface="+mn-cs"/>
                </a:defRPr>
              </a:lvl3pPr>
              <a:lvl4pPr marL="1069975" indent="-354013" algn="l" rtl="0" eaLnBrk="1" fontAlgn="base" hangingPunct="1">
                <a:spcBef>
                  <a:spcPct val="40000"/>
                </a:spcBef>
                <a:spcAft>
                  <a:spcPct val="0"/>
                </a:spcAft>
                <a:buFont typeface="Arial" charset="0"/>
                <a:buChar char="–"/>
                <a:defRPr sz="1700">
                  <a:solidFill>
                    <a:schemeClr val="tx1"/>
                  </a:solidFill>
                  <a:latin typeface="+mn-lt"/>
                  <a:cs typeface="+mn-cs"/>
                </a:defRPr>
              </a:lvl4pPr>
              <a:lvl5pPr marL="1438275" indent="-366713" algn="l" rtl="0" eaLnBrk="1" fontAlgn="base" hangingPunct="1">
                <a:spcBef>
                  <a:spcPct val="40000"/>
                </a:spcBef>
                <a:spcAft>
                  <a:spcPct val="0"/>
                </a:spcAft>
                <a:buFont typeface="Arial" charset="0"/>
                <a:buChar char="–"/>
                <a:defRPr sz="1700">
                  <a:solidFill>
                    <a:schemeClr val="tx1"/>
                  </a:solidFill>
                  <a:latin typeface="+mn-lt"/>
                  <a:cs typeface="+mn-cs"/>
                </a:defRPr>
              </a:lvl5pPr>
              <a:lvl6pPr marL="1895475" indent="-366713" algn="l" rtl="0" eaLnBrk="1" fontAlgn="base" hangingPunct="1">
                <a:spcBef>
                  <a:spcPct val="40000"/>
                </a:spcBef>
                <a:spcAft>
                  <a:spcPct val="0"/>
                </a:spcAft>
                <a:buFont typeface="Arial" charset="0"/>
                <a:buChar char="–"/>
                <a:defRPr sz="1700">
                  <a:solidFill>
                    <a:schemeClr val="tx1"/>
                  </a:solidFill>
                  <a:latin typeface="+mn-lt"/>
                  <a:cs typeface="+mn-cs"/>
                </a:defRPr>
              </a:lvl6pPr>
              <a:lvl7pPr marL="2352675" indent="-366713" algn="l" rtl="0" eaLnBrk="1" fontAlgn="base" hangingPunct="1">
                <a:spcBef>
                  <a:spcPct val="40000"/>
                </a:spcBef>
                <a:spcAft>
                  <a:spcPct val="0"/>
                </a:spcAft>
                <a:buFont typeface="Arial" charset="0"/>
                <a:buChar char="–"/>
                <a:defRPr sz="1700">
                  <a:solidFill>
                    <a:schemeClr val="tx1"/>
                  </a:solidFill>
                  <a:latin typeface="+mn-lt"/>
                  <a:cs typeface="+mn-cs"/>
                </a:defRPr>
              </a:lvl7pPr>
              <a:lvl8pPr marL="2809875" indent="-366713" algn="l" rtl="0" eaLnBrk="1" fontAlgn="base" hangingPunct="1">
                <a:spcBef>
                  <a:spcPct val="40000"/>
                </a:spcBef>
                <a:spcAft>
                  <a:spcPct val="0"/>
                </a:spcAft>
                <a:buFont typeface="Arial" charset="0"/>
                <a:buChar char="–"/>
                <a:defRPr sz="1700">
                  <a:solidFill>
                    <a:schemeClr val="tx1"/>
                  </a:solidFill>
                  <a:latin typeface="+mn-lt"/>
                  <a:cs typeface="+mn-cs"/>
                </a:defRPr>
              </a:lvl8pPr>
              <a:lvl9pPr marL="3267075" indent="-366713" algn="l" rtl="0" eaLnBrk="1" fontAlgn="base" hangingPunct="1">
                <a:spcBef>
                  <a:spcPct val="40000"/>
                </a:spcBef>
                <a:spcAft>
                  <a:spcPct val="0"/>
                </a:spcAft>
                <a:buFont typeface="Arial" charset="0"/>
                <a:buChar char="–"/>
                <a:defRPr sz="1700">
                  <a:solidFill>
                    <a:schemeClr val="tx1"/>
                  </a:solidFill>
                  <a:latin typeface="+mn-lt"/>
                  <a:cs typeface="+mn-cs"/>
                </a:defRPr>
              </a:lvl9pPr>
            </a:lstStyle>
            <a:p>
              <a:pPr marL="0" indent="0">
                <a:buNone/>
              </a:pPr>
              <a:r>
                <a:rPr lang="de-CH" sz="1600" b="1" kern="0" dirty="0">
                  <a:solidFill>
                    <a:schemeClr val="bg1"/>
                  </a:solidFill>
                </a:rPr>
                <a:t>Different normative </a:t>
              </a:r>
              <a:r>
                <a:rPr lang="de-CH" sz="1600" b="1" kern="0" dirty="0" err="1">
                  <a:solidFill>
                    <a:schemeClr val="bg1"/>
                  </a:solidFill>
                </a:rPr>
                <a:t>contents</a:t>
              </a:r>
              <a:endParaRPr lang="de-CH" sz="1600" b="1" kern="0" dirty="0">
                <a:solidFill>
                  <a:schemeClr val="bg1"/>
                </a:solidFill>
              </a:endParaRPr>
            </a:p>
          </p:txBody>
        </p:sp>
        <mc:AlternateContent xmlns:mc="http://schemas.openxmlformats.org/markup-compatibility/2006" xmlns:a14="http://schemas.microsoft.com/office/drawing/2010/main">
          <mc:Choice Requires="a14">
            <p:sp>
              <p:nvSpPr>
                <p:cNvPr id="22" name="Inhaltsplatzhalter 2"/>
                <p:cNvSpPr txBox="1">
                  <a:spLocks/>
                </p:cNvSpPr>
                <p:nvPr/>
              </p:nvSpPr>
              <p:spPr bwMode="auto">
                <a:xfrm>
                  <a:off x="5011322" y="3356993"/>
                  <a:ext cx="4027569" cy="180019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indent="-342900" algn="l" rtl="0" eaLnBrk="1" fontAlgn="base" hangingPunct="1">
                    <a:spcBef>
                      <a:spcPct val="40000"/>
                    </a:spcBef>
                    <a:spcAft>
                      <a:spcPct val="0"/>
                    </a:spcAft>
                    <a:buClr>
                      <a:schemeClr val="tx2"/>
                    </a:buClr>
                    <a:buFont typeface="Wingdings" pitchFamily="2" charset="2"/>
                    <a:buChar char="§"/>
                    <a:defRPr sz="2000" b="0">
                      <a:solidFill>
                        <a:schemeClr val="tx2"/>
                      </a:solidFill>
                      <a:latin typeface="+mn-lt"/>
                      <a:ea typeface="+mn-ea"/>
                      <a:cs typeface="+mn-cs"/>
                    </a:defRPr>
                  </a:lvl1pPr>
                  <a:lvl2pPr marL="346075" indent="-344488" algn="l" rtl="0" eaLnBrk="1" fontAlgn="base" hangingPunct="1">
                    <a:spcBef>
                      <a:spcPct val="40000"/>
                    </a:spcBef>
                    <a:spcAft>
                      <a:spcPct val="0"/>
                    </a:spcAft>
                    <a:buFont typeface="Arial" charset="0"/>
                    <a:buChar char="–"/>
                    <a:defRPr sz="1700">
                      <a:solidFill>
                        <a:schemeClr val="tx1"/>
                      </a:solidFill>
                      <a:latin typeface="+mn-lt"/>
                      <a:cs typeface="+mn-cs"/>
                    </a:defRPr>
                  </a:lvl2pPr>
                  <a:lvl3pPr marL="633412" indent="-285750" algn="l" rtl="0" eaLnBrk="1" fontAlgn="base" hangingPunct="1">
                    <a:spcBef>
                      <a:spcPct val="40000"/>
                    </a:spcBef>
                    <a:spcAft>
                      <a:spcPct val="0"/>
                    </a:spcAft>
                    <a:buFont typeface="Symbol" pitchFamily="18" charset="2"/>
                    <a:buChar char="-"/>
                    <a:defRPr sz="1700">
                      <a:solidFill>
                        <a:schemeClr val="tx1"/>
                      </a:solidFill>
                      <a:latin typeface="+mn-lt"/>
                      <a:cs typeface="+mn-cs"/>
                    </a:defRPr>
                  </a:lvl3pPr>
                  <a:lvl4pPr marL="1069975" indent="-354013" algn="l" rtl="0" eaLnBrk="1" fontAlgn="base" hangingPunct="1">
                    <a:spcBef>
                      <a:spcPct val="40000"/>
                    </a:spcBef>
                    <a:spcAft>
                      <a:spcPct val="0"/>
                    </a:spcAft>
                    <a:buFont typeface="Arial" charset="0"/>
                    <a:buChar char="–"/>
                    <a:defRPr sz="1700">
                      <a:solidFill>
                        <a:schemeClr val="tx1"/>
                      </a:solidFill>
                      <a:latin typeface="+mn-lt"/>
                      <a:cs typeface="+mn-cs"/>
                    </a:defRPr>
                  </a:lvl4pPr>
                  <a:lvl5pPr marL="1438275" indent="-366713" algn="l" rtl="0" eaLnBrk="1" fontAlgn="base" hangingPunct="1">
                    <a:spcBef>
                      <a:spcPct val="40000"/>
                    </a:spcBef>
                    <a:spcAft>
                      <a:spcPct val="0"/>
                    </a:spcAft>
                    <a:buFont typeface="Arial" charset="0"/>
                    <a:buChar char="–"/>
                    <a:defRPr sz="1700">
                      <a:solidFill>
                        <a:schemeClr val="tx1"/>
                      </a:solidFill>
                      <a:latin typeface="+mn-lt"/>
                      <a:cs typeface="+mn-cs"/>
                    </a:defRPr>
                  </a:lvl5pPr>
                  <a:lvl6pPr marL="1895475" indent="-366713" algn="l" rtl="0" eaLnBrk="1" fontAlgn="base" hangingPunct="1">
                    <a:spcBef>
                      <a:spcPct val="40000"/>
                    </a:spcBef>
                    <a:spcAft>
                      <a:spcPct val="0"/>
                    </a:spcAft>
                    <a:buFont typeface="Arial" charset="0"/>
                    <a:buChar char="–"/>
                    <a:defRPr sz="1700">
                      <a:solidFill>
                        <a:schemeClr val="tx1"/>
                      </a:solidFill>
                      <a:latin typeface="+mn-lt"/>
                      <a:cs typeface="+mn-cs"/>
                    </a:defRPr>
                  </a:lvl6pPr>
                  <a:lvl7pPr marL="2352675" indent="-366713" algn="l" rtl="0" eaLnBrk="1" fontAlgn="base" hangingPunct="1">
                    <a:spcBef>
                      <a:spcPct val="40000"/>
                    </a:spcBef>
                    <a:spcAft>
                      <a:spcPct val="0"/>
                    </a:spcAft>
                    <a:buFont typeface="Arial" charset="0"/>
                    <a:buChar char="–"/>
                    <a:defRPr sz="1700">
                      <a:solidFill>
                        <a:schemeClr val="tx1"/>
                      </a:solidFill>
                      <a:latin typeface="+mn-lt"/>
                      <a:cs typeface="+mn-cs"/>
                    </a:defRPr>
                  </a:lvl7pPr>
                  <a:lvl8pPr marL="2809875" indent="-366713" algn="l" rtl="0" eaLnBrk="1" fontAlgn="base" hangingPunct="1">
                    <a:spcBef>
                      <a:spcPct val="40000"/>
                    </a:spcBef>
                    <a:spcAft>
                      <a:spcPct val="0"/>
                    </a:spcAft>
                    <a:buFont typeface="Arial" charset="0"/>
                    <a:buChar char="–"/>
                    <a:defRPr sz="1700">
                      <a:solidFill>
                        <a:schemeClr val="tx1"/>
                      </a:solidFill>
                      <a:latin typeface="+mn-lt"/>
                      <a:cs typeface="+mn-cs"/>
                    </a:defRPr>
                  </a:lvl8pPr>
                  <a:lvl9pPr marL="3267075" indent="-366713" algn="l" rtl="0" eaLnBrk="1" fontAlgn="base" hangingPunct="1">
                    <a:spcBef>
                      <a:spcPct val="40000"/>
                    </a:spcBef>
                    <a:spcAft>
                      <a:spcPct val="0"/>
                    </a:spcAft>
                    <a:buFont typeface="Arial" charset="0"/>
                    <a:buChar char="–"/>
                    <a:defRPr sz="1700">
                      <a:solidFill>
                        <a:schemeClr val="tx1"/>
                      </a:solidFill>
                      <a:latin typeface="+mn-lt"/>
                      <a:cs typeface="+mn-cs"/>
                    </a:defRPr>
                  </a:lvl9pPr>
                </a:lstStyle>
                <a:p>
                  <a:pPr lvl="1"/>
                  <a:r>
                    <a:rPr lang="de-CH" sz="1600" kern="0" dirty="0">
                      <a:solidFill>
                        <a:schemeClr val="bg1"/>
                      </a:solidFill>
                    </a:rPr>
                    <a:t>Critical </a:t>
                  </a:r>
                  <a:r>
                    <a:rPr lang="de-CH" sz="1600" kern="0" dirty="0" err="1">
                      <a:solidFill>
                        <a:schemeClr val="bg1"/>
                      </a:solidFill>
                    </a:rPr>
                    <a:t>threshold</a:t>
                  </a:r>
                  <a:r>
                    <a:rPr lang="de-CH" sz="1600" kern="0" dirty="0">
                      <a:solidFill>
                        <a:schemeClr val="bg1"/>
                      </a:solidFill>
                    </a:rPr>
                    <a:t> </a:t>
                  </a:r>
                  <a14:m>
                    <m:oMath xmlns:m="http://schemas.openxmlformats.org/officeDocument/2006/math">
                      <m:r>
                        <a:rPr lang="de-CH" sz="1600" i="1" kern="0" smtClean="0">
                          <a:solidFill>
                            <a:schemeClr val="bg1"/>
                          </a:solidFill>
                          <a:latin typeface="Cambria Math"/>
                          <a:ea typeface="Cambria Math"/>
                        </a:rPr>
                        <m:t>𝜃</m:t>
                      </m:r>
                      <m:r>
                        <a:rPr lang="de-CH" sz="1600" b="0" i="1" kern="0" smtClean="0">
                          <a:solidFill>
                            <a:schemeClr val="bg1"/>
                          </a:solidFill>
                          <a:latin typeface="Cambria Math"/>
                          <a:ea typeface="Cambria Math"/>
                        </a:rPr>
                        <m:t> </m:t>
                      </m:r>
                    </m:oMath>
                  </a14:m>
                  <a:r>
                    <a:rPr lang="de-CH" sz="1600" kern="0" dirty="0" err="1">
                      <a:solidFill>
                        <a:schemeClr val="bg1"/>
                      </a:solidFill>
                    </a:rPr>
                    <a:t>of</a:t>
                  </a:r>
                  <a:r>
                    <a:rPr lang="de-CH" sz="1600" kern="0" dirty="0">
                      <a:solidFill>
                        <a:schemeClr val="bg1"/>
                      </a:solidFill>
                    </a:rPr>
                    <a:t> relative </a:t>
                  </a:r>
                  <a:r>
                    <a:rPr lang="de-CH" sz="1600" kern="0" dirty="0" err="1">
                      <a:solidFill>
                        <a:schemeClr val="bg1"/>
                      </a:solidFill>
                    </a:rPr>
                    <a:t>effort</a:t>
                  </a:r>
                  <a:r>
                    <a:rPr lang="de-CH" sz="1600" kern="0" dirty="0">
                      <a:solidFill>
                        <a:schemeClr val="bg1"/>
                      </a:solidFill>
                    </a:rPr>
                    <a:t>, </a:t>
                  </a:r>
                  <a:r>
                    <a:rPr lang="de-CH" sz="1600" kern="0" dirty="0" err="1">
                      <a:solidFill>
                        <a:schemeClr val="bg1"/>
                      </a:solidFill>
                    </a:rPr>
                    <a:t>above</a:t>
                  </a:r>
                  <a:r>
                    <a:rPr lang="de-CH" sz="1600" kern="0" dirty="0">
                      <a:solidFill>
                        <a:schemeClr val="bg1"/>
                      </a:solidFill>
                    </a:rPr>
                    <a:t> </a:t>
                  </a:r>
                  <a:r>
                    <a:rPr lang="de-CH" sz="1600" kern="0" dirty="0" err="1">
                      <a:solidFill>
                        <a:schemeClr val="bg1"/>
                      </a:solidFill>
                    </a:rPr>
                    <a:t>which</a:t>
                  </a:r>
                  <a:r>
                    <a:rPr lang="de-CH" sz="1600" kern="0" dirty="0">
                      <a:solidFill>
                        <a:schemeClr val="bg1"/>
                      </a:solidFill>
                    </a:rPr>
                    <a:t> </a:t>
                  </a:r>
                  <a:r>
                    <a:rPr lang="de-CH" sz="1600" kern="0" dirty="0" err="1">
                      <a:solidFill>
                        <a:schemeClr val="bg1"/>
                      </a:solidFill>
                    </a:rPr>
                    <a:t>higher</a:t>
                  </a:r>
                  <a:r>
                    <a:rPr lang="de-CH" sz="1600" kern="0" dirty="0">
                      <a:solidFill>
                        <a:schemeClr val="bg1"/>
                      </a:solidFill>
                    </a:rPr>
                    <a:t> </a:t>
                  </a:r>
                  <a:r>
                    <a:rPr lang="de-CH" sz="1600" kern="0" dirty="0" err="1">
                      <a:solidFill>
                        <a:schemeClr val="bg1"/>
                      </a:solidFill>
                    </a:rPr>
                    <a:t>utility</a:t>
                  </a:r>
                  <a:r>
                    <a:rPr lang="de-CH" sz="1600" kern="0" dirty="0">
                      <a:solidFill>
                        <a:schemeClr val="bg1"/>
                      </a:solidFill>
                    </a:rPr>
                    <a:t> </a:t>
                  </a:r>
                  <a:r>
                    <a:rPr lang="de-CH" sz="1600" kern="0" dirty="0" err="1">
                      <a:solidFill>
                        <a:schemeClr val="bg1"/>
                      </a:solidFill>
                    </a:rPr>
                    <a:t>from</a:t>
                  </a:r>
                  <a:r>
                    <a:rPr lang="de-CH" sz="1600" kern="0" dirty="0">
                      <a:solidFill>
                        <a:schemeClr val="bg1"/>
                      </a:solidFill>
                    </a:rPr>
                    <a:t> </a:t>
                  </a:r>
                  <a:r>
                    <a:rPr lang="de-CH" sz="1600" kern="0" dirty="0" err="1">
                      <a:solidFill>
                        <a:schemeClr val="bg1"/>
                      </a:solidFill>
                    </a:rPr>
                    <a:t>rejection</a:t>
                  </a:r>
                  <a:endParaRPr lang="de-CH" sz="1600" kern="0" dirty="0">
                    <a:solidFill>
                      <a:schemeClr val="bg1"/>
                    </a:solidFill>
                  </a:endParaRPr>
                </a:p>
                <a:p>
                  <a:pPr lvl="1"/>
                  <a:r>
                    <a:rPr lang="de-CH" sz="1600" kern="0" dirty="0">
                      <a:solidFill>
                        <a:schemeClr val="bg1"/>
                      </a:solidFill>
                    </a:rPr>
                    <a:t>Equity </a:t>
                  </a:r>
                  <a:r>
                    <a:rPr lang="de-CH" sz="1600" kern="0" dirty="0" err="1">
                      <a:solidFill>
                        <a:schemeClr val="bg1"/>
                      </a:solidFill>
                    </a:rPr>
                    <a:t>proposer</a:t>
                  </a:r>
                  <a:r>
                    <a:rPr lang="de-CH" sz="1600" kern="0" dirty="0">
                      <a:solidFill>
                        <a:schemeClr val="bg1"/>
                      </a:solidFill>
                    </a:rPr>
                    <a:t> </a:t>
                  </a:r>
                  <a:r>
                    <a:rPr lang="de-CH" sz="1600" kern="0" dirty="0" err="1">
                      <a:solidFill>
                        <a:schemeClr val="bg1"/>
                      </a:solidFill>
                    </a:rPr>
                    <a:t>with</a:t>
                  </a:r>
                  <a:r>
                    <a:rPr lang="de-CH" sz="1600" kern="0" dirty="0">
                      <a:solidFill>
                        <a:schemeClr val="bg1"/>
                      </a:solidFill>
                    </a:rPr>
                    <a:t> high </a:t>
                  </a:r>
                  <a:r>
                    <a:rPr lang="de-CH" sz="1600" kern="0" dirty="0" err="1">
                      <a:solidFill>
                        <a:schemeClr val="bg1"/>
                      </a:solidFill>
                    </a:rPr>
                    <a:t>effort</a:t>
                  </a:r>
                  <a:r>
                    <a:rPr lang="de-CH" sz="1600" kern="0" dirty="0">
                      <a:solidFill>
                        <a:schemeClr val="bg1"/>
                      </a:solidFill>
                    </a:rPr>
                    <a:t> will not </a:t>
                  </a:r>
                  <a:r>
                    <a:rPr lang="de-CH" sz="1600" kern="0" dirty="0" err="1">
                      <a:solidFill>
                        <a:schemeClr val="bg1"/>
                      </a:solidFill>
                    </a:rPr>
                    <a:t>agree</a:t>
                  </a:r>
                  <a:r>
                    <a:rPr lang="de-CH" sz="1600" kern="0" dirty="0">
                      <a:solidFill>
                        <a:schemeClr val="bg1"/>
                      </a:solidFill>
                    </a:rPr>
                    <a:t> </a:t>
                  </a:r>
                  <a:r>
                    <a:rPr lang="de-CH" sz="1600" kern="0" dirty="0" err="1">
                      <a:solidFill>
                        <a:schemeClr val="bg1"/>
                      </a:solidFill>
                    </a:rPr>
                    <a:t>to</a:t>
                  </a:r>
                  <a:r>
                    <a:rPr lang="de-CH" sz="1600" kern="0" dirty="0">
                      <a:solidFill>
                        <a:schemeClr val="bg1"/>
                      </a:solidFill>
                    </a:rPr>
                    <a:t> </a:t>
                  </a:r>
                  <a:r>
                    <a:rPr lang="de-CH" sz="1600" kern="0" dirty="0" err="1">
                      <a:solidFill>
                        <a:schemeClr val="bg1"/>
                      </a:solidFill>
                    </a:rPr>
                    <a:t>split</a:t>
                  </a:r>
                  <a:r>
                    <a:rPr lang="de-CH" sz="1600" kern="0" dirty="0">
                      <a:solidFill>
                        <a:schemeClr val="bg1"/>
                      </a:solidFill>
                    </a:rPr>
                    <a:t> </a:t>
                  </a:r>
                  <a:r>
                    <a:rPr lang="de-CH" sz="1600" kern="0" dirty="0" err="1">
                      <a:solidFill>
                        <a:schemeClr val="bg1"/>
                      </a:solidFill>
                    </a:rPr>
                    <a:t>equally</a:t>
                  </a:r>
                  <a:endParaRPr lang="de-CH" sz="1600" kern="0" dirty="0">
                    <a:solidFill>
                      <a:schemeClr val="bg1"/>
                    </a:solidFill>
                  </a:endParaRPr>
                </a:p>
                <a:p>
                  <a:pPr lvl="1"/>
                  <a:r>
                    <a:rPr lang="de-CH" sz="1600" kern="0" dirty="0" err="1">
                      <a:solidFill>
                        <a:schemeClr val="bg1"/>
                      </a:solidFill>
                    </a:rPr>
                    <a:t>Equality</a:t>
                  </a:r>
                  <a:r>
                    <a:rPr lang="de-CH" sz="1600" kern="0" dirty="0">
                      <a:solidFill>
                        <a:schemeClr val="bg1"/>
                      </a:solidFill>
                    </a:rPr>
                    <a:t> </a:t>
                  </a:r>
                  <a:r>
                    <a:rPr lang="de-CH" sz="1600" kern="0" dirty="0" err="1">
                      <a:solidFill>
                        <a:schemeClr val="bg1"/>
                      </a:solidFill>
                    </a:rPr>
                    <a:t>proposer</a:t>
                  </a:r>
                  <a:r>
                    <a:rPr lang="de-CH" sz="1600" kern="0" dirty="0">
                      <a:solidFill>
                        <a:schemeClr val="bg1"/>
                      </a:solidFill>
                    </a:rPr>
                    <a:t> </a:t>
                  </a:r>
                  <a:r>
                    <a:rPr lang="de-CH" sz="1600" kern="0" dirty="0" err="1">
                      <a:solidFill>
                        <a:schemeClr val="bg1"/>
                      </a:solidFill>
                    </a:rPr>
                    <a:t>with</a:t>
                  </a:r>
                  <a:r>
                    <a:rPr lang="de-CH" sz="1600" kern="0" dirty="0">
                      <a:solidFill>
                        <a:schemeClr val="bg1"/>
                      </a:solidFill>
                    </a:rPr>
                    <a:t> </a:t>
                  </a:r>
                  <a:r>
                    <a:rPr lang="de-CH" sz="1600" kern="0" dirty="0" err="1">
                      <a:solidFill>
                        <a:schemeClr val="bg1"/>
                      </a:solidFill>
                    </a:rPr>
                    <a:t>little</a:t>
                  </a:r>
                  <a:r>
                    <a:rPr lang="de-CH" sz="1600" kern="0" dirty="0">
                      <a:solidFill>
                        <a:schemeClr val="bg1"/>
                      </a:solidFill>
                    </a:rPr>
                    <a:t> </a:t>
                  </a:r>
                  <a:r>
                    <a:rPr lang="de-CH" sz="1600" kern="0" dirty="0" err="1">
                      <a:solidFill>
                        <a:schemeClr val="bg1"/>
                      </a:solidFill>
                    </a:rPr>
                    <a:t>effort</a:t>
                  </a:r>
                  <a:r>
                    <a:rPr lang="de-CH" sz="1600" kern="0" dirty="0">
                      <a:solidFill>
                        <a:schemeClr val="bg1"/>
                      </a:solidFill>
                    </a:rPr>
                    <a:t> will not </a:t>
                  </a:r>
                  <a:r>
                    <a:rPr lang="de-CH" sz="1600" kern="0" dirty="0" err="1">
                      <a:solidFill>
                        <a:schemeClr val="bg1"/>
                      </a:solidFill>
                    </a:rPr>
                    <a:t>agree</a:t>
                  </a:r>
                  <a:r>
                    <a:rPr lang="de-CH" sz="1600" kern="0" dirty="0">
                      <a:solidFill>
                        <a:schemeClr val="bg1"/>
                      </a:solidFill>
                    </a:rPr>
                    <a:t> </a:t>
                  </a:r>
                  <a:r>
                    <a:rPr lang="de-CH" sz="1600" kern="0" dirty="0" err="1">
                      <a:solidFill>
                        <a:schemeClr val="bg1"/>
                      </a:solidFill>
                    </a:rPr>
                    <a:t>to</a:t>
                  </a:r>
                  <a:r>
                    <a:rPr lang="de-CH" sz="1600" kern="0" dirty="0">
                      <a:solidFill>
                        <a:schemeClr val="bg1"/>
                      </a:solidFill>
                    </a:rPr>
                    <a:t> </a:t>
                  </a:r>
                  <a:r>
                    <a:rPr lang="de-CH" sz="1600" kern="0" dirty="0" err="1">
                      <a:solidFill>
                        <a:schemeClr val="bg1"/>
                      </a:solidFill>
                    </a:rPr>
                    <a:t>offer</a:t>
                  </a:r>
                  <a:r>
                    <a:rPr lang="de-CH" sz="1600" kern="0" dirty="0">
                      <a:solidFill>
                        <a:schemeClr val="bg1"/>
                      </a:solidFill>
                    </a:rPr>
                    <a:t> </a:t>
                  </a:r>
                  <a:r>
                    <a:rPr lang="de-CH" sz="1600" kern="0" dirty="0" err="1">
                      <a:solidFill>
                        <a:schemeClr val="bg1"/>
                      </a:solidFill>
                    </a:rPr>
                    <a:t>only</a:t>
                  </a:r>
                  <a:r>
                    <a:rPr lang="de-CH" sz="1600" kern="0" dirty="0">
                      <a:solidFill>
                        <a:schemeClr val="bg1"/>
                      </a:solidFill>
                    </a:rPr>
                    <a:t> her </a:t>
                  </a:r>
                  <a:r>
                    <a:rPr lang="de-CH" sz="1600" kern="0" dirty="0" err="1">
                      <a:solidFill>
                        <a:schemeClr val="bg1"/>
                      </a:solidFill>
                    </a:rPr>
                    <a:t>effort</a:t>
                  </a:r>
                  <a:r>
                    <a:rPr lang="de-CH" sz="1600" kern="0" dirty="0">
                      <a:solidFill>
                        <a:schemeClr val="bg1"/>
                      </a:solidFill>
                    </a:rPr>
                    <a:t> </a:t>
                  </a:r>
                  <a:r>
                    <a:rPr lang="de-CH" sz="1600" kern="0" dirty="0" err="1">
                      <a:solidFill>
                        <a:schemeClr val="bg1"/>
                      </a:solidFill>
                    </a:rPr>
                    <a:t>level</a:t>
                  </a:r>
                  <a:endParaRPr lang="de-CH" sz="1600" kern="0" dirty="0">
                    <a:solidFill>
                      <a:schemeClr val="bg1"/>
                    </a:solidFill>
                  </a:endParaRPr>
                </a:p>
                <a:p>
                  <a:pPr marL="1587" lvl="1" indent="0">
                    <a:buNone/>
                  </a:pPr>
                  <a:endParaRPr lang="de-CH" sz="1300" kern="0" dirty="0">
                    <a:solidFill>
                      <a:schemeClr val="bg1"/>
                    </a:solidFill>
                  </a:endParaRPr>
                </a:p>
                <a:p>
                  <a:pPr lvl="1"/>
                  <a:endParaRPr lang="de-CH" sz="1300" kern="0" dirty="0"/>
                </a:p>
              </p:txBody>
            </p:sp>
          </mc:Choice>
          <mc:Fallback xmlns="">
            <p:sp>
              <p:nvSpPr>
                <p:cNvPr id="22" name="Inhaltsplatzhalter 2"/>
                <p:cNvSpPr txBox="1">
                  <a:spLocks noRot="1" noChangeAspect="1" noMove="1" noResize="1" noEditPoints="1" noAdjustHandles="1" noChangeArrowheads="1" noChangeShapeType="1" noTextEdit="1"/>
                </p:cNvSpPr>
                <p:nvPr/>
              </p:nvSpPr>
              <p:spPr bwMode="auto">
                <a:xfrm>
                  <a:off x="5011322" y="3356993"/>
                  <a:ext cx="4027569" cy="1800199"/>
                </a:xfrm>
                <a:prstGeom prst="rect">
                  <a:avLst/>
                </a:prstGeom>
                <a:blipFill rotWithShape="1">
                  <a:blip r:embed="rId5"/>
                  <a:stretch>
                    <a:fillRect l="-2723" t="-3378" r="-2874"/>
                  </a:stretch>
                </a:blipFill>
                <a:ln w="9525">
                  <a:noFill/>
                  <a:miter lim="800000"/>
                  <a:headEnd/>
                  <a:tailEnd/>
                </a:ln>
                <a:effectLst/>
              </p:spPr>
              <p:txBody>
                <a:bodyPr/>
                <a:lstStyle/>
                <a:p>
                  <a:r>
                    <a:rPr lang="de-CH">
                      <a:noFill/>
                    </a:rPr>
                    <a:t> </a:t>
                  </a:r>
                </a:p>
              </p:txBody>
            </p:sp>
          </mc:Fallback>
        </mc:AlternateContent>
      </p:grpSp>
      <p:grpSp>
        <p:nvGrpSpPr>
          <p:cNvPr id="7" name="Gruppieren 6"/>
          <p:cNvGrpSpPr/>
          <p:nvPr/>
        </p:nvGrpSpPr>
        <p:grpSpPr>
          <a:xfrm>
            <a:off x="3716288" y="476672"/>
            <a:ext cx="1935293" cy="1008112"/>
            <a:chOff x="260443" y="2636912"/>
            <a:chExt cx="1935293" cy="1008112"/>
          </a:xfrm>
        </p:grpSpPr>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444" y="3011014"/>
              <a:ext cx="1778046" cy="634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Inhaltsplatzhalter 2"/>
            <p:cNvSpPr txBox="1">
              <a:spLocks/>
            </p:cNvSpPr>
            <p:nvPr/>
          </p:nvSpPr>
          <p:spPr bwMode="auto">
            <a:xfrm>
              <a:off x="260443" y="2636912"/>
              <a:ext cx="1935293" cy="3737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indent="-342900" algn="l" rtl="0" eaLnBrk="1" fontAlgn="base" hangingPunct="1">
                <a:spcBef>
                  <a:spcPct val="40000"/>
                </a:spcBef>
                <a:spcAft>
                  <a:spcPct val="0"/>
                </a:spcAft>
                <a:buClr>
                  <a:schemeClr val="tx2"/>
                </a:buClr>
                <a:buFont typeface="Wingdings" pitchFamily="2" charset="2"/>
                <a:buChar char="§"/>
                <a:defRPr sz="2000" b="0">
                  <a:solidFill>
                    <a:schemeClr val="tx2"/>
                  </a:solidFill>
                  <a:latin typeface="+mn-lt"/>
                  <a:ea typeface="+mn-ea"/>
                  <a:cs typeface="+mn-cs"/>
                </a:defRPr>
              </a:lvl1pPr>
              <a:lvl2pPr marL="346075" indent="-344488" algn="l" rtl="0" eaLnBrk="1" fontAlgn="base" hangingPunct="1">
                <a:spcBef>
                  <a:spcPct val="40000"/>
                </a:spcBef>
                <a:spcAft>
                  <a:spcPct val="0"/>
                </a:spcAft>
                <a:buFont typeface="Arial" charset="0"/>
                <a:buChar char="–"/>
                <a:defRPr sz="1700">
                  <a:solidFill>
                    <a:schemeClr val="tx1"/>
                  </a:solidFill>
                  <a:latin typeface="+mn-lt"/>
                  <a:cs typeface="+mn-cs"/>
                </a:defRPr>
              </a:lvl2pPr>
              <a:lvl3pPr marL="633412" indent="-285750" algn="l" rtl="0" eaLnBrk="1" fontAlgn="base" hangingPunct="1">
                <a:spcBef>
                  <a:spcPct val="40000"/>
                </a:spcBef>
                <a:spcAft>
                  <a:spcPct val="0"/>
                </a:spcAft>
                <a:buFont typeface="Symbol" pitchFamily="18" charset="2"/>
                <a:buChar char="-"/>
                <a:defRPr sz="1700">
                  <a:solidFill>
                    <a:schemeClr val="tx1"/>
                  </a:solidFill>
                  <a:latin typeface="+mn-lt"/>
                  <a:cs typeface="+mn-cs"/>
                </a:defRPr>
              </a:lvl3pPr>
              <a:lvl4pPr marL="1069975" indent="-354013" algn="l" rtl="0" eaLnBrk="1" fontAlgn="base" hangingPunct="1">
                <a:spcBef>
                  <a:spcPct val="40000"/>
                </a:spcBef>
                <a:spcAft>
                  <a:spcPct val="0"/>
                </a:spcAft>
                <a:buFont typeface="Arial" charset="0"/>
                <a:buChar char="–"/>
                <a:defRPr sz="1700">
                  <a:solidFill>
                    <a:schemeClr val="tx1"/>
                  </a:solidFill>
                  <a:latin typeface="+mn-lt"/>
                  <a:cs typeface="+mn-cs"/>
                </a:defRPr>
              </a:lvl4pPr>
              <a:lvl5pPr marL="1438275" indent="-366713" algn="l" rtl="0" eaLnBrk="1" fontAlgn="base" hangingPunct="1">
                <a:spcBef>
                  <a:spcPct val="40000"/>
                </a:spcBef>
                <a:spcAft>
                  <a:spcPct val="0"/>
                </a:spcAft>
                <a:buFont typeface="Arial" charset="0"/>
                <a:buChar char="–"/>
                <a:defRPr sz="1700">
                  <a:solidFill>
                    <a:schemeClr val="tx1"/>
                  </a:solidFill>
                  <a:latin typeface="+mn-lt"/>
                  <a:cs typeface="+mn-cs"/>
                </a:defRPr>
              </a:lvl5pPr>
              <a:lvl6pPr marL="1895475" indent="-366713" algn="l" rtl="0" eaLnBrk="1" fontAlgn="base" hangingPunct="1">
                <a:spcBef>
                  <a:spcPct val="40000"/>
                </a:spcBef>
                <a:spcAft>
                  <a:spcPct val="0"/>
                </a:spcAft>
                <a:buFont typeface="Arial" charset="0"/>
                <a:buChar char="–"/>
                <a:defRPr sz="1700">
                  <a:solidFill>
                    <a:schemeClr val="tx1"/>
                  </a:solidFill>
                  <a:latin typeface="+mn-lt"/>
                  <a:cs typeface="+mn-cs"/>
                </a:defRPr>
              </a:lvl6pPr>
              <a:lvl7pPr marL="2352675" indent="-366713" algn="l" rtl="0" eaLnBrk="1" fontAlgn="base" hangingPunct="1">
                <a:spcBef>
                  <a:spcPct val="40000"/>
                </a:spcBef>
                <a:spcAft>
                  <a:spcPct val="0"/>
                </a:spcAft>
                <a:buFont typeface="Arial" charset="0"/>
                <a:buChar char="–"/>
                <a:defRPr sz="1700">
                  <a:solidFill>
                    <a:schemeClr val="tx1"/>
                  </a:solidFill>
                  <a:latin typeface="+mn-lt"/>
                  <a:cs typeface="+mn-cs"/>
                </a:defRPr>
              </a:lvl7pPr>
              <a:lvl8pPr marL="2809875" indent="-366713" algn="l" rtl="0" eaLnBrk="1" fontAlgn="base" hangingPunct="1">
                <a:spcBef>
                  <a:spcPct val="40000"/>
                </a:spcBef>
                <a:spcAft>
                  <a:spcPct val="0"/>
                </a:spcAft>
                <a:buFont typeface="Arial" charset="0"/>
                <a:buChar char="–"/>
                <a:defRPr sz="1700">
                  <a:solidFill>
                    <a:schemeClr val="tx1"/>
                  </a:solidFill>
                  <a:latin typeface="+mn-lt"/>
                  <a:cs typeface="+mn-cs"/>
                </a:defRPr>
              </a:lvl8pPr>
              <a:lvl9pPr marL="3267075" indent="-366713" algn="l" rtl="0" eaLnBrk="1" fontAlgn="base" hangingPunct="1">
                <a:spcBef>
                  <a:spcPct val="40000"/>
                </a:spcBef>
                <a:spcAft>
                  <a:spcPct val="0"/>
                </a:spcAft>
                <a:buFont typeface="Arial" charset="0"/>
                <a:buChar char="–"/>
                <a:defRPr sz="1700">
                  <a:solidFill>
                    <a:schemeClr val="tx1"/>
                  </a:solidFill>
                  <a:latin typeface="+mn-lt"/>
                  <a:cs typeface="+mn-cs"/>
                </a:defRPr>
              </a:lvl9pPr>
            </a:lstStyle>
            <a:p>
              <a:pPr marL="0" indent="0">
                <a:buFont typeface="Wingdings" pitchFamily="2" charset="2"/>
                <a:buNone/>
              </a:pPr>
              <a:r>
                <a:rPr lang="de-CH" sz="1600" b="1" kern="0" dirty="0" err="1">
                  <a:solidFill>
                    <a:schemeClr val="tx1"/>
                  </a:solidFill>
                </a:rPr>
                <a:t>Equality</a:t>
              </a:r>
              <a:r>
                <a:rPr lang="de-CH" sz="1600" b="1" kern="0" dirty="0">
                  <a:solidFill>
                    <a:schemeClr val="tx1"/>
                  </a:solidFill>
                </a:rPr>
                <a:t> norm</a:t>
              </a:r>
              <a:br>
                <a:rPr lang="de-CH" sz="1600" b="1" kern="0" dirty="0">
                  <a:solidFill>
                    <a:schemeClr val="tx1"/>
                  </a:solidFill>
                </a:rPr>
              </a:br>
              <a:r>
                <a:rPr lang="de-CH" sz="1600" kern="0" dirty="0">
                  <a:solidFill>
                    <a:schemeClr val="tx1"/>
                  </a:solidFill>
                </a:rPr>
                <a:t>(</a:t>
              </a:r>
              <a:r>
                <a:rPr lang="de-CH" sz="1400" i="1" kern="0" dirty="0">
                  <a:solidFill>
                    <a:schemeClr val="tx1"/>
                  </a:solidFill>
                </a:rPr>
                <a:t>Fehr &amp; Schmidt 1999 )</a:t>
              </a:r>
            </a:p>
            <a:p>
              <a:pPr marL="0" indent="0">
                <a:buFont typeface="Wingdings" pitchFamily="2" charset="2"/>
                <a:buNone/>
              </a:pPr>
              <a:endParaRPr lang="de-CH" sz="1400" i="1" kern="0" dirty="0">
                <a:solidFill>
                  <a:schemeClr val="tx1"/>
                </a:solidFill>
              </a:endParaRPr>
            </a:p>
          </p:txBody>
        </p:sp>
      </p:grpSp>
      <mc:AlternateContent xmlns:mc="http://schemas.openxmlformats.org/markup-compatibility/2006" xmlns:a14="http://schemas.microsoft.com/office/drawing/2010/main">
        <mc:Choice Requires="a14">
          <p:sp>
            <p:nvSpPr>
              <p:cNvPr id="3" name="Inhaltsplatzhalter 2"/>
              <p:cNvSpPr>
                <a:spLocks noGrp="1"/>
              </p:cNvSpPr>
              <p:nvPr>
                <p:ph idx="1"/>
              </p:nvPr>
            </p:nvSpPr>
            <p:spPr>
              <a:xfrm>
                <a:off x="323528" y="548680"/>
                <a:ext cx="2520280" cy="1656183"/>
              </a:xfrm>
            </p:spPr>
            <p:txBody>
              <a:bodyPr/>
              <a:lstStyle/>
              <a:p>
                <a:pPr marL="0" indent="0">
                  <a:buNone/>
                </a:pPr>
                <a:r>
                  <a:rPr lang="de-CH" sz="1600" b="1" dirty="0">
                    <a:solidFill>
                      <a:schemeClr val="tx1"/>
                    </a:solidFill>
                  </a:rPr>
                  <a:t>Utility</a:t>
                </a:r>
                <a:r>
                  <a:rPr lang="de-CH" sz="1600" dirty="0">
                    <a:solidFill>
                      <a:schemeClr val="tx1"/>
                    </a:solidFill>
                  </a:rPr>
                  <a:t> </a:t>
                </a:r>
                <a:r>
                  <a:rPr lang="de-CH" sz="1600" dirty="0" err="1">
                    <a:solidFill>
                      <a:schemeClr val="tx1"/>
                    </a:solidFill>
                  </a:rPr>
                  <a:t>of</a:t>
                </a:r>
                <a:r>
                  <a:rPr lang="de-CH" sz="1600" dirty="0">
                    <a:solidFill>
                      <a:schemeClr val="tx1"/>
                    </a:solidFill>
                  </a:rPr>
                  <a:t> </a:t>
                </a:r>
                <a:r>
                  <a:rPr lang="de-CH" sz="1600" dirty="0" err="1">
                    <a:solidFill>
                      <a:schemeClr val="tx1"/>
                    </a:solidFill>
                  </a:rPr>
                  <a:t>player</a:t>
                </a:r>
                <a:r>
                  <a:rPr lang="de-CH" sz="1600" dirty="0">
                    <a:solidFill>
                      <a:schemeClr val="tx1"/>
                    </a:solidFill>
                  </a:rPr>
                  <a:t> i </a:t>
                </a:r>
                <a:r>
                  <a:rPr lang="de-CH" sz="1600" dirty="0" err="1">
                    <a:solidFill>
                      <a:schemeClr val="tx1"/>
                    </a:solidFill>
                  </a:rPr>
                  <a:t>of</a:t>
                </a:r>
                <a:r>
                  <a:rPr lang="de-CH" sz="1600" dirty="0">
                    <a:solidFill>
                      <a:schemeClr val="tx1"/>
                    </a:solidFill>
                  </a:rPr>
                  <a:t> </a:t>
                </a:r>
                <a:r>
                  <a:rPr lang="de-CH" sz="1600" dirty="0" err="1">
                    <a:solidFill>
                      <a:schemeClr val="tx1"/>
                    </a:solidFill>
                  </a:rPr>
                  <a:t>shared</a:t>
                </a:r>
                <a:r>
                  <a:rPr lang="de-CH" sz="1600" dirty="0">
                    <a:solidFill>
                      <a:schemeClr val="tx1"/>
                    </a:solidFill>
                  </a:rPr>
                  <a:t> </a:t>
                </a:r>
                <a:r>
                  <a:rPr lang="de-CH" sz="1600" dirty="0" err="1">
                    <a:solidFill>
                      <a:schemeClr val="tx1"/>
                    </a:solidFill>
                  </a:rPr>
                  <a:t>pie</a:t>
                </a:r>
                <a:r>
                  <a:rPr lang="de-CH" sz="1600" dirty="0">
                    <a:solidFill>
                      <a:schemeClr val="tx1"/>
                    </a:solidFill>
                  </a:rPr>
                  <a:t> </a:t>
                </a:r>
                <a14:m>
                  <m:oMath xmlns:m="http://schemas.openxmlformats.org/officeDocument/2006/math">
                    <m:r>
                      <m:rPr>
                        <m:sty m:val="p"/>
                      </m:rPr>
                      <a:rPr lang="de-CH" sz="1600" b="0" i="0" smtClean="0">
                        <a:solidFill>
                          <a:schemeClr val="tx1"/>
                        </a:solidFill>
                        <a:latin typeface="Cambria Math"/>
                        <a:ea typeface="Cambria Math"/>
                        <a:sym typeface="Symbol"/>
                      </a:rPr>
                      <m:t>x</m:t>
                    </m:r>
                    <m:r>
                      <a:rPr lang="de-CH" sz="1600" i="1" smtClean="0">
                        <a:solidFill>
                          <a:schemeClr val="tx1"/>
                        </a:solidFill>
                        <a:latin typeface="Cambria Math"/>
                        <a:ea typeface="Cambria Math"/>
                        <a:sym typeface="Symbol"/>
                      </a:rPr>
                      <m:t>∈</m:t>
                    </m:r>
                    <m:d>
                      <m:dPr>
                        <m:begChr m:val="["/>
                        <m:endChr m:val="]"/>
                        <m:ctrlPr>
                          <a:rPr lang="de-CH" sz="1600" b="0" i="1" smtClean="0">
                            <a:solidFill>
                              <a:schemeClr val="tx1"/>
                            </a:solidFill>
                            <a:latin typeface="Cambria Math" panose="02040503050406030204" pitchFamily="18" charset="0"/>
                            <a:ea typeface="Cambria Math"/>
                            <a:sym typeface="Symbol"/>
                          </a:rPr>
                        </m:ctrlPr>
                      </m:dPr>
                      <m:e>
                        <m:r>
                          <a:rPr lang="de-CH" sz="1600" b="0" i="1" smtClean="0">
                            <a:solidFill>
                              <a:schemeClr val="tx1"/>
                            </a:solidFill>
                            <a:latin typeface="Cambria Math"/>
                            <a:ea typeface="Cambria Math"/>
                            <a:sym typeface="Symbol"/>
                          </a:rPr>
                          <m:t>0,</m:t>
                        </m:r>
                        <m:r>
                          <a:rPr lang="de-CH" sz="1600" b="0" i="1" smtClean="0">
                            <a:solidFill>
                              <a:schemeClr val="tx1"/>
                            </a:solidFill>
                            <a:latin typeface="Cambria Math"/>
                            <a:ea typeface="Cambria Math"/>
                            <a:sym typeface="Symbol"/>
                          </a:rPr>
                          <m:t>𝜋</m:t>
                        </m:r>
                      </m:e>
                    </m:d>
                  </m:oMath>
                </a14:m>
                <a:r>
                  <a:rPr lang="de-CH" sz="1600" dirty="0">
                    <a:solidFill>
                      <a:schemeClr val="tx1"/>
                    </a:solidFill>
                  </a:rPr>
                  <a:t> as function </a:t>
                </a:r>
                <a:r>
                  <a:rPr lang="de-CH" sz="1600" dirty="0" err="1">
                    <a:solidFill>
                      <a:schemeClr val="tx1"/>
                    </a:solidFill>
                  </a:rPr>
                  <a:t>of</a:t>
                </a:r>
                <a:r>
                  <a:rPr lang="de-CH" sz="1600" dirty="0">
                    <a:solidFill>
                      <a:schemeClr val="tx1"/>
                    </a:solidFill>
                  </a:rPr>
                  <a:t> </a:t>
                </a:r>
              </a:p>
              <a:p>
                <a:pPr lvl="1"/>
                <a:r>
                  <a:rPr lang="de-CH" sz="1600" dirty="0"/>
                  <a:t>material </a:t>
                </a:r>
                <a:r>
                  <a:rPr lang="de-CH" sz="1600" dirty="0" err="1"/>
                  <a:t>outcome</a:t>
                </a:r>
                <a:r>
                  <a:rPr lang="de-CH" sz="1600" dirty="0"/>
                  <a:t> </a:t>
                </a:r>
                <a14:m>
                  <m:oMath xmlns:m="http://schemas.openxmlformats.org/officeDocument/2006/math">
                    <m:r>
                      <a:rPr lang="de-CH" sz="1600" b="0" i="1" smtClean="0">
                        <a:latin typeface="Cambria Math"/>
                      </a:rPr>
                      <m:t>𝑥</m:t>
                    </m:r>
                  </m:oMath>
                </a14:m>
                <a:endParaRPr lang="de-CH" sz="1600" dirty="0"/>
              </a:p>
              <a:p>
                <a:pPr lvl="1"/>
                <a:r>
                  <a:rPr lang="de-CH" sz="1600" dirty="0"/>
                  <a:t>normative </a:t>
                </a:r>
                <a:r>
                  <a:rPr lang="de-CH" sz="1600" dirty="0" err="1"/>
                  <a:t>content</a:t>
                </a:r>
                <a:r>
                  <a:rPr lang="de-CH" sz="1600" dirty="0"/>
                  <a:t> </a:t>
                </a:r>
                <a14:m>
                  <m:oMath xmlns:m="http://schemas.openxmlformats.org/officeDocument/2006/math">
                    <m:sSub>
                      <m:sSubPr>
                        <m:ctrlPr>
                          <a:rPr lang="de-CH" sz="1600" b="0" i="1" smtClean="0">
                            <a:latin typeface="Cambria Math" panose="02040503050406030204" pitchFamily="18" charset="0"/>
                          </a:rPr>
                        </m:ctrlPr>
                      </m:sSubPr>
                      <m:e>
                        <m:r>
                          <a:rPr lang="de-CH" sz="1600" b="0" i="1" smtClean="0">
                            <a:latin typeface="Cambria Math"/>
                          </a:rPr>
                          <m:t>𝑁</m:t>
                        </m:r>
                      </m:e>
                      <m:sub>
                        <m:r>
                          <a:rPr lang="de-CH" sz="1600" b="0" i="1" smtClean="0">
                            <a:latin typeface="Cambria Math"/>
                          </a:rPr>
                          <m:t>𝑖</m:t>
                        </m:r>
                      </m:sub>
                    </m:sSub>
                  </m:oMath>
                </a14:m>
                <a:endParaRPr lang="de-CH" sz="1600" b="0" dirty="0"/>
              </a:p>
              <a:p>
                <a:pPr lvl="1"/>
                <a:r>
                  <a:rPr lang="de-CH" sz="1600" dirty="0">
                    <a:solidFill>
                      <a:schemeClr val="tx1"/>
                    </a:solidFill>
                  </a:rPr>
                  <a:t>normative </a:t>
                </a:r>
                <a:r>
                  <a:rPr lang="de-CH" sz="1600" dirty="0" err="1">
                    <a:solidFill>
                      <a:schemeClr val="tx1"/>
                    </a:solidFill>
                  </a:rPr>
                  <a:t>commitment</a:t>
                </a:r>
                <a:r>
                  <a:rPr lang="de-CH" sz="1600" dirty="0">
                    <a:solidFill>
                      <a:schemeClr val="tx1"/>
                    </a:solidFill>
                  </a:rPr>
                  <a:t> </a:t>
                </a:r>
                <a14:m>
                  <m:oMath xmlns:m="http://schemas.openxmlformats.org/officeDocument/2006/math">
                    <m:sSub>
                      <m:sSubPr>
                        <m:ctrlPr>
                          <a:rPr lang="de-CH" sz="1600" i="1" smtClean="0">
                            <a:solidFill>
                              <a:schemeClr val="tx1"/>
                            </a:solidFill>
                            <a:latin typeface="Cambria Math" panose="02040503050406030204" pitchFamily="18" charset="0"/>
                          </a:rPr>
                        </m:ctrlPr>
                      </m:sSubPr>
                      <m:e>
                        <m:r>
                          <a:rPr lang="de-CH" sz="1600" b="0" i="1" smtClean="0">
                            <a:solidFill>
                              <a:schemeClr val="tx1"/>
                            </a:solidFill>
                            <a:latin typeface="Cambria Math"/>
                          </a:rPr>
                          <m:t>𝑘</m:t>
                        </m:r>
                      </m:e>
                      <m:sub>
                        <m:r>
                          <a:rPr lang="de-CH" sz="1600" b="0" i="1" smtClean="0">
                            <a:solidFill>
                              <a:schemeClr val="tx1"/>
                            </a:solidFill>
                            <a:latin typeface="Cambria Math"/>
                          </a:rPr>
                          <m:t>𝑖</m:t>
                        </m:r>
                      </m:sub>
                    </m:sSub>
                    <m:r>
                      <a:rPr lang="de-CH" sz="1600" i="1" smtClean="0">
                        <a:solidFill>
                          <a:schemeClr val="tx1"/>
                        </a:solidFill>
                        <a:latin typeface="Cambria Math"/>
                        <a:ea typeface="Cambria Math"/>
                      </a:rPr>
                      <m:t>≥</m:t>
                    </m:r>
                    <m:r>
                      <a:rPr lang="de-CH" sz="1600" b="0" i="1" smtClean="0">
                        <a:solidFill>
                          <a:schemeClr val="tx1"/>
                        </a:solidFill>
                        <a:latin typeface="Cambria Math"/>
                        <a:ea typeface="Cambria Math"/>
                      </a:rPr>
                      <m:t>0</m:t>
                    </m:r>
                  </m:oMath>
                </a14:m>
                <a:endParaRPr lang="de-CH" sz="1600" dirty="0">
                  <a:solidFill>
                    <a:schemeClr val="tx1"/>
                  </a:solidFill>
                </a:endParaRPr>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xfrm>
                <a:off x="323528" y="548680"/>
                <a:ext cx="2520280" cy="1656183"/>
              </a:xfrm>
              <a:blipFill rotWithShape="1">
                <a:blip r:embed="rId7"/>
                <a:stretch>
                  <a:fillRect l="-4831" t="-3676" b="-8824"/>
                </a:stretch>
              </a:blipFill>
            </p:spPr>
            <p:txBody>
              <a:bodyPr/>
              <a:lstStyle/>
              <a:p>
                <a:r>
                  <a:rPr lang="de-CH">
                    <a:noFill/>
                  </a:rPr>
                  <a:t> </a:t>
                </a:r>
              </a:p>
            </p:txBody>
          </p:sp>
        </mc:Fallback>
      </mc:AlternateContent>
      <p:grpSp>
        <p:nvGrpSpPr>
          <p:cNvPr id="15" name="Gruppieren 14"/>
          <p:cNvGrpSpPr/>
          <p:nvPr/>
        </p:nvGrpSpPr>
        <p:grpSpPr>
          <a:xfrm>
            <a:off x="31930" y="3251903"/>
            <a:ext cx="3684359" cy="2337337"/>
            <a:chOff x="31930" y="3345536"/>
            <a:chExt cx="3684359" cy="2337337"/>
          </a:xfrm>
        </p:grpSpPr>
        <p:sp>
          <p:nvSpPr>
            <p:cNvPr id="10" name="Abgerundetes Rechteck 9"/>
            <p:cNvSpPr/>
            <p:nvPr/>
          </p:nvSpPr>
          <p:spPr bwMode="auto">
            <a:xfrm>
              <a:off x="31930" y="3345536"/>
              <a:ext cx="3684359" cy="2337337"/>
            </a:xfrm>
            <a:prstGeom prst="roundRect">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700" b="0" i="0" u="none" strike="noStrike" cap="none" normalizeH="0" baseline="0">
                <a:ln>
                  <a:noFill/>
                </a:ln>
                <a:solidFill>
                  <a:schemeClr val="tx1"/>
                </a:solidFill>
                <a:effectLst/>
                <a:latin typeface="Arial" charset="0"/>
                <a:cs typeface="Arial" charset="0"/>
              </a:endParaRPr>
            </a:p>
          </p:txBody>
        </p:sp>
        <mc:AlternateContent xmlns:mc="http://schemas.openxmlformats.org/markup-compatibility/2006" xmlns:a14="http://schemas.microsoft.com/office/drawing/2010/main">
          <mc:Choice Requires="a14">
            <p:sp>
              <p:nvSpPr>
                <p:cNvPr id="21" name="Inhaltsplatzhalter 2"/>
                <p:cNvSpPr txBox="1">
                  <a:spLocks/>
                </p:cNvSpPr>
                <p:nvPr/>
              </p:nvSpPr>
              <p:spPr bwMode="auto">
                <a:xfrm>
                  <a:off x="1187509" y="4061753"/>
                  <a:ext cx="2448387" cy="98133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indent="-342900" algn="l" rtl="0" eaLnBrk="1" fontAlgn="base" hangingPunct="1">
                    <a:spcBef>
                      <a:spcPct val="40000"/>
                    </a:spcBef>
                    <a:spcAft>
                      <a:spcPct val="0"/>
                    </a:spcAft>
                    <a:buClr>
                      <a:schemeClr val="tx2"/>
                    </a:buClr>
                    <a:buFont typeface="Wingdings" pitchFamily="2" charset="2"/>
                    <a:buChar char="§"/>
                    <a:defRPr sz="2000" b="0">
                      <a:solidFill>
                        <a:schemeClr val="tx2"/>
                      </a:solidFill>
                      <a:latin typeface="+mn-lt"/>
                      <a:ea typeface="+mn-ea"/>
                      <a:cs typeface="+mn-cs"/>
                    </a:defRPr>
                  </a:lvl1pPr>
                  <a:lvl2pPr marL="346075" indent="-344488" algn="l" rtl="0" eaLnBrk="1" fontAlgn="base" hangingPunct="1">
                    <a:spcBef>
                      <a:spcPct val="40000"/>
                    </a:spcBef>
                    <a:spcAft>
                      <a:spcPct val="0"/>
                    </a:spcAft>
                    <a:buFont typeface="Arial" charset="0"/>
                    <a:buChar char="–"/>
                    <a:defRPr sz="1700">
                      <a:solidFill>
                        <a:schemeClr val="tx1"/>
                      </a:solidFill>
                      <a:latin typeface="+mn-lt"/>
                      <a:cs typeface="+mn-cs"/>
                    </a:defRPr>
                  </a:lvl2pPr>
                  <a:lvl3pPr marL="633412" indent="-285750" algn="l" rtl="0" eaLnBrk="1" fontAlgn="base" hangingPunct="1">
                    <a:spcBef>
                      <a:spcPct val="40000"/>
                    </a:spcBef>
                    <a:spcAft>
                      <a:spcPct val="0"/>
                    </a:spcAft>
                    <a:buFont typeface="Symbol" pitchFamily="18" charset="2"/>
                    <a:buChar char="-"/>
                    <a:defRPr sz="1700">
                      <a:solidFill>
                        <a:schemeClr val="tx1"/>
                      </a:solidFill>
                      <a:latin typeface="+mn-lt"/>
                      <a:cs typeface="+mn-cs"/>
                    </a:defRPr>
                  </a:lvl3pPr>
                  <a:lvl4pPr marL="1069975" indent="-354013" algn="l" rtl="0" eaLnBrk="1" fontAlgn="base" hangingPunct="1">
                    <a:spcBef>
                      <a:spcPct val="40000"/>
                    </a:spcBef>
                    <a:spcAft>
                      <a:spcPct val="0"/>
                    </a:spcAft>
                    <a:buFont typeface="Arial" charset="0"/>
                    <a:buChar char="–"/>
                    <a:defRPr sz="1700">
                      <a:solidFill>
                        <a:schemeClr val="tx1"/>
                      </a:solidFill>
                      <a:latin typeface="+mn-lt"/>
                      <a:cs typeface="+mn-cs"/>
                    </a:defRPr>
                  </a:lvl4pPr>
                  <a:lvl5pPr marL="1438275" indent="-366713" algn="l" rtl="0" eaLnBrk="1" fontAlgn="base" hangingPunct="1">
                    <a:spcBef>
                      <a:spcPct val="40000"/>
                    </a:spcBef>
                    <a:spcAft>
                      <a:spcPct val="0"/>
                    </a:spcAft>
                    <a:buFont typeface="Arial" charset="0"/>
                    <a:buChar char="–"/>
                    <a:defRPr sz="1700">
                      <a:solidFill>
                        <a:schemeClr val="tx1"/>
                      </a:solidFill>
                      <a:latin typeface="+mn-lt"/>
                      <a:cs typeface="+mn-cs"/>
                    </a:defRPr>
                  </a:lvl5pPr>
                  <a:lvl6pPr marL="1895475" indent="-366713" algn="l" rtl="0" eaLnBrk="1" fontAlgn="base" hangingPunct="1">
                    <a:spcBef>
                      <a:spcPct val="40000"/>
                    </a:spcBef>
                    <a:spcAft>
                      <a:spcPct val="0"/>
                    </a:spcAft>
                    <a:buFont typeface="Arial" charset="0"/>
                    <a:buChar char="–"/>
                    <a:defRPr sz="1700">
                      <a:solidFill>
                        <a:schemeClr val="tx1"/>
                      </a:solidFill>
                      <a:latin typeface="+mn-lt"/>
                      <a:cs typeface="+mn-cs"/>
                    </a:defRPr>
                  </a:lvl6pPr>
                  <a:lvl7pPr marL="2352675" indent="-366713" algn="l" rtl="0" eaLnBrk="1" fontAlgn="base" hangingPunct="1">
                    <a:spcBef>
                      <a:spcPct val="40000"/>
                    </a:spcBef>
                    <a:spcAft>
                      <a:spcPct val="0"/>
                    </a:spcAft>
                    <a:buFont typeface="Arial" charset="0"/>
                    <a:buChar char="–"/>
                    <a:defRPr sz="1700">
                      <a:solidFill>
                        <a:schemeClr val="tx1"/>
                      </a:solidFill>
                      <a:latin typeface="+mn-lt"/>
                      <a:cs typeface="+mn-cs"/>
                    </a:defRPr>
                  </a:lvl7pPr>
                  <a:lvl8pPr marL="2809875" indent="-366713" algn="l" rtl="0" eaLnBrk="1" fontAlgn="base" hangingPunct="1">
                    <a:spcBef>
                      <a:spcPct val="40000"/>
                    </a:spcBef>
                    <a:spcAft>
                      <a:spcPct val="0"/>
                    </a:spcAft>
                    <a:buFont typeface="Arial" charset="0"/>
                    <a:buChar char="–"/>
                    <a:defRPr sz="1700">
                      <a:solidFill>
                        <a:schemeClr val="tx1"/>
                      </a:solidFill>
                      <a:latin typeface="+mn-lt"/>
                      <a:cs typeface="+mn-cs"/>
                    </a:defRPr>
                  </a:lvl8pPr>
                  <a:lvl9pPr marL="3267075" indent="-366713" algn="l" rtl="0" eaLnBrk="1" fontAlgn="base" hangingPunct="1">
                    <a:spcBef>
                      <a:spcPct val="40000"/>
                    </a:spcBef>
                    <a:spcAft>
                      <a:spcPct val="0"/>
                    </a:spcAft>
                    <a:buFont typeface="Arial" charset="0"/>
                    <a:buChar char="–"/>
                    <a:defRPr sz="1700">
                      <a:solidFill>
                        <a:schemeClr val="tx1"/>
                      </a:solidFill>
                      <a:latin typeface="+mn-lt"/>
                      <a:cs typeface="+mn-cs"/>
                    </a:defRPr>
                  </a:lvl9pPr>
                </a:lstStyle>
                <a:p>
                  <a:pPr marL="1587" lvl="1" indent="0">
                    <a:buNone/>
                  </a:pPr>
                  <a:r>
                    <a:rPr lang="de-CH" sz="1600" kern="0" dirty="0" err="1"/>
                    <a:t>For</a:t>
                  </a:r>
                  <a:r>
                    <a:rPr lang="de-CH" sz="1600" kern="0" dirty="0"/>
                    <a:t> </a:t>
                  </a:r>
                  <a:r>
                    <a:rPr lang="de-CH" sz="1600" kern="0" dirty="0" err="1"/>
                    <a:t>common</a:t>
                  </a:r>
                  <a:r>
                    <a:rPr lang="de-CH" sz="1600" kern="0" dirty="0"/>
                    <a:t> </a:t>
                  </a:r>
                  <a:r>
                    <a:rPr lang="de-CH" sz="1600" kern="0" dirty="0" err="1"/>
                    <a:t>knowledge</a:t>
                  </a:r>
                  <a:r>
                    <a:rPr lang="de-CH" sz="1600" kern="0" dirty="0"/>
                    <a:t>, </a:t>
                  </a:r>
                  <a:r>
                    <a:rPr lang="de-CH" sz="1600" kern="0" dirty="0" err="1"/>
                    <a:t>mutually</a:t>
                  </a:r>
                  <a:r>
                    <a:rPr lang="de-CH" sz="1600" kern="0" dirty="0"/>
                    <a:t> </a:t>
                  </a:r>
                  <a:r>
                    <a:rPr lang="de-CH" sz="1600" kern="0" dirty="0" err="1"/>
                    <a:t>acceptable</a:t>
                  </a:r>
                  <a:r>
                    <a:rPr lang="de-CH" sz="1600" kern="0" dirty="0"/>
                    <a:t> </a:t>
                  </a:r>
                  <a:r>
                    <a:rPr lang="de-CH" sz="1600" kern="0" dirty="0" err="1"/>
                    <a:t>offers</a:t>
                  </a:r>
                  <a:r>
                    <a:rPr lang="de-CH" sz="1600" kern="0" dirty="0"/>
                    <a:t> </a:t>
                  </a:r>
                  <a:r>
                    <a:rPr lang="de-CH" sz="1600" kern="0" dirty="0" err="1"/>
                    <a:t>always</a:t>
                  </a:r>
                  <a:r>
                    <a:rPr lang="de-CH" sz="1600" kern="0" dirty="0"/>
                    <a:t> </a:t>
                  </a:r>
                  <a:r>
                    <a:rPr lang="de-CH" sz="1600" kern="0" dirty="0" err="1"/>
                    <a:t>possible</a:t>
                  </a:r>
                  <a:r>
                    <a:rPr lang="de-CH" sz="1600" kern="0" dirty="0"/>
                    <a:t> (</a:t>
                  </a:r>
                  <a14:m>
                    <m:oMath xmlns:m="http://schemas.openxmlformats.org/officeDocument/2006/math">
                      <m:r>
                        <a:rPr lang="de-CH" sz="1600" b="0" i="1" kern="0" smtClean="0">
                          <a:latin typeface="Cambria Math"/>
                        </a:rPr>
                        <m:t>𝑥</m:t>
                      </m:r>
                      <m:r>
                        <a:rPr lang="de-CH" sz="1600" b="0" i="1" kern="0" smtClean="0">
                          <a:latin typeface="Cambria Math"/>
                          <a:ea typeface="Cambria Math"/>
                        </a:rPr>
                        <m:t>≥</m:t>
                      </m:r>
                      <m:sSup>
                        <m:sSupPr>
                          <m:ctrlPr>
                            <a:rPr lang="de-CH" sz="1600" b="0" i="1" kern="0" smtClean="0">
                              <a:latin typeface="Cambria Math" panose="02040503050406030204" pitchFamily="18" charset="0"/>
                              <a:ea typeface="Cambria Math"/>
                            </a:rPr>
                          </m:ctrlPr>
                        </m:sSupPr>
                        <m:e>
                          <m:r>
                            <a:rPr lang="de-CH" sz="1600" b="0" i="1" kern="0" smtClean="0">
                              <a:latin typeface="Cambria Math"/>
                              <a:ea typeface="Cambria Math"/>
                            </a:rPr>
                            <m:t>𝑡</m:t>
                          </m:r>
                        </m:e>
                        <m:sup>
                          <m:r>
                            <a:rPr lang="de-CH" sz="1600" b="0" i="1" kern="0" smtClean="0">
                              <a:latin typeface="Cambria Math"/>
                              <a:ea typeface="Cambria Math"/>
                            </a:rPr>
                            <m:t>∗</m:t>
                          </m:r>
                        </m:sup>
                      </m:sSup>
                    </m:oMath>
                  </a14:m>
                  <a:r>
                    <a:rPr lang="de-CH" sz="1600" kern="0" dirty="0"/>
                    <a:t>)</a:t>
                  </a:r>
                  <a:endParaRPr lang="de-CH" sz="1300" kern="0" dirty="0"/>
                </a:p>
              </p:txBody>
            </p:sp>
          </mc:Choice>
          <mc:Fallback xmlns="">
            <p:sp>
              <p:nvSpPr>
                <p:cNvPr id="21" name="Inhaltsplatzhalter 2"/>
                <p:cNvSpPr txBox="1">
                  <a:spLocks noRot="1" noChangeAspect="1" noMove="1" noResize="1" noEditPoints="1" noAdjustHandles="1" noChangeArrowheads="1" noChangeShapeType="1" noTextEdit="1"/>
                </p:cNvSpPr>
                <p:nvPr/>
              </p:nvSpPr>
              <p:spPr bwMode="auto">
                <a:xfrm>
                  <a:off x="1187509" y="4061753"/>
                  <a:ext cx="2448387" cy="981338"/>
                </a:xfrm>
                <a:prstGeom prst="rect">
                  <a:avLst/>
                </a:prstGeom>
                <a:blipFill rotWithShape="1">
                  <a:blip r:embed="rId8"/>
                  <a:stretch>
                    <a:fillRect l="-5237" t="-6832" r="-1247"/>
                  </a:stretch>
                </a:blipFill>
                <a:ln w="9525">
                  <a:noFill/>
                  <a:miter lim="800000"/>
                  <a:headEnd/>
                  <a:tailEnd/>
                </a:ln>
                <a:effectLst/>
              </p:spPr>
              <p:txBody>
                <a:bodyPr/>
                <a:lstStyle/>
                <a:p>
                  <a:r>
                    <a:rPr lang="de-CH">
                      <a:noFill/>
                    </a:rPr>
                    <a:t> </a:t>
                  </a:r>
                </a:p>
              </p:txBody>
            </p:sp>
          </mc:Fallback>
        </mc:AlternateContent>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7777" t="36603" r="10460" b="15686"/>
            <a:stretch/>
          </p:blipFill>
          <p:spPr bwMode="auto">
            <a:xfrm>
              <a:off x="180032" y="3746947"/>
              <a:ext cx="792088" cy="18218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Inhaltsplatzhalter 2"/>
            <p:cNvSpPr txBox="1">
              <a:spLocks/>
            </p:cNvSpPr>
            <p:nvPr/>
          </p:nvSpPr>
          <p:spPr bwMode="auto">
            <a:xfrm>
              <a:off x="341496" y="3413506"/>
              <a:ext cx="2808312" cy="267756"/>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indent="-342900" algn="l" rtl="0" eaLnBrk="1" fontAlgn="base" hangingPunct="1">
                <a:spcBef>
                  <a:spcPct val="40000"/>
                </a:spcBef>
                <a:spcAft>
                  <a:spcPct val="0"/>
                </a:spcAft>
                <a:buClr>
                  <a:schemeClr val="tx2"/>
                </a:buClr>
                <a:buFont typeface="Wingdings" pitchFamily="2" charset="2"/>
                <a:buChar char="§"/>
                <a:defRPr sz="2000" b="0">
                  <a:solidFill>
                    <a:schemeClr val="tx2"/>
                  </a:solidFill>
                  <a:latin typeface="+mn-lt"/>
                  <a:ea typeface="+mn-ea"/>
                  <a:cs typeface="+mn-cs"/>
                </a:defRPr>
              </a:lvl1pPr>
              <a:lvl2pPr marL="346075" indent="-344488" algn="l" rtl="0" eaLnBrk="1" fontAlgn="base" hangingPunct="1">
                <a:spcBef>
                  <a:spcPct val="40000"/>
                </a:spcBef>
                <a:spcAft>
                  <a:spcPct val="0"/>
                </a:spcAft>
                <a:buFont typeface="Arial" charset="0"/>
                <a:buChar char="–"/>
                <a:defRPr sz="1700">
                  <a:solidFill>
                    <a:schemeClr val="tx1"/>
                  </a:solidFill>
                  <a:latin typeface="+mn-lt"/>
                  <a:cs typeface="+mn-cs"/>
                </a:defRPr>
              </a:lvl2pPr>
              <a:lvl3pPr marL="633412" indent="-285750" algn="l" rtl="0" eaLnBrk="1" fontAlgn="base" hangingPunct="1">
                <a:spcBef>
                  <a:spcPct val="40000"/>
                </a:spcBef>
                <a:spcAft>
                  <a:spcPct val="0"/>
                </a:spcAft>
                <a:buFont typeface="Symbol" pitchFamily="18" charset="2"/>
                <a:buChar char="-"/>
                <a:defRPr sz="1700">
                  <a:solidFill>
                    <a:schemeClr val="tx1"/>
                  </a:solidFill>
                  <a:latin typeface="+mn-lt"/>
                  <a:cs typeface="+mn-cs"/>
                </a:defRPr>
              </a:lvl3pPr>
              <a:lvl4pPr marL="1069975" indent="-354013" algn="l" rtl="0" eaLnBrk="1" fontAlgn="base" hangingPunct="1">
                <a:spcBef>
                  <a:spcPct val="40000"/>
                </a:spcBef>
                <a:spcAft>
                  <a:spcPct val="0"/>
                </a:spcAft>
                <a:buFont typeface="Arial" charset="0"/>
                <a:buChar char="–"/>
                <a:defRPr sz="1700">
                  <a:solidFill>
                    <a:schemeClr val="tx1"/>
                  </a:solidFill>
                  <a:latin typeface="+mn-lt"/>
                  <a:cs typeface="+mn-cs"/>
                </a:defRPr>
              </a:lvl4pPr>
              <a:lvl5pPr marL="1438275" indent="-366713" algn="l" rtl="0" eaLnBrk="1" fontAlgn="base" hangingPunct="1">
                <a:spcBef>
                  <a:spcPct val="40000"/>
                </a:spcBef>
                <a:spcAft>
                  <a:spcPct val="0"/>
                </a:spcAft>
                <a:buFont typeface="Arial" charset="0"/>
                <a:buChar char="–"/>
                <a:defRPr sz="1700">
                  <a:solidFill>
                    <a:schemeClr val="tx1"/>
                  </a:solidFill>
                  <a:latin typeface="+mn-lt"/>
                  <a:cs typeface="+mn-cs"/>
                </a:defRPr>
              </a:lvl5pPr>
              <a:lvl6pPr marL="1895475" indent="-366713" algn="l" rtl="0" eaLnBrk="1" fontAlgn="base" hangingPunct="1">
                <a:spcBef>
                  <a:spcPct val="40000"/>
                </a:spcBef>
                <a:spcAft>
                  <a:spcPct val="0"/>
                </a:spcAft>
                <a:buFont typeface="Arial" charset="0"/>
                <a:buChar char="–"/>
                <a:defRPr sz="1700">
                  <a:solidFill>
                    <a:schemeClr val="tx1"/>
                  </a:solidFill>
                  <a:latin typeface="+mn-lt"/>
                  <a:cs typeface="+mn-cs"/>
                </a:defRPr>
              </a:lvl6pPr>
              <a:lvl7pPr marL="2352675" indent="-366713" algn="l" rtl="0" eaLnBrk="1" fontAlgn="base" hangingPunct="1">
                <a:spcBef>
                  <a:spcPct val="40000"/>
                </a:spcBef>
                <a:spcAft>
                  <a:spcPct val="0"/>
                </a:spcAft>
                <a:buFont typeface="Arial" charset="0"/>
                <a:buChar char="–"/>
                <a:defRPr sz="1700">
                  <a:solidFill>
                    <a:schemeClr val="tx1"/>
                  </a:solidFill>
                  <a:latin typeface="+mn-lt"/>
                  <a:cs typeface="+mn-cs"/>
                </a:defRPr>
              </a:lvl7pPr>
              <a:lvl8pPr marL="2809875" indent="-366713" algn="l" rtl="0" eaLnBrk="1" fontAlgn="base" hangingPunct="1">
                <a:spcBef>
                  <a:spcPct val="40000"/>
                </a:spcBef>
                <a:spcAft>
                  <a:spcPct val="0"/>
                </a:spcAft>
                <a:buFont typeface="Arial" charset="0"/>
                <a:buChar char="–"/>
                <a:defRPr sz="1700">
                  <a:solidFill>
                    <a:schemeClr val="tx1"/>
                  </a:solidFill>
                  <a:latin typeface="+mn-lt"/>
                  <a:cs typeface="+mn-cs"/>
                </a:defRPr>
              </a:lvl8pPr>
              <a:lvl9pPr marL="3267075" indent="-366713" algn="l" rtl="0" eaLnBrk="1" fontAlgn="base" hangingPunct="1">
                <a:spcBef>
                  <a:spcPct val="40000"/>
                </a:spcBef>
                <a:spcAft>
                  <a:spcPct val="0"/>
                </a:spcAft>
                <a:buFont typeface="Arial" charset="0"/>
                <a:buChar char="–"/>
                <a:defRPr sz="1700">
                  <a:solidFill>
                    <a:schemeClr val="tx1"/>
                  </a:solidFill>
                  <a:latin typeface="+mn-lt"/>
                  <a:cs typeface="+mn-cs"/>
                </a:defRPr>
              </a:lvl9pPr>
            </a:lstStyle>
            <a:p>
              <a:pPr marL="0" indent="0">
                <a:buNone/>
              </a:pPr>
              <a:r>
                <a:rPr lang="de-CH" sz="1600" b="1" kern="0" dirty="0">
                  <a:solidFill>
                    <a:schemeClr val="tx1"/>
                  </a:solidFill>
                </a:rPr>
                <a:t>Same normative </a:t>
              </a:r>
              <a:r>
                <a:rPr lang="de-CH" sz="1600" b="1" kern="0" dirty="0" err="1">
                  <a:solidFill>
                    <a:schemeClr val="tx1"/>
                  </a:solidFill>
                </a:rPr>
                <a:t>contents</a:t>
              </a:r>
              <a:endParaRPr lang="de-CH" sz="1600" b="1" kern="0" dirty="0">
                <a:solidFill>
                  <a:schemeClr val="tx1"/>
                </a:solidFill>
              </a:endParaRPr>
            </a:p>
          </p:txBody>
        </p:sp>
      </p:grpSp>
      <p:sp>
        <p:nvSpPr>
          <p:cNvPr id="34" name="Inhaltsplatzhalter 2"/>
          <p:cNvSpPr txBox="1">
            <a:spLocks/>
          </p:cNvSpPr>
          <p:nvPr/>
        </p:nvSpPr>
        <p:spPr bwMode="auto">
          <a:xfrm>
            <a:off x="2244906" y="-1539552"/>
            <a:ext cx="9599902" cy="77370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indent="-342900" algn="l" rtl="0" eaLnBrk="1" fontAlgn="base" hangingPunct="1">
              <a:spcBef>
                <a:spcPct val="40000"/>
              </a:spcBef>
              <a:spcAft>
                <a:spcPct val="0"/>
              </a:spcAft>
              <a:buClr>
                <a:schemeClr val="tx2"/>
              </a:buClr>
              <a:buFont typeface="Wingdings" pitchFamily="2" charset="2"/>
              <a:buChar char="§"/>
              <a:defRPr sz="2000" b="0">
                <a:solidFill>
                  <a:schemeClr val="tx2"/>
                </a:solidFill>
                <a:latin typeface="+mn-lt"/>
                <a:ea typeface="+mn-ea"/>
                <a:cs typeface="+mn-cs"/>
              </a:defRPr>
            </a:lvl1pPr>
            <a:lvl2pPr marL="346075" indent="-344488" algn="l" rtl="0" eaLnBrk="1" fontAlgn="base" hangingPunct="1">
              <a:spcBef>
                <a:spcPct val="40000"/>
              </a:spcBef>
              <a:spcAft>
                <a:spcPct val="0"/>
              </a:spcAft>
              <a:buFont typeface="Arial" charset="0"/>
              <a:buChar char="–"/>
              <a:defRPr sz="1700">
                <a:solidFill>
                  <a:schemeClr val="tx1"/>
                </a:solidFill>
                <a:latin typeface="+mn-lt"/>
                <a:cs typeface="+mn-cs"/>
              </a:defRPr>
            </a:lvl2pPr>
            <a:lvl3pPr marL="633412" indent="-285750" algn="l" rtl="0" eaLnBrk="1" fontAlgn="base" hangingPunct="1">
              <a:spcBef>
                <a:spcPct val="40000"/>
              </a:spcBef>
              <a:spcAft>
                <a:spcPct val="0"/>
              </a:spcAft>
              <a:buFont typeface="Symbol" pitchFamily="18" charset="2"/>
              <a:buChar char="-"/>
              <a:defRPr sz="1700">
                <a:solidFill>
                  <a:schemeClr val="tx1"/>
                </a:solidFill>
                <a:latin typeface="+mn-lt"/>
                <a:cs typeface="+mn-cs"/>
              </a:defRPr>
            </a:lvl3pPr>
            <a:lvl4pPr marL="1069975" indent="-354013" algn="l" rtl="0" eaLnBrk="1" fontAlgn="base" hangingPunct="1">
              <a:spcBef>
                <a:spcPct val="40000"/>
              </a:spcBef>
              <a:spcAft>
                <a:spcPct val="0"/>
              </a:spcAft>
              <a:buFont typeface="Arial" charset="0"/>
              <a:buChar char="–"/>
              <a:defRPr sz="1700">
                <a:solidFill>
                  <a:schemeClr val="tx1"/>
                </a:solidFill>
                <a:latin typeface="+mn-lt"/>
                <a:cs typeface="+mn-cs"/>
              </a:defRPr>
            </a:lvl4pPr>
            <a:lvl5pPr marL="1438275" indent="-366713" algn="l" rtl="0" eaLnBrk="1" fontAlgn="base" hangingPunct="1">
              <a:spcBef>
                <a:spcPct val="40000"/>
              </a:spcBef>
              <a:spcAft>
                <a:spcPct val="0"/>
              </a:spcAft>
              <a:buFont typeface="Arial" charset="0"/>
              <a:buChar char="–"/>
              <a:defRPr sz="1700">
                <a:solidFill>
                  <a:schemeClr val="tx1"/>
                </a:solidFill>
                <a:latin typeface="+mn-lt"/>
                <a:cs typeface="+mn-cs"/>
              </a:defRPr>
            </a:lvl5pPr>
            <a:lvl6pPr marL="1895475" indent="-366713" algn="l" rtl="0" eaLnBrk="1" fontAlgn="base" hangingPunct="1">
              <a:spcBef>
                <a:spcPct val="40000"/>
              </a:spcBef>
              <a:spcAft>
                <a:spcPct val="0"/>
              </a:spcAft>
              <a:buFont typeface="Arial" charset="0"/>
              <a:buChar char="–"/>
              <a:defRPr sz="1700">
                <a:solidFill>
                  <a:schemeClr val="tx1"/>
                </a:solidFill>
                <a:latin typeface="+mn-lt"/>
                <a:cs typeface="+mn-cs"/>
              </a:defRPr>
            </a:lvl6pPr>
            <a:lvl7pPr marL="2352675" indent="-366713" algn="l" rtl="0" eaLnBrk="1" fontAlgn="base" hangingPunct="1">
              <a:spcBef>
                <a:spcPct val="40000"/>
              </a:spcBef>
              <a:spcAft>
                <a:spcPct val="0"/>
              </a:spcAft>
              <a:buFont typeface="Arial" charset="0"/>
              <a:buChar char="–"/>
              <a:defRPr sz="1700">
                <a:solidFill>
                  <a:schemeClr val="tx1"/>
                </a:solidFill>
                <a:latin typeface="+mn-lt"/>
                <a:cs typeface="+mn-cs"/>
              </a:defRPr>
            </a:lvl7pPr>
            <a:lvl8pPr marL="2809875" indent="-366713" algn="l" rtl="0" eaLnBrk="1" fontAlgn="base" hangingPunct="1">
              <a:spcBef>
                <a:spcPct val="40000"/>
              </a:spcBef>
              <a:spcAft>
                <a:spcPct val="0"/>
              </a:spcAft>
              <a:buFont typeface="Arial" charset="0"/>
              <a:buChar char="–"/>
              <a:defRPr sz="1700">
                <a:solidFill>
                  <a:schemeClr val="tx1"/>
                </a:solidFill>
                <a:latin typeface="+mn-lt"/>
                <a:cs typeface="+mn-cs"/>
              </a:defRPr>
            </a:lvl8pPr>
            <a:lvl9pPr marL="3267075" indent="-366713" algn="l" rtl="0" eaLnBrk="1" fontAlgn="base" hangingPunct="1">
              <a:spcBef>
                <a:spcPct val="40000"/>
              </a:spcBef>
              <a:spcAft>
                <a:spcPct val="0"/>
              </a:spcAft>
              <a:buFont typeface="Arial" charset="0"/>
              <a:buChar char="–"/>
              <a:defRPr sz="1700">
                <a:solidFill>
                  <a:schemeClr val="tx1"/>
                </a:solidFill>
                <a:latin typeface="+mn-lt"/>
                <a:cs typeface="+mn-cs"/>
              </a:defRPr>
            </a:lvl9pPr>
          </a:lstStyle>
          <a:p>
            <a:pPr marL="0" indent="0">
              <a:buFont typeface="Wingdings" pitchFamily="2" charset="2"/>
              <a:buNone/>
            </a:pPr>
            <a:endParaRPr lang="de-CH" i="1" kern="0" dirty="0">
              <a:solidFill>
                <a:schemeClr val="tx1"/>
              </a:solidFill>
            </a:endParaRPr>
          </a:p>
        </p:txBody>
      </p:sp>
      <p:grpSp>
        <p:nvGrpSpPr>
          <p:cNvPr id="17" name="Gruppieren 16"/>
          <p:cNvGrpSpPr/>
          <p:nvPr/>
        </p:nvGrpSpPr>
        <p:grpSpPr>
          <a:xfrm>
            <a:off x="6597147" y="548680"/>
            <a:ext cx="2079309" cy="1285437"/>
            <a:chOff x="285230" y="4558354"/>
            <a:chExt cx="2079309" cy="1285437"/>
          </a:xfrm>
        </p:grpSpPr>
        <p:sp>
          <p:nvSpPr>
            <p:cNvPr id="16" name="Inhaltsplatzhalter 2"/>
            <p:cNvSpPr txBox="1">
              <a:spLocks/>
            </p:cNvSpPr>
            <p:nvPr/>
          </p:nvSpPr>
          <p:spPr bwMode="auto">
            <a:xfrm>
              <a:off x="285230" y="4558354"/>
              <a:ext cx="2079309" cy="369916"/>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indent="-342900" algn="l" rtl="0" eaLnBrk="1" fontAlgn="base" hangingPunct="1">
                <a:spcBef>
                  <a:spcPct val="40000"/>
                </a:spcBef>
                <a:spcAft>
                  <a:spcPct val="0"/>
                </a:spcAft>
                <a:buClr>
                  <a:schemeClr val="tx2"/>
                </a:buClr>
                <a:buFont typeface="Wingdings" pitchFamily="2" charset="2"/>
                <a:buChar char="§"/>
                <a:defRPr sz="2000" b="0">
                  <a:solidFill>
                    <a:schemeClr val="tx2"/>
                  </a:solidFill>
                  <a:latin typeface="+mn-lt"/>
                  <a:ea typeface="+mn-ea"/>
                  <a:cs typeface="+mn-cs"/>
                </a:defRPr>
              </a:lvl1pPr>
              <a:lvl2pPr marL="346075" indent="-344488" algn="l" rtl="0" eaLnBrk="1" fontAlgn="base" hangingPunct="1">
                <a:spcBef>
                  <a:spcPct val="40000"/>
                </a:spcBef>
                <a:spcAft>
                  <a:spcPct val="0"/>
                </a:spcAft>
                <a:buFont typeface="Arial" charset="0"/>
                <a:buChar char="–"/>
                <a:defRPr sz="1700">
                  <a:solidFill>
                    <a:schemeClr val="tx1"/>
                  </a:solidFill>
                  <a:latin typeface="+mn-lt"/>
                  <a:cs typeface="+mn-cs"/>
                </a:defRPr>
              </a:lvl2pPr>
              <a:lvl3pPr marL="633412" indent="-285750" algn="l" rtl="0" eaLnBrk="1" fontAlgn="base" hangingPunct="1">
                <a:spcBef>
                  <a:spcPct val="40000"/>
                </a:spcBef>
                <a:spcAft>
                  <a:spcPct val="0"/>
                </a:spcAft>
                <a:buFont typeface="Symbol" pitchFamily="18" charset="2"/>
                <a:buChar char="-"/>
                <a:defRPr sz="1700">
                  <a:solidFill>
                    <a:schemeClr val="tx1"/>
                  </a:solidFill>
                  <a:latin typeface="+mn-lt"/>
                  <a:cs typeface="+mn-cs"/>
                </a:defRPr>
              </a:lvl3pPr>
              <a:lvl4pPr marL="1069975" indent="-354013" algn="l" rtl="0" eaLnBrk="1" fontAlgn="base" hangingPunct="1">
                <a:spcBef>
                  <a:spcPct val="40000"/>
                </a:spcBef>
                <a:spcAft>
                  <a:spcPct val="0"/>
                </a:spcAft>
                <a:buFont typeface="Arial" charset="0"/>
                <a:buChar char="–"/>
                <a:defRPr sz="1700">
                  <a:solidFill>
                    <a:schemeClr val="tx1"/>
                  </a:solidFill>
                  <a:latin typeface="+mn-lt"/>
                  <a:cs typeface="+mn-cs"/>
                </a:defRPr>
              </a:lvl4pPr>
              <a:lvl5pPr marL="1438275" indent="-366713" algn="l" rtl="0" eaLnBrk="1" fontAlgn="base" hangingPunct="1">
                <a:spcBef>
                  <a:spcPct val="40000"/>
                </a:spcBef>
                <a:spcAft>
                  <a:spcPct val="0"/>
                </a:spcAft>
                <a:buFont typeface="Arial" charset="0"/>
                <a:buChar char="–"/>
                <a:defRPr sz="1700">
                  <a:solidFill>
                    <a:schemeClr val="tx1"/>
                  </a:solidFill>
                  <a:latin typeface="+mn-lt"/>
                  <a:cs typeface="+mn-cs"/>
                </a:defRPr>
              </a:lvl5pPr>
              <a:lvl6pPr marL="1895475" indent="-366713" algn="l" rtl="0" eaLnBrk="1" fontAlgn="base" hangingPunct="1">
                <a:spcBef>
                  <a:spcPct val="40000"/>
                </a:spcBef>
                <a:spcAft>
                  <a:spcPct val="0"/>
                </a:spcAft>
                <a:buFont typeface="Arial" charset="0"/>
                <a:buChar char="–"/>
                <a:defRPr sz="1700">
                  <a:solidFill>
                    <a:schemeClr val="tx1"/>
                  </a:solidFill>
                  <a:latin typeface="+mn-lt"/>
                  <a:cs typeface="+mn-cs"/>
                </a:defRPr>
              </a:lvl6pPr>
              <a:lvl7pPr marL="2352675" indent="-366713" algn="l" rtl="0" eaLnBrk="1" fontAlgn="base" hangingPunct="1">
                <a:spcBef>
                  <a:spcPct val="40000"/>
                </a:spcBef>
                <a:spcAft>
                  <a:spcPct val="0"/>
                </a:spcAft>
                <a:buFont typeface="Arial" charset="0"/>
                <a:buChar char="–"/>
                <a:defRPr sz="1700">
                  <a:solidFill>
                    <a:schemeClr val="tx1"/>
                  </a:solidFill>
                  <a:latin typeface="+mn-lt"/>
                  <a:cs typeface="+mn-cs"/>
                </a:defRPr>
              </a:lvl7pPr>
              <a:lvl8pPr marL="2809875" indent="-366713" algn="l" rtl="0" eaLnBrk="1" fontAlgn="base" hangingPunct="1">
                <a:spcBef>
                  <a:spcPct val="40000"/>
                </a:spcBef>
                <a:spcAft>
                  <a:spcPct val="0"/>
                </a:spcAft>
                <a:buFont typeface="Arial" charset="0"/>
                <a:buChar char="–"/>
                <a:defRPr sz="1700">
                  <a:solidFill>
                    <a:schemeClr val="tx1"/>
                  </a:solidFill>
                  <a:latin typeface="+mn-lt"/>
                  <a:cs typeface="+mn-cs"/>
                </a:defRPr>
              </a:lvl8pPr>
              <a:lvl9pPr marL="3267075" indent="-366713" algn="l" rtl="0" eaLnBrk="1" fontAlgn="base" hangingPunct="1">
                <a:spcBef>
                  <a:spcPct val="40000"/>
                </a:spcBef>
                <a:spcAft>
                  <a:spcPct val="0"/>
                </a:spcAft>
                <a:buFont typeface="Arial" charset="0"/>
                <a:buChar char="–"/>
                <a:defRPr sz="1700">
                  <a:solidFill>
                    <a:schemeClr val="tx1"/>
                  </a:solidFill>
                  <a:latin typeface="+mn-lt"/>
                  <a:cs typeface="+mn-cs"/>
                </a:defRPr>
              </a:lvl9pPr>
            </a:lstStyle>
            <a:p>
              <a:pPr marL="0" indent="0">
                <a:buFont typeface="Wingdings" pitchFamily="2" charset="2"/>
                <a:buNone/>
              </a:pPr>
              <a:r>
                <a:rPr lang="de-CH" sz="1600" b="1" kern="0" dirty="0" err="1">
                  <a:solidFill>
                    <a:schemeClr val="tx1"/>
                  </a:solidFill>
                </a:rPr>
                <a:t>responder’s</a:t>
              </a:r>
              <a:r>
                <a:rPr lang="de-CH" sz="1600" b="1" kern="0" dirty="0">
                  <a:solidFill>
                    <a:schemeClr val="tx1"/>
                  </a:solidFill>
                </a:rPr>
                <a:t> </a:t>
              </a:r>
              <a:r>
                <a:rPr lang="de-CH" sz="1600" b="1" kern="0" dirty="0" err="1">
                  <a:solidFill>
                    <a:schemeClr val="tx1"/>
                  </a:solidFill>
                </a:rPr>
                <a:t>accept</a:t>
              </a:r>
              <a:r>
                <a:rPr lang="de-CH" sz="1600" b="1" kern="0" dirty="0">
                  <a:solidFill>
                    <a:schemeClr val="tx1"/>
                  </a:solidFill>
                </a:rPr>
                <a:t>-</a:t>
              </a:r>
              <a:br>
                <a:rPr lang="de-CH" sz="1600" b="1" kern="0" dirty="0">
                  <a:solidFill>
                    <a:schemeClr val="tx1"/>
                  </a:solidFill>
                </a:rPr>
              </a:br>
              <a:r>
                <a:rPr lang="de-CH" sz="1600" b="1" kern="0" dirty="0" err="1">
                  <a:solidFill>
                    <a:schemeClr val="tx1"/>
                  </a:solidFill>
                </a:rPr>
                <a:t>ance</a:t>
              </a:r>
              <a:r>
                <a:rPr lang="de-CH" sz="1600" b="1" kern="0" dirty="0">
                  <a:solidFill>
                    <a:schemeClr val="tx1"/>
                  </a:solidFill>
                </a:rPr>
                <a:t> </a:t>
              </a:r>
              <a:r>
                <a:rPr lang="de-CH" sz="1600" b="1" kern="0" dirty="0" err="1">
                  <a:solidFill>
                    <a:schemeClr val="tx1"/>
                  </a:solidFill>
                </a:rPr>
                <a:t>threshold</a:t>
              </a:r>
              <a:endParaRPr lang="de-CH" sz="1400" b="1" i="1" kern="0" dirty="0">
                <a:solidFill>
                  <a:schemeClr val="tx1"/>
                </a:solidFill>
              </a:endParaRPr>
            </a:p>
            <a:p>
              <a:pPr marL="0" indent="0">
                <a:buFont typeface="Wingdings" pitchFamily="2" charset="2"/>
                <a:buNone/>
              </a:pPr>
              <a:endParaRPr lang="de-CH" sz="1400" i="1" kern="0" dirty="0">
                <a:solidFill>
                  <a:schemeClr val="tx1"/>
                </a:solidFill>
              </a:endParaRPr>
            </a:p>
          </p:txBody>
        </p:sp>
        <p:pic>
          <p:nvPicPr>
            <p:cNvPr id="3078"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8028" y="5134418"/>
              <a:ext cx="1359768" cy="709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Rechteck 18"/>
          <p:cNvSpPr/>
          <p:nvPr/>
        </p:nvSpPr>
        <p:spPr>
          <a:xfrm>
            <a:off x="611561" y="5877272"/>
            <a:ext cx="8208911" cy="400110"/>
          </a:xfrm>
          <a:prstGeom prst="rect">
            <a:avLst/>
          </a:prstGeom>
        </p:spPr>
        <p:txBody>
          <a:bodyPr wrap="square">
            <a:spAutoFit/>
          </a:bodyPr>
          <a:lstStyle/>
          <a:p>
            <a:pPr marL="0" indent="0">
              <a:buFont typeface="Wingdings" pitchFamily="2" charset="2"/>
              <a:buNone/>
            </a:pPr>
            <a:r>
              <a:rPr lang="de-CH" sz="2000" b="1" kern="0" dirty="0"/>
              <a:t>Hypothesis: More </a:t>
            </a:r>
            <a:r>
              <a:rPr lang="de-CH" sz="2000" b="1" kern="0" dirty="0" err="1"/>
              <a:t>conflicts</a:t>
            </a:r>
            <a:r>
              <a:rPr lang="de-CH" sz="2000" b="1" kern="0" dirty="0"/>
              <a:t>  </a:t>
            </a:r>
            <a:r>
              <a:rPr lang="de-CH" sz="2000" b="1" kern="0" dirty="0" err="1"/>
              <a:t>over</a:t>
            </a:r>
            <a:r>
              <a:rPr lang="de-CH" sz="2000" b="1" kern="0" dirty="0"/>
              <a:t> </a:t>
            </a:r>
            <a:r>
              <a:rPr lang="de-CH" sz="2000" b="1" kern="0" dirty="0" err="1"/>
              <a:t>contents</a:t>
            </a:r>
            <a:r>
              <a:rPr lang="de-CH" sz="2000" b="1" kern="0" dirty="0"/>
              <a:t> </a:t>
            </a:r>
            <a:r>
              <a:rPr lang="de-CH" sz="2000" b="1" kern="0" dirty="0" err="1"/>
              <a:t>than</a:t>
            </a:r>
            <a:r>
              <a:rPr lang="de-CH" sz="2000" b="1" kern="0" dirty="0"/>
              <a:t> </a:t>
            </a:r>
            <a:r>
              <a:rPr lang="de-CH" sz="2000" b="1" kern="0" dirty="0" err="1"/>
              <a:t>commitments</a:t>
            </a:r>
            <a:endParaRPr lang="de-CH" sz="2000" i="1" kern="0" dirty="0"/>
          </a:p>
        </p:txBody>
      </p:sp>
    </p:spTree>
    <p:extLst>
      <p:ext uri="{BB962C8B-B14F-4D97-AF65-F5344CB8AC3E}">
        <p14:creationId xmlns:p14="http://schemas.microsoft.com/office/powerpoint/2010/main" val="69390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5143863" y="692696"/>
            <a:ext cx="3964642" cy="4001095"/>
          </a:xfrm>
          <a:prstGeom prst="rect">
            <a:avLst/>
          </a:prstGeom>
          <a:noFill/>
        </p:spPr>
        <p:txBody>
          <a:bodyPr wrap="square" rtlCol="0">
            <a:spAutoFit/>
          </a:bodyPr>
          <a:lstStyle/>
          <a:p>
            <a:pPr>
              <a:spcAft>
                <a:spcPts val="1200"/>
              </a:spcAft>
            </a:pPr>
            <a:r>
              <a:rPr lang="de-CH" sz="2200" i="1" dirty="0" err="1">
                <a:solidFill>
                  <a:schemeClr val="accent1"/>
                </a:solidFill>
              </a:rPr>
              <a:t>Estimation</a:t>
            </a:r>
            <a:r>
              <a:rPr lang="de-CH" sz="2200" i="1" dirty="0">
                <a:solidFill>
                  <a:schemeClr val="accent1"/>
                </a:solidFill>
              </a:rPr>
              <a:t> </a:t>
            </a:r>
            <a:r>
              <a:rPr lang="de-CH" sz="2200" i="1" dirty="0" err="1">
                <a:solidFill>
                  <a:schemeClr val="accent1"/>
                </a:solidFill>
              </a:rPr>
              <a:t>methods</a:t>
            </a:r>
            <a:endParaRPr lang="de-CH" sz="2200" i="1" dirty="0">
              <a:solidFill>
                <a:schemeClr val="accent1"/>
              </a:solidFill>
            </a:endParaRPr>
          </a:p>
          <a:p>
            <a:pPr marL="285750" indent="-285750">
              <a:spcAft>
                <a:spcPts val="1200"/>
              </a:spcAft>
              <a:buFont typeface="Symbol" pitchFamily="18" charset="2"/>
              <a:buChar char="-"/>
            </a:pPr>
            <a:r>
              <a:rPr lang="de-CH" sz="1500" i="1" dirty="0" err="1"/>
              <a:t>Estimation</a:t>
            </a:r>
            <a:r>
              <a:rPr lang="de-CH" sz="1500" i="1" dirty="0"/>
              <a:t> </a:t>
            </a:r>
            <a:r>
              <a:rPr lang="de-CH" sz="1500" i="1" dirty="0" err="1"/>
              <a:t>of</a:t>
            </a:r>
            <a:r>
              <a:rPr lang="de-CH" sz="1500" i="1" dirty="0"/>
              <a:t> </a:t>
            </a:r>
            <a:r>
              <a:rPr lang="de-CH" sz="1500" i="1" dirty="0" err="1"/>
              <a:t>types</a:t>
            </a:r>
            <a:r>
              <a:rPr lang="de-CH" sz="1500" i="1" dirty="0"/>
              <a:t> </a:t>
            </a:r>
            <a:r>
              <a:rPr lang="de-CH" sz="1500" i="1" dirty="0" err="1"/>
              <a:t>by</a:t>
            </a:r>
            <a:r>
              <a:rPr lang="de-CH" sz="1500" i="1" dirty="0"/>
              <a:t> </a:t>
            </a:r>
            <a:r>
              <a:rPr lang="de-CH" sz="1500" i="1" dirty="0" err="1"/>
              <a:t>regressions</a:t>
            </a:r>
            <a:r>
              <a:rPr lang="de-CH" sz="1500" i="1" dirty="0"/>
              <a:t> </a:t>
            </a:r>
            <a:r>
              <a:rPr lang="de-CH" sz="1500" i="1" dirty="0" err="1"/>
              <a:t>for</a:t>
            </a:r>
            <a:r>
              <a:rPr lang="de-CH" sz="1500" i="1" dirty="0"/>
              <a:t> </a:t>
            </a:r>
            <a:r>
              <a:rPr lang="de-CH" sz="1500" i="1" dirty="0" err="1"/>
              <a:t>each</a:t>
            </a:r>
            <a:r>
              <a:rPr lang="de-CH" sz="1500" i="1" dirty="0"/>
              <a:t> </a:t>
            </a:r>
            <a:r>
              <a:rPr lang="de-CH" sz="1500" i="1" dirty="0" err="1"/>
              <a:t>individual’s</a:t>
            </a:r>
            <a:r>
              <a:rPr lang="de-CH" sz="1500" i="1" dirty="0"/>
              <a:t> </a:t>
            </a:r>
            <a:r>
              <a:rPr lang="de-CH" sz="1500" i="1" dirty="0" err="1"/>
              <a:t>offers</a:t>
            </a:r>
            <a:r>
              <a:rPr lang="de-CH" sz="1500" i="1" dirty="0"/>
              <a:t> and </a:t>
            </a:r>
            <a:r>
              <a:rPr lang="de-CH" sz="1500" i="1" dirty="0" err="1"/>
              <a:t>response</a:t>
            </a:r>
            <a:r>
              <a:rPr lang="de-CH" sz="1500" i="1" dirty="0"/>
              <a:t> </a:t>
            </a:r>
            <a:r>
              <a:rPr lang="de-CH" sz="1500" i="1" dirty="0" err="1"/>
              <a:t>thresholds</a:t>
            </a:r>
            <a:r>
              <a:rPr lang="de-CH" sz="1500" i="1" dirty="0"/>
              <a:t> (</a:t>
            </a:r>
            <a:r>
              <a:rPr lang="de-CH" sz="1500" i="1" dirty="0" err="1"/>
              <a:t>strategy</a:t>
            </a:r>
            <a:r>
              <a:rPr lang="de-CH" sz="1500" i="1" dirty="0"/>
              <a:t> </a:t>
            </a:r>
            <a:r>
              <a:rPr lang="de-CH" sz="1500" i="1" dirty="0" err="1"/>
              <a:t>method</a:t>
            </a:r>
            <a:r>
              <a:rPr lang="de-CH" sz="1500" i="1" dirty="0"/>
              <a:t>)</a:t>
            </a:r>
          </a:p>
          <a:p>
            <a:pPr marL="285750" indent="-285750">
              <a:spcAft>
                <a:spcPts val="1200"/>
              </a:spcAft>
              <a:buFont typeface="Symbol" pitchFamily="18" charset="2"/>
              <a:buChar char="-"/>
            </a:pPr>
            <a:r>
              <a:rPr lang="de-CH" sz="1500" i="1" dirty="0" err="1"/>
              <a:t>Classification</a:t>
            </a:r>
            <a:r>
              <a:rPr lang="de-CH" sz="1500" i="1" dirty="0"/>
              <a:t> </a:t>
            </a:r>
            <a:r>
              <a:rPr lang="de-CH" sz="1500" i="1" dirty="0" err="1"/>
              <a:t>of</a:t>
            </a:r>
            <a:r>
              <a:rPr lang="de-CH" sz="1500" i="1" dirty="0"/>
              <a:t> </a:t>
            </a:r>
            <a:r>
              <a:rPr lang="de-CH" sz="1500" i="1" dirty="0" err="1"/>
              <a:t>types</a:t>
            </a:r>
            <a:r>
              <a:rPr lang="de-CH" sz="1500" i="1" dirty="0"/>
              <a:t> </a:t>
            </a:r>
            <a:r>
              <a:rPr lang="de-CH" sz="1500" i="1" dirty="0" err="1"/>
              <a:t>by</a:t>
            </a:r>
            <a:r>
              <a:rPr lang="de-CH" sz="1500" i="1" dirty="0"/>
              <a:t> </a:t>
            </a:r>
            <a:r>
              <a:rPr lang="de-CH" sz="1500" i="1" dirty="0" err="1"/>
              <a:t>kernel</a:t>
            </a:r>
            <a:r>
              <a:rPr lang="de-CH" sz="1500" i="1" dirty="0"/>
              <a:t> </a:t>
            </a:r>
            <a:r>
              <a:rPr lang="de-CH" sz="1500" i="1" dirty="0" err="1"/>
              <a:t>densitites</a:t>
            </a:r>
            <a:r>
              <a:rPr lang="de-CH" sz="1500" i="1" dirty="0"/>
              <a:t> </a:t>
            </a:r>
            <a:r>
              <a:rPr lang="de-CH" sz="1500" i="1" dirty="0" err="1"/>
              <a:t>of</a:t>
            </a:r>
            <a:r>
              <a:rPr lang="de-CH" sz="1500" i="1" dirty="0"/>
              <a:t> </a:t>
            </a:r>
            <a:r>
              <a:rPr lang="de-CH" sz="1500" i="1" dirty="0" err="1"/>
              <a:t>regression</a:t>
            </a:r>
            <a:r>
              <a:rPr lang="de-CH" sz="1500" i="1" dirty="0"/>
              <a:t> </a:t>
            </a:r>
            <a:r>
              <a:rPr lang="de-CH" sz="1500" i="1" dirty="0" err="1"/>
              <a:t>parameters</a:t>
            </a:r>
            <a:endParaRPr lang="de-CH" sz="1500" i="1" dirty="0"/>
          </a:p>
          <a:p>
            <a:pPr marL="285750" indent="-285750">
              <a:spcAft>
                <a:spcPts val="1200"/>
              </a:spcAft>
              <a:buFont typeface="Symbol" pitchFamily="18" charset="2"/>
              <a:buChar char="-"/>
            </a:pPr>
            <a:r>
              <a:rPr lang="de-CH" sz="1500" i="1" dirty="0" err="1"/>
              <a:t>Computation</a:t>
            </a:r>
            <a:r>
              <a:rPr lang="de-CH" sz="1500" i="1" dirty="0"/>
              <a:t> </a:t>
            </a:r>
            <a:r>
              <a:rPr lang="de-CH" sz="1500" i="1" dirty="0" err="1"/>
              <a:t>of</a:t>
            </a:r>
            <a:r>
              <a:rPr lang="de-CH" sz="1500" i="1" dirty="0"/>
              <a:t> all </a:t>
            </a:r>
            <a:r>
              <a:rPr lang="de-CH" sz="1500" i="1" dirty="0" err="1"/>
              <a:t>possible</a:t>
            </a:r>
            <a:r>
              <a:rPr lang="de-CH" sz="1500" i="1" dirty="0"/>
              <a:t> N = 4’830 </a:t>
            </a:r>
            <a:r>
              <a:rPr lang="de-CH" sz="1500" i="1" dirty="0" err="1"/>
              <a:t>proposer-responder</a:t>
            </a:r>
            <a:r>
              <a:rPr lang="de-CH" sz="1500" i="1" dirty="0"/>
              <a:t> </a:t>
            </a:r>
            <a:r>
              <a:rPr lang="de-CH" sz="1500" i="1" dirty="0" err="1"/>
              <a:t>combinations</a:t>
            </a:r>
            <a:r>
              <a:rPr lang="de-CH" sz="1500" i="1" dirty="0"/>
              <a:t> </a:t>
            </a:r>
          </a:p>
          <a:p>
            <a:pPr marL="285750" indent="-285750">
              <a:spcAft>
                <a:spcPts val="1200"/>
              </a:spcAft>
              <a:buFont typeface="Symbol" pitchFamily="18" charset="2"/>
              <a:buChar char="-"/>
            </a:pPr>
            <a:r>
              <a:rPr lang="de-CH" sz="1500" i="1" dirty="0" err="1"/>
              <a:t>Logistic</a:t>
            </a:r>
            <a:r>
              <a:rPr lang="de-CH" sz="1500" i="1" dirty="0"/>
              <a:t> </a:t>
            </a:r>
            <a:r>
              <a:rPr lang="de-CH" sz="1500" i="1" dirty="0" err="1"/>
              <a:t>regression</a:t>
            </a:r>
            <a:r>
              <a:rPr lang="de-CH" sz="1500" i="1" dirty="0"/>
              <a:t> </a:t>
            </a:r>
            <a:r>
              <a:rPr lang="de-CH" sz="1500" i="1" dirty="0" err="1"/>
              <a:t>for</a:t>
            </a:r>
            <a:r>
              <a:rPr lang="de-CH" sz="1500" i="1" dirty="0"/>
              <a:t> </a:t>
            </a:r>
            <a:r>
              <a:rPr lang="de-CH" sz="1500" i="1" dirty="0" err="1"/>
              <a:t>probability</a:t>
            </a:r>
            <a:r>
              <a:rPr lang="de-CH" sz="1500" i="1" dirty="0"/>
              <a:t> </a:t>
            </a:r>
            <a:r>
              <a:rPr lang="de-CH" sz="1500" i="1" dirty="0" err="1"/>
              <a:t>of</a:t>
            </a:r>
            <a:r>
              <a:rPr lang="de-CH" sz="1500" i="1" dirty="0"/>
              <a:t> </a:t>
            </a:r>
            <a:r>
              <a:rPr lang="de-CH" sz="1500" i="1" dirty="0" err="1"/>
              <a:t>rejection</a:t>
            </a:r>
            <a:r>
              <a:rPr lang="de-CH" sz="1500" i="1" dirty="0"/>
              <a:t> </a:t>
            </a:r>
            <a:r>
              <a:rPr lang="de-CH" sz="1500" i="1" dirty="0" err="1"/>
              <a:t>by</a:t>
            </a:r>
            <a:r>
              <a:rPr lang="de-CH" sz="1500" i="1" dirty="0"/>
              <a:t> </a:t>
            </a:r>
            <a:r>
              <a:rPr lang="de-CH" sz="1500" i="1" dirty="0" err="1"/>
              <a:t>adhering</a:t>
            </a:r>
            <a:r>
              <a:rPr lang="de-CH" sz="1500" i="1" dirty="0"/>
              <a:t> </a:t>
            </a:r>
            <a:r>
              <a:rPr lang="de-CH" sz="1500" i="1" dirty="0" err="1"/>
              <a:t>to</a:t>
            </a:r>
            <a:r>
              <a:rPr lang="de-CH" sz="1500" i="1" dirty="0"/>
              <a:t> same </a:t>
            </a:r>
            <a:r>
              <a:rPr lang="de-CH" sz="1500" i="1" dirty="0" err="1"/>
              <a:t>or</a:t>
            </a:r>
            <a:r>
              <a:rPr lang="de-CH" sz="1500" i="1" dirty="0"/>
              <a:t> different norm; robust </a:t>
            </a:r>
            <a:r>
              <a:rPr lang="de-CH" sz="1500" i="1" dirty="0" err="1"/>
              <a:t>s.e</a:t>
            </a:r>
            <a:r>
              <a:rPr lang="de-CH" sz="1500" i="1" dirty="0"/>
              <a:t>. </a:t>
            </a:r>
            <a:r>
              <a:rPr lang="de-CH" sz="1500" i="1" dirty="0" err="1"/>
              <a:t>for</a:t>
            </a:r>
            <a:r>
              <a:rPr lang="de-CH" sz="1500" i="1" dirty="0"/>
              <a:t> </a:t>
            </a:r>
            <a:r>
              <a:rPr lang="de-CH" sz="1500" i="1" dirty="0" err="1"/>
              <a:t>individuals</a:t>
            </a:r>
            <a:endParaRPr lang="de-CH" sz="1500" i="1" dirty="0"/>
          </a:p>
          <a:p>
            <a:pPr marL="285750" indent="-285750">
              <a:spcAft>
                <a:spcPts val="1200"/>
              </a:spcAft>
              <a:buFont typeface="Symbol" pitchFamily="18" charset="2"/>
              <a:buChar char="-"/>
            </a:pPr>
            <a:r>
              <a:rPr lang="de-CH" sz="1600" b="1" i="1" dirty="0">
                <a:solidFill>
                  <a:schemeClr val="accent1"/>
                </a:solidFill>
              </a:rPr>
              <a:t>More </a:t>
            </a:r>
            <a:r>
              <a:rPr lang="de-CH" sz="1600" b="1" i="1" dirty="0" err="1">
                <a:solidFill>
                  <a:schemeClr val="accent1"/>
                </a:solidFill>
              </a:rPr>
              <a:t>conflicts</a:t>
            </a:r>
            <a:r>
              <a:rPr lang="de-CH" sz="1600" b="1" i="1" dirty="0">
                <a:solidFill>
                  <a:schemeClr val="accent1"/>
                </a:solidFill>
              </a:rPr>
              <a:t> </a:t>
            </a:r>
            <a:r>
              <a:rPr lang="de-CH" sz="1600" b="1" i="1" dirty="0" err="1">
                <a:solidFill>
                  <a:schemeClr val="accent1"/>
                </a:solidFill>
              </a:rPr>
              <a:t>over</a:t>
            </a:r>
            <a:r>
              <a:rPr lang="de-CH" sz="1600" b="1" i="1" dirty="0">
                <a:solidFill>
                  <a:schemeClr val="accent1"/>
                </a:solidFill>
              </a:rPr>
              <a:t> </a:t>
            </a:r>
            <a:r>
              <a:rPr lang="de-CH" sz="1600" b="1" i="1" dirty="0" err="1">
                <a:solidFill>
                  <a:schemeClr val="accent1"/>
                </a:solidFill>
              </a:rPr>
              <a:t>contents</a:t>
            </a:r>
            <a:r>
              <a:rPr lang="de-CH" sz="1600" b="1" i="1" dirty="0">
                <a:solidFill>
                  <a:schemeClr val="accent1"/>
                </a:solidFill>
              </a:rPr>
              <a:t> </a:t>
            </a:r>
            <a:r>
              <a:rPr lang="de-CH" sz="1600" b="1" i="1" dirty="0" err="1">
                <a:solidFill>
                  <a:schemeClr val="accent1"/>
                </a:solidFill>
              </a:rPr>
              <a:t>than</a:t>
            </a:r>
            <a:r>
              <a:rPr lang="de-CH" sz="1600" b="1" i="1" dirty="0">
                <a:solidFill>
                  <a:schemeClr val="accent1"/>
                </a:solidFill>
              </a:rPr>
              <a:t> </a:t>
            </a:r>
            <a:r>
              <a:rPr lang="de-CH" sz="1600" b="1" i="1" dirty="0" err="1">
                <a:solidFill>
                  <a:schemeClr val="accent1"/>
                </a:solidFill>
              </a:rPr>
              <a:t>commitments</a:t>
            </a:r>
            <a:r>
              <a:rPr lang="de-CH" sz="1600" b="1" i="1" dirty="0">
                <a:solidFill>
                  <a:schemeClr val="accent1"/>
                </a:solidFill>
              </a:rPr>
              <a:t> (z = 5.14, p &lt; 0.001)</a:t>
            </a:r>
          </a:p>
        </p:txBody>
      </p:sp>
      <p:sp>
        <p:nvSpPr>
          <p:cNvPr id="11" name="Inhaltsplatzhalter 2"/>
          <p:cNvSpPr txBox="1">
            <a:spLocks/>
          </p:cNvSpPr>
          <p:nvPr/>
        </p:nvSpPr>
        <p:spPr bwMode="auto">
          <a:xfrm>
            <a:off x="5328594" y="4797152"/>
            <a:ext cx="3707978" cy="1533642"/>
          </a:xfrm>
          <a:prstGeom prst="rect">
            <a:avLst/>
          </a:prstGeom>
          <a:noFill/>
          <a:ln w="31750">
            <a:solidFill>
              <a:schemeClr val="accent1"/>
            </a:solidFill>
            <a:miter lim="800000"/>
            <a:headEnd/>
            <a:tailEnd/>
          </a:ln>
          <a:effectLst/>
        </p:spPr>
        <p:txBody>
          <a:bodyPr vert="horz" wrap="square" lIns="0" tIns="0" rIns="0" bIns="0" numCol="1" anchor="ctr" anchorCtr="0" compatLnSpc="1">
            <a:prstTxWarp prst="textNoShape">
              <a:avLst/>
            </a:prstTxWarp>
          </a:bodyPr>
          <a:lstStyle>
            <a:lvl1pPr marL="342900" indent="-342900" algn="l" rtl="0" eaLnBrk="1" fontAlgn="base" hangingPunct="1">
              <a:spcBef>
                <a:spcPct val="40000"/>
              </a:spcBef>
              <a:spcAft>
                <a:spcPct val="0"/>
              </a:spcAft>
              <a:buClr>
                <a:schemeClr val="tx2"/>
              </a:buClr>
              <a:buFont typeface="Wingdings" pitchFamily="2" charset="2"/>
              <a:buChar char="§"/>
              <a:defRPr sz="2000" b="0">
                <a:solidFill>
                  <a:schemeClr val="tx2"/>
                </a:solidFill>
                <a:latin typeface="+mn-lt"/>
                <a:ea typeface="+mn-ea"/>
                <a:cs typeface="+mn-cs"/>
              </a:defRPr>
            </a:lvl1pPr>
            <a:lvl2pPr marL="346075" indent="-344488" algn="l" rtl="0" eaLnBrk="1" fontAlgn="base" hangingPunct="1">
              <a:spcBef>
                <a:spcPct val="40000"/>
              </a:spcBef>
              <a:spcAft>
                <a:spcPct val="0"/>
              </a:spcAft>
              <a:buFont typeface="Arial" charset="0"/>
              <a:buChar char="–"/>
              <a:defRPr sz="1700">
                <a:solidFill>
                  <a:schemeClr val="tx1"/>
                </a:solidFill>
                <a:latin typeface="+mn-lt"/>
                <a:cs typeface="+mn-cs"/>
              </a:defRPr>
            </a:lvl2pPr>
            <a:lvl3pPr marL="347662" indent="0" algn="l" rtl="0" eaLnBrk="1" fontAlgn="base" hangingPunct="1">
              <a:spcBef>
                <a:spcPct val="40000"/>
              </a:spcBef>
              <a:spcAft>
                <a:spcPct val="0"/>
              </a:spcAft>
              <a:buFont typeface="Arial" charset="0"/>
              <a:buNone/>
              <a:defRPr sz="1700">
                <a:solidFill>
                  <a:schemeClr val="tx1"/>
                </a:solidFill>
                <a:latin typeface="+mn-lt"/>
                <a:cs typeface="+mn-cs"/>
              </a:defRPr>
            </a:lvl3pPr>
            <a:lvl4pPr marL="1069975" indent="-354013" algn="l" rtl="0" eaLnBrk="1" fontAlgn="base" hangingPunct="1">
              <a:spcBef>
                <a:spcPct val="40000"/>
              </a:spcBef>
              <a:spcAft>
                <a:spcPct val="0"/>
              </a:spcAft>
              <a:buFont typeface="Arial" charset="0"/>
              <a:buChar char="–"/>
              <a:defRPr sz="1700">
                <a:solidFill>
                  <a:schemeClr val="tx1"/>
                </a:solidFill>
                <a:latin typeface="+mn-lt"/>
                <a:cs typeface="+mn-cs"/>
              </a:defRPr>
            </a:lvl4pPr>
            <a:lvl5pPr marL="1438275" indent="-366713" algn="l" rtl="0" eaLnBrk="1" fontAlgn="base" hangingPunct="1">
              <a:spcBef>
                <a:spcPct val="40000"/>
              </a:spcBef>
              <a:spcAft>
                <a:spcPct val="0"/>
              </a:spcAft>
              <a:buFont typeface="Arial" charset="0"/>
              <a:buChar char="–"/>
              <a:defRPr sz="1700">
                <a:solidFill>
                  <a:schemeClr val="tx1"/>
                </a:solidFill>
                <a:latin typeface="+mn-lt"/>
                <a:cs typeface="+mn-cs"/>
              </a:defRPr>
            </a:lvl5pPr>
            <a:lvl6pPr marL="1895475" indent="-366713" algn="l" rtl="0" eaLnBrk="1" fontAlgn="base" hangingPunct="1">
              <a:spcBef>
                <a:spcPct val="40000"/>
              </a:spcBef>
              <a:spcAft>
                <a:spcPct val="0"/>
              </a:spcAft>
              <a:buFont typeface="Arial" charset="0"/>
              <a:buChar char="–"/>
              <a:defRPr sz="1700">
                <a:solidFill>
                  <a:schemeClr val="tx1"/>
                </a:solidFill>
                <a:latin typeface="+mn-lt"/>
                <a:cs typeface="+mn-cs"/>
              </a:defRPr>
            </a:lvl6pPr>
            <a:lvl7pPr marL="2352675" indent="-366713" algn="l" rtl="0" eaLnBrk="1" fontAlgn="base" hangingPunct="1">
              <a:spcBef>
                <a:spcPct val="40000"/>
              </a:spcBef>
              <a:spcAft>
                <a:spcPct val="0"/>
              </a:spcAft>
              <a:buFont typeface="Arial" charset="0"/>
              <a:buChar char="–"/>
              <a:defRPr sz="1700">
                <a:solidFill>
                  <a:schemeClr val="tx1"/>
                </a:solidFill>
                <a:latin typeface="+mn-lt"/>
                <a:cs typeface="+mn-cs"/>
              </a:defRPr>
            </a:lvl7pPr>
            <a:lvl8pPr marL="2809875" indent="-366713" algn="l" rtl="0" eaLnBrk="1" fontAlgn="base" hangingPunct="1">
              <a:spcBef>
                <a:spcPct val="40000"/>
              </a:spcBef>
              <a:spcAft>
                <a:spcPct val="0"/>
              </a:spcAft>
              <a:buFont typeface="Arial" charset="0"/>
              <a:buChar char="–"/>
              <a:defRPr sz="1700">
                <a:solidFill>
                  <a:schemeClr val="tx1"/>
                </a:solidFill>
                <a:latin typeface="+mn-lt"/>
                <a:cs typeface="+mn-cs"/>
              </a:defRPr>
            </a:lvl8pPr>
            <a:lvl9pPr marL="3267075" indent="-366713" algn="l" rtl="0" eaLnBrk="1" fontAlgn="base" hangingPunct="1">
              <a:spcBef>
                <a:spcPct val="40000"/>
              </a:spcBef>
              <a:spcAft>
                <a:spcPct val="0"/>
              </a:spcAft>
              <a:buFont typeface="Arial" charset="0"/>
              <a:buChar char="–"/>
              <a:defRPr sz="1700">
                <a:solidFill>
                  <a:schemeClr val="tx1"/>
                </a:solidFill>
                <a:latin typeface="+mn-lt"/>
                <a:cs typeface="+mn-cs"/>
              </a:defRPr>
            </a:lvl9pPr>
          </a:lstStyle>
          <a:p>
            <a:pPr marL="0" indent="0" algn="ctr">
              <a:spcAft>
                <a:spcPts val="600"/>
              </a:spcAft>
              <a:buNone/>
            </a:pPr>
            <a:r>
              <a:rPr lang="de-CH" sz="1600" b="1" dirty="0">
                <a:solidFill>
                  <a:schemeClr val="accent1"/>
                </a:solidFill>
              </a:rPr>
              <a:t>Normative </a:t>
            </a:r>
            <a:r>
              <a:rPr lang="de-CH" sz="1600" b="1" dirty="0" err="1">
                <a:solidFill>
                  <a:schemeClr val="accent1"/>
                </a:solidFill>
              </a:rPr>
              <a:t>conflicts</a:t>
            </a:r>
            <a:r>
              <a:rPr lang="de-CH" sz="1600" b="1" dirty="0">
                <a:solidFill>
                  <a:schemeClr val="accent1"/>
                </a:solidFill>
              </a:rPr>
              <a:t> </a:t>
            </a:r>
            <a:r>
              <a:rPr lang="de-CH" sz="1600" b="1" dirty="0" err="1">
                <a:solidFill>
                  <a:schemeClr val="accent1"/>
                </a:solidFill>
              </a:rPr>
              <a:t>richer</a:t>
            </a:r>
            <a:r>
              <a:rPr lang="de-CH" sz="1600" b="1" dirty="0">
                <a:solidFill>
                  <a:schemeClr val="accent1"/>
                </a:solidFill>
              </a:rPr>
              <a:t> </a:t>
            </a:r>
            <a:r>
              <a:rPr lang="de-CH" sz="1600" b="1" dirty="0" err="1">
                <a:solidFill>
                  <a:schemeClr val="accent1"/>
                </a:solidFill>
              </a:rPr>
              <a:t>research</a:t>
            </a:r>
            <a:r>
              <a:rPr lang="de-CH" sz="1600" b="1" dirty="0">
                <a:solidFill>
                  <a:schemeClr val="accent1"/>
                </a:solidFill>
              </a:rPr>
              <a:t> </a:t>
            </a:r>
            <a:r>
              <a:rPr lang="de-CH" sz="1600" b="1" dirty="0" err="1">
                <a:solidFill>
                  <a:schemeClr val="accent1"/>
                </a:solidFill>
              </a:rPr>
              <a:t>paradigm</a:t>
            </a:r>
            <a:r>
              <a:rPr lang="de-CH" sz="1600" b="1" dirty="0">
                <a:solidFill>
                  <a:schemeClr val="accent1"/>
                </a:solidFill>
              </a:rPr>
              <a:t> </a:t>
            </a:r>
            <a:r>
              <a:rPr lang="de-CH" sz="1600" b="1" dirty="0" err="1">
                <a:solidFill>
                  <a:schemeClr val="accent1"/>
                </a:solidFill>
              </a:rPr>
              <a:t>than</a:t>
            </a:r>
            <a:r>
              <a:rPr lang="de-CH" sz="1600" b="1" dirty="0">
                <a:solidFill>
                  <a:schemeClr val="accent1"/>
                </a:solidFill>
              </a:rPr>
              <a:t> </a:t>
            </a:r>
            <a:r>
              <a:rPr lang="de-CH" sz="1600" b="1" dirty="0" err="1">
                <a:solidFill>
                  <a:schemeClr val="accent1"/>
                </a:solidFill>
              </a:rPr>
              <a:t>selfishness</a:t>
            </a:r>
            <a:r>
              <a:rPr lang="de-CH" sz="1600" b="1" dirty="0">
                <a:solidFill>
                  <a:schemeClr val="accent1"/>
                </a:solidFill>
              </a:rPr>
              <a:t> vs. </a:t>
            </a:r>
            <a:r>
              <a:rPr lang="de-CH" sz="1600" b="1" dirty="0" err="1">
                <a:solidFill>
                  <a:schemeClr val="accent1"/>
                </a:solidFill>
              </a:rPr>
              <a:t>norms</a:t>
            </a:r>
            <a:endParaRPr lang="de-CH" sz="1600" b="1" dirty="0">
              <a:solidFill>
                <a:schemeClr val="accent1"/>
              </a:solidFill>
            </a:endParaRPr>
          </a:p>
          <a:p>
            <a:pPr marL="0" indent="0" algn="ctr">
              <a:spcAft>
                <a:spcPts val="600"/>
              </a:spcAft>
              <a:buNone/>
            </a:pPr>
            <a:r>
              <a:rPr lang="de-CH" sz="1600" b="1" dirty="0" err="1">
                <a:solidFill>
                  <a:schemeClr val="accent1"/>
                </a:solidFill>
              </a:rPr>
              <a:t>Inequality</a:t>
            </a:r>
            <a:r>
              <a:rPr lang="de-CH" sz="1600" b="1" dirty="0">
                <a:solidFill>
                  <a:schemeClr val="accent1"/>
                </a:solidFill>
              </a:rPr>
              <a:t> (i.e. in </a:t>
            </a:r>
            <a:r>
              <a:rPr lang="de-CH" sz="1600" b="1" dirty="0" err="1">
                <a:solidFill>
                  <a:schemeClr val="accent1"/>
                </a:solidFill>
              </a:rPr>
              <a:t>efforts</a:t>
            </a:r>
            <a:r>
              <a:rPr lang="de-CH" sz="1600" b="1" dirty="0">
                <a:solidFill>
                  <a:schemeClr val="accent1"/>
                </a:solidFill>
              </a:rPr>
              <a:t>) </a:t>
            </a:r>
            <a:r>
              <a:rPr lang="de-CH" sz="1600" b="1" dirty="0" err="1">
                <a:solidFill>
                  <a:schemeClr val="accent1"/>
                </a:solidFill>
              </a:rPr>
              <a:t>driving</a:t>
            </a:r>
            <a:r>
              <a:rPr lang="de-CH" sz="1600" b="1" dirty="0">
                <a:solidFill>
                  <a:schemeClr val="accent1"/>
                </a:solidFill>
              </a:rPr>
              <a:t> </a:t>
            </a:r>
            <a:r>
              <a:rPr lang="de-CH" sz="1600" b="1" dirty="0" err="1">
                <a:solidFill>
                  <a:schemeClr val="accent1"/>
                </a:solidFill>
              </a:rPr>
              <a:t>force</a:t>
            </a:r>
            <a:r>
              <a:rPr lang="de-CH" sz="1600" b="1" dirty="0">
                <a:solidFill>
                  <a:schemeClr val="accent1"/>
                </a:solidFill>
              </a:rPr>
              <a:t> </a:t>
            </a:r>
            <a:r>
              <a:rPr lang="de-CH" sz="1600" b="1" dirty="0" err="1">
                <a:solidFill>
                  <a:schemeClr val="accent1"/>
                </a:solidFill>
              </a:rPr>
              <a:t>of</a:t>
            </a:r>
            <a:r>
              <a:rPr lang="de-CH" sz="1600" b="1" dirty="0">
                <a:solidFill>
                  <a:schemeClr val="accent1"/>
                </a:solidFill>
              </a:rPr>
              <a:t> normative </a:t>
            </a:r>
            <a:r>
              <a:rPr lang="de-CH" sz="1600" b="1" dirty="0" err="1">
                <a:solidFill>
                  <a:schemeClr val="accent1"/>
                </a:solidFill>
              </a:rPr>
              <a:t>conflicts</a:t>
            </a:r>
            <a:endParaRPr lang="de-CH" sz="1600" b="1" dirty="0">
              <a:solidFill>
                <a:schemeClr val="accent1"/>
              </a:solidFill>
            </a:endParaRPr>
          </a:p>
        </p:txBody>
      </p:sp>
      <p:pic>
        <p:nvPicPr>
          <p:cNvPr id="3" name="Inhaltsplatzhalt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512" y="1123200"/>
            <a:ext cx="4964350" cy="5207594"/>
          </a:xfrm>
        </p:spPr>
      </p:pic>
    </p:spTree>
    <p:extLst>
      <p:ext uri="{BB962C8B-B14F-4D97-AF65-F5344CB8AC3E}">
        <p14:creationId xmlns:p14="http://schemas.microsoft.com/office/powerpoint/2010/main" val="5713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1"/>
          <p:cNvSpPr txBox="1">
            <a:spLocks/>
          </p:cNvSpPr>
          <p:nvPr/>
        </p:nvSpPr>
        <p:spPr bwMode="auto">
          <a:xfrm>
            <a:off x="155683" y="69982"/>
            <a:ext cx="8880888" cy="406690"/>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a:lstStyle>
          <a:p>
            <a:pPr algn="ctr"/>
            <a:r>
              <a:rPr lang="de-CH" sz="2800" kern="0" dirty="0"/>
              <a:t>A </a:t>
            </a:r>
            <a:r>
              <a:rPr lang="de-CH" sz="2800" kern="0" dirty="0" err="1"/>
              <a:t>typology</a:t>
            </a:r>
            <a:r>
              <a:rPr lang="de-CH" sz="2800" kern="0" dirty="0"/>
              <a:t> </a:t>
            </a:r>
            <a:r>
              <a:rPr lang="de-CH" sz="2800" kern="0" dirty="0" err="1"/>
              <a:t>of</a:t>
            </a:r>
            <a:r>
              <a:rPr lang="de-CH" sz="2800" kern="0" dirty="0"/>
              <a:t> normative </a:t>
            </a:r>
            <a:r>
              <a:rPr lang="de-CH" sz="2800" kern="0" dirty="0" err="1"/>
              <a:t>conflicts</a:t>
            </a:r>
            <a:endParaRPr lang="de-CH" sz="2800" kern="0" dirty="0"/>
          </a:p>
        </p:txBody>
      </p:sp>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0271"/>
            <a:ext cx="9144000" cy="5557729"/>
          </a:xfrm>
          <a:prstGeom prst="rect">
            <a:avLst/>
          </a:prstGeom>
        </p:spPr>
      </p:pic>
      <p:sp>
        <p:nvSpPr>
          <p:cNvPr id="19" name="Rechteck 18"/>
          <p:cNvSpPr/>
          <p:nvPr/>
        </p:nvSpPr>
        <p:spPr>
          <a:xfrm>
            <a:off x="2555775" y="6427113"/>
            <a:ext cx="6588225" cy="430887"/>
          </a:xfrm>
          <a:prstGeom prst="rect">
            <a:avLst/>
          </a:prstGeom>
        </p:spPr>
        <p:txBody>
          <a:bodyPr wrap="square">
            <a:spAutoFit/>
          </a:bodyPr>
          <a:lstStyle/>
          <a:p>
            <a:r>
              <a:rPr lang="de-DE" sz="1100" dirty="0">
                <a:solidFill>
                  <a:srgbClr val="222222"/>
                </a:solidFill>
              </a:rPr>
              <a:t>Rauhut &amp; Winter 2017: </a:t>
            </a:r>
            <a:r>
              <a:rPr lang="de-DE" sz="1100" dirty="0" err="1"/>
              <a:t>Types</a:t>
            </a:r>
            <a:r>
              <a:rPr lang="de-DE" sz="1100" dirty="0"/>
              <a:t> </a:t>
            </a:r>
            <a:r>
              <a:rPr lang="de-DE" sz="1100" dirty="0" err="1"/>
              <a:t>of</a:t>
            </a:r>
            <a:r>
              <a:rPr lang="de-DE" sz="1100" dirty="0"/>
              <a:t> Normative </a:t>
            </a:r>
            <a:r>
              <a:rPr lang="de-DE" sz="1100" dirty="0" err="1"/>
              <a:t>Conflicts</a:t>
            </a:r>
            <a:r>
              <a:rPr lang="de-DE" sz="1100" dirty="0"/>
              <a:t> </a:t>
            </a:r>
            <a:r>
              <a:rPr lang="de-DE" sz="1100" dirty="0" err="1"/>
              <a:t>and</a:t>
            </a:r>
            <a:r>
              <a:rPr lang="de-DE" sz="1100" dirty="0"/>
              <a:t> </a:t>
            </a:r>
            <a:r>
              <a:rPr lang="de-DE" sz="1100" dirty="0" err="1"/>
              <a:t>the</a:t>
            </a:r>
            <a:r>
              <a:rPr lang="de-DE" sz="1100" dirty="0"/>
              <a:t> </a:t>
            </a:r>
            <a:r>
              <a:rPr lang="de-DE" sz="1100" dirty="0" err="1"/>
              <a:t>Effectiveness</a:t>
            </a:r>
            <a:r>
              <a:rPr lang="de-DE" sz="1100" dirty="0"/>
              <a:t> </a:t>
            </a:r>
            <a:r>
              <a:rPr lang="de-DE" sz="1100" dirty="0" err="1"/>
              <a:t>of</a:t>
            </a:r>
            <a:r>
              <a:rPr lang="de-DE" sz="1100" dirty="0"/>
              <a:t> </a:t>
            </a:r>
            <a:r>
              <a:rPr lang="de-DE" sz="1100" dirty="0" err="1"/>
              <a:t>Punishment</a:t>
            </a:r>
            <a:r>
              <a:rPr lang="de-DE" sz="1100" dirty="0"/>
              <a:t>. In: Jann, Ben &amp;  </a:t>
            </a:r>
            <a:r>
              <a:rPr lang="de-DE" sz="1100" dirty="0" err="1"/>
              <a:t>Przepiorka</a:t>
            </a:r>
            <a:r>
              <a:rPr lang="de-DE" sz="1100" dirty="0"/>
              <a:t>, Wojtek: </a:t>
            </a:r>
            <a:r>
              <a:rPr lang="de-DE" sz="1100" dirty="0" err="1"/>
              <a:t>Social</a:t>
            </a:r>
            <a:r>
              <a:rPr lang="de-DE" sz="1100" dirty="0"/>
              <a:t> </a:t>
            </a:r>
            <a:r>
              <a:rPr lang="de-DE" sz="1100" dirty="0" err="1"/>
              <a:t>dilemmas</a:t>
            </a:r>
            <a:r>
              <a:rPr lang="de-DE" sz="1100" dirty="0"/>
              <a:t>, </a:t>
            </a:r>
            <a:r>
              <a:rPr lang="de-DE" sz="1100" dirty="0" err="1"/>
              <a:t>institutions</a:t>
            </a:r>
            <a:r>
              <a:rPr lang="de-DE" sz="1100" dirty="0"/>
              <a:t>, </a:t>
            </a:r>
            <a:r>
              <a:rPr lang="de-DE" sz="1100" dirty="0" err="1"/>
              <a:t>and</a:t>
            </a:r>
            <a:r>
              <a:rPr lang="de-DE" sz="1100" dirty="0"/>
              <a:t> </a:t>
            </a:r>
            <a:r>
              <a:rPr lang="de-DE" sz="1100" dirty="0" err="1"/>
              <a:t>the</a:t>
            </a:r>
            <a:r>
              <a:rPr lang="de-DE" sz="1100" dirty="0"/>
              <a:t> </a:t>
            </a:r>
            <a:r>
              <a:rPr lang="de-DE" sz="1100" dirty="0" err="1"/>
              <a:t>evolution</a:t>
            </a:r>
            <a:r>
              <a:rPr lang="de-DE" sz="1100" dirty="0"/>
              <a:t> </a:t>
            </a:r>
            <a:r>
              <a:rPr lang="de-DE" sz="1100" dirty="0" err="1"/>
              <a:t>of</a:t>
            </a:r>
            <a:r>
              <a:rPr lang="de-DE" sz="1100" dirty="0"/>
              <a:t> </a:t>
            </a:r>
            <a:r>
              <a:rPr lang="de-DE" sz="1100" dirty="0" err="1"/>
              <a:t>cooperation</a:t>
            </a:r>
            <a:r>
              <a:rPr lang="de-DE" sz="1100" dirty="0"/>
              <a:t>. De </a:t>
            </a:r>
            <a:r>
              <a:rPr lang="de-DE" sz="1100" dirty="0" err="1"/>
              <a:t>Gruyter</a:t>
            </a:r>
            <a:r>
              <a:rPr lang="de-DE" sz="1100" dirty="0"/>
              <a:t>. </a:t>
            </a:r>
            <a:endParaRPr lang="en-US" sz="1100" dirty="0"/>
          </a:p>
        </p:txBody>
      </p:sp>
      <p:sp>
        <p:nvSpPr>
          <p:cNvPr id="13" name="Rechteck 12"/>
          <p:cNvSpPr/>
          <p:nvPr/>
        </p:nvSpPr>
        <p:spPr>
          <a:xfrm>
            <a:off x="323528" y="586555"/>
            <a:ext cx="8524560" cy="461665"/>
          </a:xfrm>
          <a:prstGeom prst="rect">
            <a:avLst/>
          </a:prstGeom>
        </p:spPr>
        <p:txBody>
          <a:bodyPr wrap="square">
            <a:spAutoFit/>
          </a:bodyPr>
          <a:lstStyle/>
          <a:p>
            <a:pPr algn="ctr"/>
            <a:r>
              <a:rPr lang="en-US" sz="2400" dirty="0">
                <a:solidFill>
                  <a:schemeClr val="tx2"/>
                </a:solidFill>
                <a:latin typeface="+mn-lt"/>
                <a:cs typeface="+mn-cs"/>
              </a:rPr>
              <a:t>Structural conflicts</a:t>
            </a:r>
            <a:endParaRPr lang="de-CH" sz="2400" dirty="0">
              <a:solidFill>
                <a:schemeClr val="tx2"/>
              </a:solidFill>
              <a:latin typeface="+mn-lt"/>
              <a:cs typeface="+mn-cs"/>
            </a:endParaRPr>
          </a:p>
        </p:txBody>
      </p:sp>
    </p:spTree>
    <p:extLst>
      <p:ext uri="{BB962C8B-B14F-4D97-AF65-F5344CB8AC3E}">
        <p14:creationId xmlns:p14="http://schemas.microsoft.com/office/powerpoint/2010/main" val="8813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1"/>
          <p:cNvSpPr txBox="1">
            <a:spLocks/>
          </p:cNvSpPr>
          <p:nvPr/>
        </p:nvSpPr>
        <p:spPr bwMode="auto">
          <a:xfrm>
            <a:off x="155683" y="69982"/>
            <a:ext cx="8880888" cy="406690"/>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a:lstStyle>
          <a:p>
            <a:pPr algn="ctr"/>
            <a:r>
              <a:rPr lang="de-CH" sz="2800" kern="0" dirty="0"/>
              <a:t>A </a:t>
            </a:r>
            <a:r>
              <a:rPr lang="de-CH" sz="2800" kern="0" dirty="0" err="1"/>
              <a:t>typology</a:t>
            </a:r>
            <a:r>
              <a:rPr lang="de-CH" sz="2800" kern="0" dirty="0"/>
              <a:t> </a:t>
            </a:r>
            <a:r>
              <a:rPr lang="de-CH" sz="2800" kern="0" dirty="0" err="1"/>
              <a:t>of</a:t>
            </a:r>
            <a:r>
              <a:rPr lang="de-CH" sz="2800" kern="0" dirty="0"/>
              <a:t> normative </a:t>
            </a:r>
            <a:r>
              <a:rPr lang="de-CH" sz="2800" kern="0" dirty="0" err="1"/>
              <a:t>conflicts</a:t>
            </a:r>
            <a:endParaRPr lang="de-CH" sz="2800" kern="0" dirty="0"/>
          </a:p>
        </p:txBody>
      </p:sp>
      <p:sp>
        <p:nvSpPr>
          <p:cNvPr id="13" name="Rechteck 12"/>
          <p:cNvSpPr/>
          <p:nvPr/>
        </p:nvSpPr>
        <p:spPr>
          <a:xfrm>
            <a:off x="323528" y="586555"/>
            <a:ext cx="8524560" cy="461665"/>
          </a:xfrm>
          <a:prstGeom prst="rect">
            <a:avLst/>
          </a:prstGeom>
        </p:spPr>
        <p:txBody>
          <a:bodyPr wrap="square">
            <a:spAutoFit/>
          </a:bodyPr>
          <a:lstStyle/>
          <a:p>
            <a:pPr algn="ctr"/>
            <a:r>
              <a:rPr lang="en-US" sz="2400" dirty="0">
                <a:solidFill>
                  <a:schemeClr val="tx2"/>
                </a:solidFill>
                <a:latin typeface="+mn-lt"/>
                <a:cs typeface="+mn-cs"/>
              </a:rPr>
              <a:t>Structural conflicts</a:t>
            </a:r>
            <a:endParaRPr lang="de-CH" sz="2400" dirty="0">
              <a:solidFill>
                <a:schemeClr val="tx2"/>
              </a:solidFill>
              <a:latin typeface="+mn-lt"/>
              <a:cs typeface="+mn-cs"/>
            </a:endParaRPr>
          </a:p>
        </p:txBody>
      </p:sp>
      <p:pic>
        <p:nvPicPr>
          <p:cNvPr id="2"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7" y="1268760"/>
            <a:ext cx="9144000" cy="3281198"/>
          </a:xfrm>
          <a:prstGeom prst="rect">
            <a:avLst/>
          </a:prstGeom>
        </p:spPr>
      </p:pic>
    </p:spTree>
    <p:extLst>
      <p:ext uri="{BB962C8B-B14F-4D97-AF65-F5344CB8AC3E}">
        <p14:creationId xmlns:p14="http://schemas.microsoft.com/office/powerpoint/2010/main" val="2118524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1"/>
          <p:cNvSpPr txBox="1">
            <a:spLocks/>
          </p:cNvSpPr>
          <p:nvPr/>
        </p:nvSpPr>
        <p:spPr bwMode="auto">
          <a:xfrm>
            <a:off x="155683" y="69982"/>
            <a:ext cx="8880888" cy="406690"/>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a:lstStyle>
          <a:p>
            <a:pPr algn="ctr"/>
            <a:r>
              <a:rPr lang="de-CH" sz="2800" kern="0" dirty="0"/>
              <a:t>A </a:t>
            </a:r>
            <a:r>
              <a:rPr lang="de-CH" sz="2800" kern="0" dirty="0" err="1"/>
              <a:t>typology</a:t>
            </a:r>
            <a:r>
              <a:rPr lang="de-CH" sz="2800" kern="0" dirty="0"/>
              <a:t> </a:t>
            </a:r>
            <a:r>
              <a:rPr lang="de-CH" sz="2800" kern="0" dirty="0" err="1"/>
              <a:t>of</a:t>
            </a:r>
            <a:r>
              <a:rPr lang="de-CH" sz="2800" kern="0" dirty="0"/>
              <a:t> normative </a:t>
            </a:r>
            <a:r>
              <a:rPr lang="de-CH" sz="2800" kern="0" dirty="0" err="1"/>
              <a:t>conflicts</a:t>
            </a:r>
            <a:endParaRPr lang="de-CH" sz="2800" kern="0" dirty="0"/>
          </a:p>
        </p:txBody>
      </p:sp>
      <p:sp>
        <p:nvSpPr>
          <p:cNvPr id="13" name="Rechteck 12"/>
          <p:cNvSpPr/>
          <p:nvPr/>
        </p:nvSpPr>
        <p:spPr>
          <a:xfrm>
            <a:off x="323528" y="586555"/>
            <a:ext cx="8524560" cy="461665"/>
          </a:xfrm>
          <a:prstGeom prst="rect">
            <a:avLst/>
          </a:prstGeom>
        </p:spPr>
        <p:txBody>
          <a:bodyPr wrap="square">
            <a:spAutoFit/>
          </a:bodyPr>
          <a:lstStyle/>
          <a:p>
            <a:pPr algn="ctr"/>
            <a:r>
              <a:rPr lang="en-US" sz="2400" dirty="0">
                <a:solidFill>
                  <a:schemeClr val="tx2"/>
                </a:solidFill>
                <a:latin typeface="+mn-lt"/>
                <a:cs typeface="+mn-cs"/>
              </a:rPr>
              <a:t>Conflict over contents of a norm</a:t>
            </a:r>
            <a:endParaRPr lang="de-CH" sz="2400" dirty="0">
              <a:solidFill>
                <a:schemeClr val="tx2"/>
              </a:solidFill>
              <a:latin typeface="+mn-lt"/>
              <a:cs typeface="+mn-cs"/>
            </a:endParaRPr>
          </a:p>
        </p:txBody>
      </p:sp>
      <p:pic>
        <p:nvPicPr>
          <p:cNvPr id="3" name="Bild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0" y="1340768"/>
            <a:ext cx="8597768" cy="5517232"/>
          </a:xfrm>
          <a:prstGeom prst="rect">
            <a:avLst/>
          </a:prstGeom>
        </p:spPr>
      </p:pic>
    </p:spTree>
    <p:extLst>
      <p:ext uri="{BB962C8B-B14F-4D97-AF65-F5344CB8AC3E}">
        <p14:creationId xmlns:p14="http://schemas.microsoft.com/office/powerpoint/2010/main" val="714588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1"/>
          <p:cNvSpPr txBox="1">
            <a:spLocks/>
          </p:cNvSpPr>
          <p:nvPr/>
        </p:nvSpPr>
        <p:spPr bwMode="auto">
          <a:xfrm>
            <a:off x="155683" y="69982"/>
            <a:ext cx="8880888" cy="406690"/>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a:lstStyle>
          <a:p>
            <a:pPr algn="ctr"/>
            <a:r>
              <a:rPr lang="de-CH" sz="2800" kern="0" dirty="0"/>
              <a:t>A </a:t>
            </a:r>
            <a:r>
              <a:rPr lang="de-CH" sz="2800" kern="0" dirty="0" err="1"/>
              <a:t>typology</a:t>
            </a:r>
            <a:r>
              <a:rPr lang="de-CH" sz="2800" kern="0" dirty="0"/>
              <a:t> </a:t>
            </a:r>
            <a:r>
              <a:rPr lang="de-CH" sz="2800" kern="0" dirty="0" err="1"/>
              <a:t>of</a:t>
            </a:r>
            <a:r>
              <a:rPr lang="de-CH" sz="2800" kern="0" dirty="0"/>
              <a:t> normative </a:t>
            </a:r>
            <a:r>
              <a:rPr lang="de-CH" sz="2800" kern="0" dirty="0" err="1"/>
              <a:t>conflicts</a:t>
            </a:r>
            <a:endParaRPr lang="de-CH" sz="2800" kern="0" dirty="0"/>
          </a:p>
        </p:txBody>
      </p:sp>
      <p:sp>
        <p:nvSpPr>
          <p:cNvPr id="13" name="Rechteck 12"/>
          <p:cNvSpPr/>
          <p:nvPr/>
        </p:nvSpPr>
        <p:spPr>
          <a:xfrm>
            <a:off x="323528" y="586555"/>
            <a:ext cx="8524560" cy="461665"/>
          </a:xfrm>
          <a:prstGeom prst="rect">
            <a:avLst/>
          </a:prstGeom>
        </p:spPr>
        <p:txBody>
          <a:bodyPr wrap="square">
            <a:spAutoFit/>
          </a:bodyPr>
          <a:lstStyle/>
          <a:p>
            <a:pPr algn="ctr"/>
            <a:r>
              <a:rPr lang="en-US" sz="2400" dirty="0">
                <a:solidFill>
                  <a:schemeClr val="tx2"/>
                </a:solidFill>
                <a:latin typeface="+mn-lt"/>
                <a:cs typeface="+mn-cs"/>
              </a:rPr>
              <a:t>Conflict over contents of a norm</a:t>
            </a:r>
            <a:endParaRPr lang="de-CH" sz="2400" dirty="0">
              <a:solidFill>
                <a:schemeClr val="tx2"/>
              </a:solidFill>
              <a:latin typeface="+mn-lt"/>
              <a:cs typeface="+mn-cs"/>
            </a:endParaRPr>
          </a:p>
        </p:txBody>
      </p:sp>
      <p:pic>
        <p:nvPicPr>
          <p:cNvPr id="2"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8" y="1158103"/>
            <a:ext cx="9144000" cy="5546669"/>
          </a:xfrm>
          <a:prstGeom prst="rect">
            <a:avLst/>
          </a:prstGeom>
        </p:spPr>
      </p:pic>
    </p:spTree>
    <p:extLst>
      <p:ext uri="{BB962C8B-B14F-4D97-AF65-F5344CB8AC3E}">
        <p14:creationId xmlns:p14="http://schemas.microsoft.com/office/powerpoint/2010/main" val="581374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18792"/>
            <a:ext cx="9144000" cy="4539208"/>
          </a:xfrm>
          <a:prstGeom prst="rect">
            <a:avLst/>
          </a:prstGeom>
        </p:spPr>
      </p:pic>
      <p:sp>
        <p:nvSpPr>
          <p:cNvPr id="3" name="Rechteck 2"/>
          <p:cNvSpPr/>
          <p:nvPr/>
        </p:nvSpPr>
        <p:spPr>
          <a:xfrm>
            <a:off x="138914" y="1187460"/>
            <a:ext cx="8709173" cy="1107996"/>
          </a:xfrm>
          <a:prstGeom prst="rect">
            <a:avLst/>
          </a:prstGeom>
        </p:spPr>
        <p:txBody>
          <a:bodyPr wrap="square">
            <a:spAutoFit/>
          </a:bodyPr>
          <a:lstStyle/>
          <a:p>
            <a:r>
              <a:rPr lang="de-CH" sz="2200" b="1" dirty="0">
                <a:solidFill>
                  <a:schemeClr val="accent1"/>
                </a:solidFill>
              </a:rPr>
              <a:t>Environmental </a:t>
            </a:r>
            <a:r>
              <a:rPr lang="de-CH" sz="2200" b="1" dirty="0" err="1">
                <a:solidFill>
                  <a:schemeClr val="accent1"/>
                </a:solidFill>
              </a:rPr>
              <a:t>contribution</a:t>
            </a:r>
            <a:r>
              <a:rPr lang="de-CH" sz="2200" b="1" dirty="0">
                <a:solidFill>
                  <a:schemeClr val="accent1"/>
                </a:solidFill>
              </a:rPr>
              <a:t> </a:t>
            </a:r>
            <a:r>
              <a:rPr lang="de-CH" sz="2200" b="1" dirty="0" err="1">
                <a:solidFill>
                  <a:schemeClr val="accent1"/>
                </a:solidFill>
              </a:rPr>
              <a:t>norms</a:t>
            </a:r>
            <a:r>
              <a:rPr lang="de-CH" sz="2200" b="1" dirty="0">
                <a:solidFill>
                  <a:schemeClr val="accent1"/>
                </a:solidFill>
              </a:rPr>
              <a:t>: </a:t>
            </a:r>
          </a:p>
          <a:p>
            <a:r>
              <a:rPr lang="de-CH" sz="2200" dirty="0"/>
              <a:t>heavy </a:t>
            </a:r>
            <a:r>
              <a:rPr lang="de-CH" sz="2200" dirty="0" err="1"/>
              <a:t>contaminators</a:t>
            </a:r>
            <a:r>
              <a:rPr lang="de-CH" sz="2200" dirty="0"/>
              <a:t> </a:t>
            </a:r>
            <a:r>
              <a:rPr lang="de-CH" sz="2200" dirty="0" err="1"/>
              <a:t>largest</a:t>
            </a:r>
            <a:r>
              <a:rPr lang="de-CH" sz="2200" dirty="0"/>
              <a:t> </a:t>
            </a:r>
            <a:r>
              <a:rPr lang="de-CH" sz="2200" dirty="0" err="1"/>
              <a:t>contributions</a:t>
            </a:r>
            <a:r>
              <a:rPr lang="de-CH" sz="2200" dirty="0"/>
              <a:t> </a:t>
            </a:r>
            <a:r>
              <a:rPr lang="de-CH" sz="2200" dirty="0" err="1"/>
              <a:t>or</a:t>
            </a:r>
            <a:r>
              <a:rPr lang="de-CH" sz="2200" dirty="0"/>
              <a:t> all same </a:t>
            </a:r>
            <a:r>
              <a:rPr lang="de-CH" sz="2200" dirty="0" err="1"/>
              <a:t>contributions</a:t>
            </a:r>
            <a:r>
              <a:rPr lang="de-CH" sz="2200" dirty="0"/>
              <a:t>?</a:t>
            </a:r>
          </a:p>
          <a:p>
            <a:pPr fontAlgn="auto">
              <a:spcBef>
                <a:spcPts val="0"/>
              </a:spcBef>
              <a:spcAft>
                <a:spcPts val="0"/>
              </a:spcAft>
              <a:defRPr/>
            </a:pPr>
            <a:r>
              <a:rPr lang="de-CH" sz="2200" b="1" dirty="0">
                <a:solidFill>
                  <a:schemeClr val="accent1"/>
                </a:solidFill>
              </a:rPr>
              <a:t> </a:t>
            </a:r>
          </a:p>
        </p:txBody>
      </p:sp>
      <p:sp>
        <p:nvSpPr>
          <p:cNvPr id="8" name="Titel 1"/>
          <p:cNvSpPr txBox="1">
            <a:spLocks/>
          </p:cNvSpPr>
          <p:nvPr/>
        </p:nvSpPr>
        <p:spPr bwMode="auto">
          <a:xfrm>
            <a:off x="155683" y="69982"/>
            <a:ext cx="8880888" cy="406690"/>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a:lstStyle>
          <a:p>
            <a:pPr algn="ctr"/>
            <a:r>
              <a:rPr lang="de-CH" sz="2800" kern="0" dirty="0"/>
              <a:t>Normative </a:t>
            </a:r>
            <a:r>
              <a:rPr lang="de-CH" sz="2800" kern="0" dirty="0" err="1"/>
              <a:t>conflicts</a:t>
            </a:r>
            <a:endParaRPr lang="de-CH" sz="2800" kern="0" dirty="0"/>
          </a:p>
        </p:txBody>
      </p:sp>
      <p:sp>
        <p:nvSpPr>
          <p:cNvPr id="9" name="Rechteck 8"/>
          <p:cNvSpPr/>
          <p:nvPr/>
        </p:nvSpPr>
        <p:spPr>
          <a:xfrm>
            <a:off x="323528" y="586555"/>
            <a:ext cx="8524560" cy="461665"/>
          </a:xfrm>
          <a:prstGeom prst="rect">
            <a:avLst/>
          </a:prstGeom>
        </p:spPr>
        <p:txBody>
          <a:bodyPr wrap="square">
            <a:spAutoFit/>
          </a:bodyPr>
          <a:lstStyle/>
          <a:p>
            <a:pPr algn="ctr"/>
            <a:r>
              <a:rPr lang="en-US" sz="2400" dirty="0">
                <a:solidFill>
                  <a:schemeClr val="tx2"/>
                </a:solidFill>
                <a:latin typeface="+mn-lt"/>
                <a:cs typeface="+mn-cs"/>
              </a:rPr>
              <a:t>Conflicting cooperation norms in environmentalism</a:t>
            </a:r>
            <a:endParaRPr lang="de-CH" sz="2400" dirty="0">
              <a:solidFill>
                <a:schemeClr val="tx2"/>
              </a:solidFill>
              <a:latin typeface="+mn-lt"/>
              <a:cs typeface="+mn-cs"/>
            </a:endParaRPr>
          </a:p>
        </p:txBody>
      </p:sp>
    </p:spTree>
    <p:extLst>
      <p:ext uri="{BB962C8B-B14F-4D97-AF65-F5344CB8AC3E}">
        <p14:creationId xmlns:p14="http://schemas.microsoft.com/office/powerpoint/2010/main" val="240360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1"/>
          <p:cNvSpPr txBox="1">
            <a:spLocks/>
          </p:cNvSpPr>
          <p:nvPr/>
        </p:nvSpPr>
        <p:spPr bwMode="auto">
          <a:xfrm>
            <a:off x="155683" y="69982"/>
            <a:ext cx="8880888" cy="406690"/>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a:lstStyle>
          <a:p>
            <a:pPr algn="ctr"/>
            <a:r>
              <a:rPr lang="de-CH" sz="2800" kern="0" dirty="0"/>
              <a:t>A </a:t>
            </a:r>
            <a:r>
              <a:rPr lang="de-CH" sz="2800" kern="0" dirty="0" err="1"/>
              <a:t>typology</a:t>
            </a:r>
            <a:r>
              <a:rPr lang="de-CH" sz="2800" kern="0" dirty="0"/>
              <a:t> </a:t>
            </a:r>
            <a:r>
              <a:rPr lang="de-CH" sz="2800" kern="0" dirty="0" err="1"/>
              <a:t>of</a:t>
            </a:r>
            <a:r>
              <a:rPr lang="de-CH" sz="2800" kern="0" dirty="0"/>
              <a:t> normative </a:t>
            </a:r>
            <a:r>
              <a:rPr lang="de-CH" sz="2800" kern="0" dirty="0" err="1"/>
              <a:t>conflicts</a:t>
            </a:r>
            <a:endParaRPr lang="de-CH" sz="2800" kern="0" dirty="0"/>
          </a:p>
        </p:txBody>
      </p:sp>
      <p:sp>
        <p:nvSpPr>
          <p:cNvPr id="13" name="Rechteck 12"/>
          <p:cNvSpPr/>
          <p:nvPr/>
        </p:nvSpPr>
        <p:spPr>
          <a:xfrm>
            <a:off x="323528" y="586555"/>
            <a:ext cx="8524560" cy="461665"/>
          </a:xfrm>
          <a:prstGeom prst="rect">
            <a:avLst/>
          </a:prstGeom>
        </p:spPr>
        <p:txBody>
          <a:bodyPr wrap="square">
            <a:spAutoFit/>
          </a:bodyPr>
          <a:lstStyle/>
          <a:p>
            <a:pPr algn="ctr"/>
            <a:r>
              <a:rPr lang="en-US" sz="2400" dirty="0">
                <a:solidFill>
                  <a:schemeClr val="tx2"/>
                </a:solidFill>
                <a:latin typeface="+mn-lt"/>
                <a:cs typeface="+mn-cs"/>
              </a:rPr>
              <a:t>Typology of normative conflict</a:t>
            </a:r>
            <a:endParaRPr lang="de-CH" sz="2400" dirty="0">
              <a:solidFill>
                <a:schemeClr val="tx2"/>
              </a:solidFill>
              <a:latin typeface="+mn-lt"/>
              <a:cs typeface="+mn-cs"/>
            </a:endParaRPr>
          </a:p>
        </p:txBody>
      </p:sp>
      <p:pic>
        <p:nvPicPr>
          <p:cNvPr id="3" name="Bild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6" y="1134898"/>
            <a:ext cx="9144000" cy="5616893"/>
          </a:xfrm>
          <a:prstGeom prst="rect">
            <a:avLst/>
          </a:prstGeom>
        </p:spPr>
      </p:pic>
    </p:spTree>
    <p:extLst>
      <p:ext uri="{BB962C8B-B14F-4D97-AF65-F5344CB8AC3E}">
        <p14:creationId xmlns:p14="http://schemas.microsoft.com/office/powerpoint/2010/main" val="1147245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1"/>
          <p:cNvSpPr txBox="1">
            <a:spLocks/>
          </p:cNvSpPr>
          <p:nvPr/>
        </p:nvSpPr>
        <p:spPr bwMode="auto">
          <a:xfrm>
            <a:off x="155683" y="69982"/>
            <a:ext cx="8880888" cy="406690"/>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a:lstStyle>
          <a:p>
            <a:pPr algn="ctr"/>
            <a:r>
              <a:rPr lang="de-CH" sz="2800" kern="0" dirty="0"/>
              <a:t>A </a:t>
            </a:r>
            <a:r>
              <a:rPr lang="de-CH" sz="2800" kern="0" dirty="0" err="1"/>
              <a:t>typology</a:t>
            </a:r>
            <a:r>
              <a:rPr lang="de-CH" sz="2800" kern="0" dirty="0"/>
              <a:t> </a:t>
            </a:r>
            <a:r>
              <a:rPr lang="de-CH" sz="2800" kern="0" dirty="0" err="1"/>
              <a:t>of</a:t>
            </a:r>
            <a:r>
              <a:rPr lang="de-CH" sz="2800" kern="0" dirty="0"/>
              <a:t> normative </a:t>
            </a:r>
            <a:r>
              <a:rPr lang="de-CH" sz="2800" kern="0" dirty="0" err="1"/>
              <a:t>conflicts</a:t>
            </a:r>
            <a:endParaRPr lang="de-CH" sz="2800" kern="0" dirty="0"/>
          </a:p>
        </p:txBody>
      </p:sp>
      <p:sp>
        <p:nvSpPr>
          <p:cNvPr id="13" name="Rechteck 12"/>
          <p:cNvSpPr/>
          <p:nvPr/>
        </p:nvSpPr>
        <p:spPr>
          <a:xfrm>
            <a:off x="323528" y="586555"/>
            <a:ext cx="8524560" cy="461665"/>
          </a:xfrm>
          <a:prstGeom prst="rect">
            <a:avLst/>
          </a:prstGeom>
        </p:spPr>
        <p:txBody>
          <a:bodyPr wrap="square">
            <a:spAutoFit/>
          </a:bodyPr>
          <a:lstStyle/>
          <a:p>
            <a:pPr algn="ctr"/>
            <a:r>
              <a:rPr lang="en-US" sz="2400">
                <a:solidFill>
                  <a:schemeClr val="tx2"/>
                </a:solidFill>
                <a:latin typeface="+mn-lt"/>
                <a:cs typeface="+mn-cs"/>
              </a:rPr>
              <a:t>Typology of normative conflict</a:t>
            </a:r>
            <a:endParaRPr lang="de-CH" sz="2400" dirty="0">
              <a:solidFill>
                <a:schemeClr val="tx2"/>
              </a:solidFill>
              <a:latin typeface="+mn-lt"/>
              <a:cs typeface="+mn-cs"/>
            </a:endParaRPr>
          </a:p>
        </p:txBody>
      </p:sp>
      <p:pic>
        <p:nvPicPr>
          <p:cNvPr id="2"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3762"/>
            <a:ext cx="9144000" cy="5626350"/>
          </a:xfrm>
          <a:prstGeom prst="rect">
            <a:avLst/>
          </a:prstGeom>
        </p:spPr>
      </p:pic>
    </p:spTree>
    <p:extLst>
      <p:ext uri="{BB962C8B-B14F-4D97-AF65-F5344CB8AC3E}">
        <p14:creationId xmlns:p14="http://schemas.microsoft.com/office/powerpoint/2010/main" val="723574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1"/>
          <p:cNvSpPr txBox="1">
            <a:spLocks/>
          </p:cNvSpPr>
          <p:nvPr/>
        </p:nvSpPr>
        <p:spPr bwMode="auto">
          <a:xfrm>
            <a:off x="155683" y="69982"/>
            <a:ext cx="8880888" cy="406690"/>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a:lstStyle>
          <a:p>
            <a:pPr algn="ctr"/>
            <a:r>
              <a:rPr lang="de-CH" sz="2800" kern="0" dirty="0"/>
              <a:t>A </a:t>
            </a:r>
            <a:r>
              <a:rPr lang="de-CH" sz="2800" kern="0" dirty="0" err="1"/>
              <a:t>typology</a:t>
            </a:r>
            <a:r>
              <a:rPr lang="de-CH" sz="2800" kern="0" dirty="0"/>
              <a:t> </a:t>
            </a:r>
            <a:r>
              <a:rPr lang="de-CH" sz="2800" kern="0" dirty="0" err="1"/>
              <a:t>of</a:t>
            </a:r>
            <a:r>
              <a:rPr lang="de-CH" sz="2800" kern="0" dirty="0"/>
              <a:t> normative </a:t>
            </a:r>
            <a:r>
              <a:rPr lang="de-CH" sz="2800" kern="0" dirty="0" err="1"/>
              <a:t>conflicts</a:t>
            </a:r>
            <a:endParaRPr lang="de-CH" sz="2800" kern="0" dirty="0"/>
          </a:p>
        </p:txBody>
      </p:sp>
      <p:sp>
        <p:nvSpPr>
          <p:cNvPr id="13" name="Rechteck 12"/>
          <p:cNvSpPr/>
          <p:nvPr/>
        </p:nvSpPr>
        <p:spPr>
          <a:xfrm>
            <a:off x="323528" y="586555"/>
            <a:ext cx="8524560" cy="830997"/>
          </a:xfrm>
          <a:prstGeom prst="rect">
            <a:avLst/>
          </a:prstGeom>
        </p:spPr>
        <p:txBody>
          <a:bodyPr wrap="square">
            <a:spAutoFit/>
          </a:bodyPr>
          <a:lstStyle/>
          <a:p>
            <a:pPr algn="ctr"/>
            <a:r>
              <a:rPr lang="en-US" sz="2400" dirty="0">
                <a:solidFill>
                  <a:schemeClr val="tx2"/>
                </a:solidFill>
                <a:latin typeface="+mn-lt"/>
                <a:cs typeface="+mn-cs"/>
              </a:rPr>
              <a:t>No normative and no structural conflicts:</a:t>
            </a:r>
            <a:br>
              <a:rPr lang="en-US" sz="2400" dirty="0">
                <a:solidFill>
                  <a:schemeClr val="tx2"/>
                </a:solidFill>
                <a:latin typeface="+mn-lt"/>
                <a:cs typeface="+mn-cs"/>
              </a:rPr>
            </a:br>
            <a:r>
              <a:rPr lang="en-US" sz="2400" dirty="0">
                <a:solidFill>
                  <a:schemeClr val="tx2"/>
                </a:solidFill>
                <a:latin typeface="+mn-lt"/>
                <a:cs typeface="+mn-cs"/>
              </a:rPr>
              <a:t>punishment leads to cooperation</a:t>
            </a:r>
            <a:endParaRPr lang="de-CH" sz="2400" dirty="0">
              <a:solidFill>
                <a:schemeClr val="tx2"/>
              </a:solidFill>
              <a:latin typeface="+mn-lt"/>
              <a:cs typeface="+mn-cs"/>
            </a:endParaRPr>
          </a:p>
        </p:txBody>
      </p:sp>
      <p:pic>
        <p:nvPicPr>
          <p:cNvPr id="3" name="Bild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48" y="1471359"/>
            <a:ext cx="8532440" cy="5386641"/>
          </a:xfrm>
          <a:prstGeom prst="rect">
            <a:avLst/>
          </a:prstGeom>
        </p:spPr>
      </p:pic>
    </p:spTree>
    <p:extLst>
      <p:ext uri="{BB962C8B-B14F-4D97-AF65-F5344CB8AC3E}">
        <p14:creationId xmlns:p14="http://schemas.microsoft.com/office/powerpoint/2010/main" val="1289802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1"/>
          <p:cNvSpPr txBox="1">
            <a:spLocks/>
          </p:cNvSpPr>
          <p:nvPr/>
        </p:nvSpPr>
        <p:spPr bwMode="auto">
          <a:xfrm>
            <a:off x="155683" y="69982"/>
            <a:ext cx="8880888" cy="406690"/>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a:lstStyle>
          <a:p>
            <a:pPr algn="ctr"/>
            <a:r>
              <a:rPr lang="de-CH" sz="2800" kern="0" dirty="0"/>
              <a:t>A </a:t>
            </a:r>
            <a:r>
              <a:rPr lang="de-CH" sz="2800" kern="0" dirty="0" err="1"/>
              <a:t>typology</a:t>
            </a:r>
            <a:r>
              <a:rPr lang="de-CH" sz="2800" kern="0" dirty="0"/>
              <a:t> </a:t>
            </a:r>
            <a:r>
              <a:rPr lang="de-CH" sz="2800" kern="0" dirty="0" err="1"/>
              <a:t>of</a:t>
            </a:r>
            <a:r>
              <a:rPr lang="de-CH" sz="2800" kern="0" dirty="0"/>
              <a:t> normative </a:t>
            </a:r>
            <a:r>
              <a:rPr lang="de-CH" sz="2800" kern="0" dirty="0" err="1"/>
              <a:t>conflicts</a:t>
            </a:r>
            <a:endParaRPr lang="de-CH" sz="2800" kern="0" dirty="0"/>
          </a:p>
        </p:txBody>
      </p:sp>
      <p:sp>
        <p:nvSpPr>
          <p:cNvPr id="13" name="Rechteck 12"/>
          <p:cNvSpPr/>
          <p:nvPr/>
        </p:nvSpPr>
        <p:spPr>
          <a:xfrm>
            <a:off x="323528" y="586555"/>
            <a:ext cx="8524560" cy="830997"/>
          </a:xfrm>
          <a:prstGeom prst="rect">
            <a:avLst/>
          </a:prstGeom>
        </p:spPr>
        <p:txBody>
          <a:bodyPr wrap="square">
            <a:spAutoFit/>
          </a:bodyPr>
          <a:lstStyle/>
          <a:p>
            <a:pPr algn="ctr"/>
            <a:r>
              <a:rPr lang="en-US" sz="2400" dirty="0">
                <a:solidFill>
                  <a:schemeClr val="tx2"/>
                </a:solidFill>
                <a:latin typeface="+mn-lt"/>
                <a:cs typeface="+mn-cs"/>
              </a:rPr>
              <a:t>Conflicts over contents in </a:t>
            </a:r>
            <a:r>
              <a:rPr lang="en-US" sz="2400" dirty="0" err="1">
                <a:solidFill>
                  <a:schemeClr val="tx2"/>
                </a:solidFill>
                <a:latin typeface="+mn-lt"/>
                <a:cs typeface="+mn-cs"/>
              </a:rPr>
              <a:t>asymmeric</a:t>
            </a:r>
            <a:r>
              <a:rPr lang="en-US" sz="2400" dirty="0">
                <a:solidFill>
                  <a:schemeClr val="tx2"/>
                </a:solidFill>
                <a:latin typeface="+mn-lt"/>
                <a:cs typeface="+mn-cs"/>
              </a:rPr>
              <a:t> public good game:</a:t>
            </a:r>
            <a:br>
              <a:rPr lang="en-US" sz="2400" dirty="0">
                <a:solidFill>
                  <a:schemeClr val="tx2"/>
                </a:solidFill>
                <a:latin typeface="+mn-lt"/>
                <a:cs typeface="+mn-cs"/>
              </a:rPr>
            </a:br>
            <a:r>
              <a:rPr lang="en-US" sz="2400" dirty="0">
                <a:solidFill>
                  <a:schemeClr val="tx2"/>
                </a:solidFill>
                <a:latin typeface="+mn-lt"/>
                <a:cs typeface="+mn-cs"/>
              </a:rPr>
              <a:t>punishment less effective</a:t>
            </a:r>
            <a:endParaRPr lang="de-CH" sz="2400" dirty="0">
              <a:solidFill>
                <a:schemeClr val="tx2"/>
              </a:solidFill>
              <a:latin typeface="+mn-lt"/>
              <a:cs typeface="+mn-cs"/>
            </a:endParaRPr>
          </a:p>
        </p:txBody>
      </p:sp>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2020226"/>
            <a:ext cx="6732240" cy="4807510"/>
          </a:xfrm>
          <a:prstGeom prst="rect">
            <a:avLst/>
          </a:prstGeom>
        </p:spPr>
      </p:pic>
    </p:spTree>
    <p:extLst>
      <p:ext uri="{BB962C8B-B14F-4D97-AF65-F5344CB8AC3E}">
        <p14:creationId xmlns:p14="http://schemas.microsoft.com/office/powerpoint/2010/main" val="1019539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1"/>
          <p:cNvSpPr txBox="1">
            <a:spLocks/>
          </p:cNvSpPr>
          <p:nvPr/>
        </p:nvSpPr>
        <p:spPr bwMode="auto">
          <a:xfrm>
            <a:off x="155683" y="69982"/>
            <a:ext cx="8880888" cy="406690"/>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a:lstStyle>
          <a:p>
            <a:pPr algn="ctr"/>
            <a:r>
              <a:rPr lang="de-CH" sz="2800" kern="0" dirty="0"/>
              <a:t>A </a:t>
            </a:r>
            <a:r>
              <a:rPr lang="de-CH" sz="2800" kern="0" dirty="0" err="1"/>
              <a:t>typology</a:t>
            </a:r>
            <a:r>
              <a:rPr lang="de-CH" sz="2800" kern="0" dirty="0"/>
              <a:t> </a:t>
            </a:r>
            <a:r>
              <a:rPr lang="de-CH" sz="2800" kern="0" dirty="0" err="1"/>
              <a:t>of</a:t>
            </a:r>
            <a:r>
              <a:rPr lang="de-CH" sz="2800" kern="0" dirty="0"/>
              <a:t> normative </a:t>
            </a:r>
            <a:r>
              <a:rPr lang="de-CH" sz="2800" kern="0" dirty="0" err="1"/>
              <a:t>conflicts</a:t>
            </a:r>
            <a:endParaRPr lang="de-CH" sz="2800" kern="0" dirty="0"/>
          </a:p>
        </p:txBody>
      </p:sp>
      <p:sp>
        <p:nvSpPr>
          <p:cNvPr id="13" name="Rechteck 12"/>
          <p:cNvSpPr/>
          <p:nvPr/>
        </p:nvSpPr>
        <p:spPr>
          <a:xfrm>
            <a:off x="323528" y="586555"/>
            <a:ext cx="8524560" cy="830997"/>
          </a:xfrm>
          <a:prstGeom prst="rect">
            <a:avLst/>
          </a:prstGeom>
        </p:spPr>
        <p:txBody>
          <a:bodyPr wrap="square">
            <a:spAutoFit/>
          </a:bodyPr>
          <a:lstStyle/>
          <a:p>
            <a:pPr algn="ctr"/>
            <a:r>
              <a:rPr lang="en-US" sz="2400" dirty="0">
                <a:solidFill>
                  <a:schemeClr val="tx2"/>
                </a:solidFill>
                <a:latin typeface="+mn-lt"/>
                <a:cs typeface="+mn-cs"/>
              </a:rPr>
              <a:t>structural conflicts: </a:t>
            </a:r>
            <a:br>
              <a:rPr lang="en-US" sz="2400" dirty="0">
                <a:solidFill>
                  <a:schemeClr val="tx2"/>
                </a:solidFill>
                <a:latin typeface="+mn-lt"/>
                <a:cs typeface="+mn-cs"/>
              </a:rPr>
            </a:br>
            <a:r>
              <a:rPr lang="en-US" sz="2400" dirty="0">
                <a:solidFill>
                  <a:schemeClr val="tx2"/>
                </a:solidFill>
                <a:latin typeface="+mn-lt"/>
                <a:cs typeface="+mn-cs"/>
              </a:rPr>
              <a:t>ultimatum game bargaining leads to 50:50 norm</a:t>
            </a:r>
            <a:endParaRPr lang="de-CH" sz="2400" dirty="0">
              <a:solidFill>
                <a:schemeClr val="tx2"/>
              </a:solidFill>
              <a:latin typeface="+mn-lt"/>
              <a:cs typeface="+mn-cs"/>
            </a:endParaRPr>
          </a:p>
        </p:txBody>
      </p:sp>
      <p:pic>
        <p:nvPicPr>
          <p:cNvPr id="6" name="Bild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0348"/>
            <a:ext cx="9144000" cy="4378972"/>
          </a:xfrm>
          <a:prstGeom prst="rect">
            <a:avLst/>
          </a:prstGeom>
        </p:spPr>
      </p:pic>
    </p:spTree>
    <p:extLst>
      <p:ext uri="{BB962C8B-B14F-4D97-AF65-F5344CB8AC3E}">
        <p14:creationId xmlns:p14="http://schemas.microsoft.com/office/powerpoint/2010/main" val="1419791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1"/>
          <p:cNvSpPr txBox="1">
            <a:spLocks/>
          </p:cNvSpPr>
          <p:nvPr/>
        </p:nvSpPr>
        <p:spPr bwMode="auto">
          <a:xfrm>
            <a:off x="155683" y="69982"/>
            <a:ext cx="8880888" cy="406690"/>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a:lstStyle>
          <a:p>
            <a:pPr algn="ctr"/>
            <a:r>
              <a:rPr lang="de-CH" sz="2800" kern="0" dirty="0"/>
              <a:t>A </a:t>
            </a:r>
            <a:r>
              <a:rPr lang="de-CH" sz="2800" kern="0" dirty="0" err="1"/>
              <a:t>typology</a:t>
            </a:r>
            <a:r>
              <a:rPr lang="de-CH" sz="2800" kern="0" dirty="0"/>
              <a:t> </a:t>
            </a:r>
            <a:r>
              <a:rPr lang="de-CH" sz="2800" kern="0" dirty="0" err="1"/>
              <a:t>of</a:t>
            </a:r>
            <a:r>
              <a:rPr lang="de-CH" sz="2800" kern="0" dirty="0"/>
              <a:t> normative </a:t>
            </a:r>
            <a:r>
              <a:rPr lang="de-CH" sz="2800" kern="0" dirty="0" err="1"/>
              <a:t>conflicts</a:t>
            </a:r>
            <a:endParaRPr lang="de-CH" sz="2800" kern="0" dirty="0"/>
          </a:p>
        </p:txBody>
      </p:sp>
      <p:sp>
        <p:nvSpPr>
          <p:cNvPr id="13" name="Rechteck 12"/>
          <p:cNvSpPr/>
          <p:nvPr/>
        </p:nvSpPr>
        <p:spPr>
          <a:xfrm>
            <a:off x="323528" y="586555"/>
            <a:ext cx="8524560" cy="830997"/>
          </a:xfrm>
          <a:prstGeom prst="rect">
            <a:avLst/>
          </a:prstGeom>
        </p:spPr>
        <p:txBody>
          <a:bodyPr wrap="square">
            <a:spAutoFit/>
          </a:bodyPr>
          <a:lstStyle/>
          <a:p>
            <a:pPr algn="ctr"/>
            <a:r>
              <a:rPr lang="en-US" sz="2400" dirty="0">
                <a:solidFill>
                  <a:schemeClr val="tx2"/>
                </a:solidFill>
                <a:latin typeface="+mn-lt"/>
                <a:cs typeface="+mn-cs"/>
              </a:rPr>
              <a:t>structural and content conflicts in ultimatum game with efforts: </a:t>
            </a:r>
            <a:br>
              <a:rPr lang="en-US" sz="2400" dirty="0">
                <a:solidFill>
                  <a:schemeClr val="tx2"/>
                </a:solidFill>
                <a:latin typeface="+mn-lt"/>
                <a:cs typeface="+mn-cs"/>
              </a:rPr>
            </a:br>
            <a:r>
              <a:rPr lang="en-US" sz="2400" dirty="0">
                <a:solidFill>
                  <a:schemeClr val="tx2"/>
                </a:solidFill>
                <a:latin typeface="+mn-lt"/>
                <a:cs typeface="+mn-cs"/>
              </a:rPr>
              <a:t>large extent of rejections</a:t>
            </a:r>
            <a:endParaRPr lang="de-CH" sz="2400" dirty="0">
              <a:solidFill>
                <a:schemeClr val="tx2"/>
              </a:solidFill>
              <a:latin typeface="+mn-lt"/>
              <a:cs typeface="+mn-cs"/>
            </a:endParaRPr>
          </a:p>
        </p:txBody>
      </p:sp>
      <p:pic>
        <p:nvPicPr>
          <p:cNvPr id="3" name="Bild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263" y="1406423"/>
            <a:ext cx="8114201" cy="5451578"/>
          </a:xfrm>
          <a:prstGeom prst="rect">
            <a:avLst/>
          </a:prstGeom>
        </p:spPr>
      </p:pic>
    </p:spTree>
    <p:extLst>
      <p:ext uri="{BB962C8B-B14F-4D97-AF65-F5344CB8AC3E}">
        <p14:creationId xmlns:p14="http://schemas.microsoft.com/office/powerpoint/2010/main" val="1109122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33656"/>
            <a:ext cx="7886700" cy="4184201"/>
          </a:xfrm>
        </p:spPr>
        <p:txBody>
          <a:bodyPr>
            <a:normAutofit fontScale="77500" lnSpcReduction="20000"/>
          </a:bodyPr>
          <a:lstStyle/>
          <a:p>
            <a:pPr marL="0" indent="0">
              <a:buNone/>
            </a:pPr>
            <a:r>
              <a:rPr lang="en-US" sz="2850" b="1" dirty="0">
                <a:solidFill>
                  <a:schemeClr val="tx1"/>
                </a:solidFill>
              </a:rPr>
              <a:t>Pro- and contra debate</a:t>
            </a:r>
          </a:p>
          <a:p>
            <a:pPr>
              <a:buFontTx/>
              <a:buChar char="-"/>
            </a:pPr>
            <a:r>
              <a:rPr lang="en-US" dirty="0">
                <a:solidFill>
                  <a:schemeClr val="tx1"/>
                </a:solidFill>
              </a:rPr>
              <a:t>Equality Norm: People in a working unit of an organization should get equal wages</a:t>
            </a:r>
          </a:p>
          <a:p>
            <a:pPr>
              <a:buFontTx/>
              <a:buChar char="-"/>
            </a:pPr>
            <a:r>
              <a:rPr lang="en-US" dirty="0">
                <a:solidFill>
                  <a:schemeClr val="tx1"/>
                </a:solidFill>
              </a:rPr>
              <a:t>Equity : People in a working unit of an organization </a:t>
            </a:r>
            <a:r>
              <a:rPr lang="en-US">
                <a:solidFill>
                  <a:schemeClr val="tx1"/>
                </a:solidFill>
              </a:rPr>
              <a:t>should get wages </a:t>
            </a:r>
            <a:r>
              <a:rPr lang="en-US" dirty="0">
                <a:solidFill>
                  <a:schemeClr val="tx1"/>
                </a:solidFill>
              </a:rPr>
              <a:t>according to their efforts</a:t>
            </a:r>
          </a:p>
          <a:p>
            <a:pPr>
              <a:buFontTx/>
              <a:buChar char="-"/>
            </a:pPr>
            <a:r>
              <a:rPr lang="en-US" dirty="0">
                <a:solidFill>
                  <a:schemeClr val="tx1"/>
                </a:solidFill>
              </a:rPr>
              <a:t>Discuss 10 minutes in your group, work out a pleading and elect a speaker</a:t>
            </a:r>
          </a:p>
          <a:p>
            <a:pPr>
              <a:buFontTx/>
              <a:buChar char="-"/>
            </a:pPr>
            <a:r>
              <a:rPr lang="en-US" dirty="0">
                <a:solidFill>
                  <a:schemeClr val="tx1"/>
                </a:solidFill>
              </a:rPr>
              <a:t>Do a 2 minute speech in favor of your norm </a:t>
            </a:r>
          </a:p>
          <a:p>
            <a:pPr>
              <a:buFontTx/>
              <a:buChar char="-"/>
            </a:pPr>
            <a:r>
              <a:rPr lang="en-US" dirty="0">
                <a:solidFill>
                  <a:schemeClr val="tx1"/>
                </a:solidFill>
              </a:rPr>
              <a:t>Discuss your opponents arguments for 5 minutes and prepare a counter-speech</a:t>
            </a:r>
          </a:p>
          <a:p>
            <a:pPr>
              <a:buFontTx/>
              <a:buChar char="-"/>
            </a:pPr>
            <a:r>
              <a:rPr lang="en-US" dirty="0">
                <a:solidFill>
                  <a:schemeClr val="tx1"/>
                </a:solidFill>
              </a:rPr>
              <a:t>Speaker does a 1 minute counter speech</a:t>
            </a:r>
          </a:p>
          <a:p>
            <a:pPr>
              <a:buFontTx/>
              <a:buChar char="-"/>
            </a:pPr>
            <a:r>
              <a:rPr lang="en-US" dirty="0">
                <a:solidFill>
                  <a:schemeClr val="tx1"/>
                </a:solidFill>
              </a:rPr>
              <a:t>Work individually to determine your personal norm</a:t>
            </a:r>
          </a:p>
          <a:p>
            <a:pPr>
              <a:buFontTx/>
              <a:buChar char="-"/>
            </a:pPr>
            <a:r>
              <a:rPr lang="en-US" dirty="0">
                <a:solidFill>
                  <a:schemeClr val="tx1"/>
                </a:solidFill>
              </a:rPr>
              <a:t>Vote in favor of the equality or equity norm</a:t>
            </a:r>
          </a:p>
          <a:p>
            <a:pPr>
              <a:buFontTx/>
              <a:buChar char="-"/>
            </a:pPr>
            <a:endParaRPr lang="en-US" dirty="0">
              <a:solidFill>
                <a:schemeClr val="tx1"/>
              </a:solidFill>
            </a:endParaRPr>
          </a:p>
          <a:p>
            <a:pPr marL="0" indent="0">
              <a:buNone/>
            </a:pPr>
            <a:r>
              <a:rPr lang="en-US" b="1" dirty="0">
                <a:solidFill>
                  <a:schemeClr val="tx1"/>
                </a:solidFill>
              </a:rPr>
              <a:t>Alternatively: </a:t>
            </a:r>
            <a:r>
              <a:rPr lang="en-US" dirty="0">
                <a:solidFill>
                  <a:schemeClr val="tx1"/>
                </a:solidFill>
              </a:rPr>
              <a:t>Come up with own example of normative conflict and do a pro- and counter speech</a:t>
            </a:r>
          </a:p>
          <a:p>
            <a:pPr marL="0" indent="0">
              <a:buNone/>
            </a:pPr>
            <a:endParaRPr lang="en-US" dirty="0"/>
          </a:p>
          <a:p>
            <a:pPr marL="0" indent="0">
              <a:buNone/>
            </a:pPr>
            <a:endParaRPr lang="en-US" dirty="0"/>
          </a:p>
        </p:txBody>
      </p:sp>
      <p:sp>
        <p:nvSpPr>
          <p:cNvPr id="4" name="Titel 1">
            <a:extLst>
              <a:ext uri="{FF2B5EF4-FFF2-40B4-BE49-F238E27FC236}">
                <a16:creationId xmlns:a16="http://schemas.microsoft.com/office/drawing/2014/main" id="{3EC0E9FD-C098-CE4A-9626-CB7F52023067}"/>
              </a:ext>
            </a:extLst>
          </p:cNvPr>
          <p:cNvSpPr>
            <a:spLocks noGrp="1"/>
          </p:cNvSpPr>
          <p:nvPr>
            <p:ph type="title"/>
          </p:nvPr>
        </p:nvSpPr>
        <p:spPr>
          <a:xfrm>
            <a:off x="539553" y="692696"/>
            <a:ext cx="7704336" cy="503237"/>
          </a:xfrm>
        </p:spPr>
        <p:txBody>
          <a:bodyPr/>
          <a:lstStyle/>
          <a:p>
            <a:r>
              <a:rPr lang="de-CH" dirty="0"/>
              <a:t>Group </a:t>
            </a:r>
            <a:r>
              <a:rPr lang="de-CH" dirty="0" err="1"/>
              <a:t>work</a:t>
            </a:r>
            <a:endParaRPr lang="de-CH" dirty="0"/>
          </a:p>
        </p:txBody>
      </p:sp>
    </p:spTree>
    <p:extLst>
      <p:ext uri="{BB962C8B-B14F-4D97-AF65-F5344CB8AC3E}">
        <p14:creationId xmlns:p14="http://schemas.microsoft.com/office/powerpoint/2010/main" val="242275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p:cNvSpPr/>
          <p:nvPr/>
        </p:nvSpPr>
        <p:spPr>
          <a:xfrm>
            <a:off x="-90874" y="6604069"/>
            <a:ext cx="8353003" cy="276999"/>
          </a:xfrm>
          <a:prstGeom prst="rect">
            <a:avLst/>
          </a:prstGeom>
        </p:spPr>
        <p:txBody>
          <a:bodyPr wrap="square">
            <a:spAutoFit/>
          </a:bodyPr>
          <a:lstStyle/>
          <a:p>
            <a:r>
              <a:rPr lang="de-DE" sz="1200" dirty="0" err="1">
                <a:solidFill>
                  <a:srgbClr val="222222"/>
                </a:solidFill>
              </a:rPr>
              <a:t>Gross</a:t>
            </a:r>
            <a:r>
              <a:rPr lang="de-DE" sz="1200" dirty="0">
                <a:solidFill>
                  <a:srgbClr val="222222"/>
                </a:solidFill>
              </a:rPr>
              <a:t>  &amp; </a:t>
            </a:r>
            <a:r>
              <a:rPr lang="de-DE" sz="1200" dirty="0" err="1">
                <a:solidFill>
                  <a:srgbClr val="222222"/>
                </a:solidFill>
              </a:rPr>
              <a:t>Kriwy</a:t>
            </a:r>
            <a:r>
              <a:rPr lang="de-DE" sz="1200" dirty="0">
                <a:solidFill>
                  <a:srgbClr val="222222"/>
                </a:solidFill>
              </a:rPr>
              <a:t>: Einstellungen zu einer gerechten Organallokation. </a:t>
            </a:r>
            <a:r>
              <a:rPr lang="de-DE" sz="1200" i="1" dirty="0">
                <a:solidFill>
                  <a:srgbClr val="222222"/>
                </a:solidFill>
              </a:rPr>
              <a:t>Das Gesundheitswesen</a:t>
            </a:r>
            <a:r>
              <a:rPr lang="de-DE" sz="1200" dirty="0">
                <a:solidFill>
                  <a:srgbClr val="222222"/>
                </a:solidFill>
              </a:rPr>
              <a:t> 70, 2008: 541-549.</a:t>
            </a:r>
            <a:endParaRPr lang="en-US" sz="1200" dirty="0"/>
          </a:p>
        </p:txBody>
      </p:sp>
      <p:sp>
        <p:nvSpPr>
          <p:cNvPr id="22" name="Titel 1"/>
          <p:cNvSpPr txBox="1">
            <a:spLocks/>
          </p:cNvSpPr>
          <p:nvPr/>
        </p:nvSpPr>
        <p:spPr bwMode="auto">
          <a:xfrm>
            <a:off x="155683" y="69982"/>
            <a:ext cx="8880888" cy="406690"/>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a:lstStyle>
          <a:p>
            <a:pPr algn="ctr"/>
            <a:r>
              <a:rPr lang="de-CH" sz="2800" kern="0" dirty="0"/>
              <a:t>Normative </a:t>
            </a:r>
            <a:r>
              <a:rPr lang="de-CH" sz="2800" kern="0" dirty="0" err="1"/>
              <a:t>conflicts</a:t>
            </a:r>
            <a:endParaRPr lang="de-CH" sz="2800" kern="0" dirty="0"/>
          </a:p>
        </p:txBody>
      </p:sp>
      <p:sp>
        <p:nvSpPr>
          <p:cNvPr id="23" name="Rechteck 22"/>
          <p:cNvSpPr/>
          <p:nvPr/>
        </p:nvSpPr>
        <p:spPr>
          <a:xfrm>
            <a:off x="323528" y="586555"/>
            <a:ext cx="8524560" cy="461665"/>
          </a:xfrm>
          <a:prstGeom prst="rect">
            <a:avLst/>
          </a:prstGeom>
        </p:spPr>
        <p:txBody>
          <a:bodyPr wrap="square">
            <a:spAutoFit/>
          </a:bodyPr>
          <a:lstStyle/>
          <a:p>
            <a:pPr algn="ctr"/>
            <a:r>
              <a:rPr lang="en-US" sz="2400" dirty="0">
                <a:solidFill>
                  <a:schemeClr val="tx2"/>
                </a:solidFill>
                <a:latin typeface="+mn-lt"/>
                <a:cs typeface="+mn-cs"/>
              </a:rPr>
              <a:t>Conflicting distribution norms of donated organ allocations</a:t>
            </a:r>
            <a:endParaRPr lang="de-CH" sz="2400" dirty="0">
              <a:solidFill>
                <a:schemeClr val="tx2"/>
              </a:solidFill>
              <a:latin typeface="+mn-lt"/>
              <a:cs typeface="+mn-cs"/>
            </a:endParaRPr>
          </a:p>
        </p:txBody>
      </p:sp>
      <p:grpSp>
        <p:nvGrpSpPr>
          <p:cNvPr id="32" name="Gruppierung 31"/>
          <p:cNvGrpSpPr/>
          <p:nvPr/>
        </p:nvGrpSpPr>
        <p:grpSpPr>
          <a:xfrm>
            <a:off x="15280" y="1196752"/>
            <a:ext cx="9128720" cy="2019300"/>
            <a:chOff x="15280" y="1991865"/>
            <a:chExt cx="9128720" cy="2019300"/>
          </a:xfrm>
        </p:grpSpPr>
        <p:pic>
          <p:nvPicPr>
            <p:cNvPr id="33" name="Bild 32"/>
            <p:cNvPicPr>
              <a:picLocks noChangeAspect="1"/>
            </p:cNvPicPr>
            <p:nvPr/>
          </p:nvPicPr>
          <p:blipFill rotWithShape="1">
            <a:blip r:embed="rId2"/>
            <a:srcRect r="36401"/>
            <a:stretch/>
          </p:blipFill>
          <p:spPr>
            <a:xfrm>
              <a:off x="15280" y="2013896"/>
              <a:ext cx="2540496" cy="1997269"/>
            </a:xfrm>
            <a:prstGeom prst="rect">
              <a:avLst/>
            </a:prstGeom>
          </p:spPr>
        </p:pic>
        <p:pic>
          <p:nvPicPr>
            <p:cNvPr id="34" name="Bild 33"/>
            <p:cNvPicPr>
              <a:picLocks noChangeAspect="1"/>
            </p:cNvPicPr>
            <p:nvPr/>
          </p:nvPicPr>
          <p:blipFill>
            <a:blip r:embed="rId3"/>
            <a:stretch>
              <a:fillRect/>
            </a:stretch>
          </p:blipFill>
          <p:spPr>
            <a:xfrm>
              <a:off x="7264276" y="2280258"/>
              <a:ext cx="1879724" cy="1384682"/>
            </a:xfrm>
            <a:prstGeom prst="rect">
              <a:avLst/>
            </a:prstGeom>
          </p:spPr>
        </p:pic>
        <p:pic>
          <p:nvPicPr>
            <p:cNvPr id="35" name="Bild 34"/>
            <p:cNvPicPr>
              <a:picLocks noChangeAspect="1"/>
            </p:cNvPicPr>
            <p:nvPr/>
          </p:nvPicPr>
          <p:blipFill>
            <a:blip r:embed="rId4"/>
            <a:stretch>
              <a:fillRect/>
            </a:stretch>
          </p:blipFill>
          <p:spPr>
            <a:xfrm>
              <a:off x="5853534" y="2135832"/>
              <a:ext cx="1646932" cy="1792475"/>
            </a:xfrm>
            <a:prstGeom prst="rect">
              <a:avLst/>
            </a:prstGeom>
          </p:spPr>
        </p:pic>
        <p:pic>
          <p:nvPicPr>
            <p:cNvPr id="36" name="Bild 35"/>
            <p:cNvPicPr>
              <a:picLocks noChangeAspect="1"/>
            </p:cNvPicPr>
            <p:nvPr/>
          </p:nvPicPr>
          <p:blipFill>
            <a:blip r:embed="rId5"/>
            <a:stretch>
              <a:fillRect/>
            </a:stretch>
          </p:blipFill>
          <p:spPr>
            <a:xfrm>
              <a:off x="2534491" y="1991865"/>
              <a:ext cx="3267894" cy="1967521"/>
            </a:xfrm>
            <a:prstGeom prst="rect">
              <a:avLst/>
            </a:prstGeom>
          </p:spPr>
        </p:pic>
      </p:grpSp>
    </p:spTree>
    <p:extLst>
      <p:ext uri="{BB962C8B-B14F-4D97-AF65-F5344CB8AC3E}">
        <p14:creationId xmlns:p14="http://schemas.microsoft.com/office/powerpoint/2010/main" val="1610000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947218432"/>
              </p:ext>
            </p:extLst>
          </p:nvPr>
        </p:nvGraphicFramePr>
        <p:xfrm>
          <a:off x="-10493" y="3356992"/>
          <a:ext cx="9154492" cy="3501008"/>
        </p:xfrm>
        <a:graphic>
          <a:graphicData uri="http://schemas.openxmlformats.org/drawingml/2006/table">
            <a:tbl>
              <a:tblPr firstRow="1" bandRow="1">
                <a:tableStyleId>{5C22544A-7EE6-4342-B048-85BDC9FD1C3A}</a:tableStyleId>
              </a:tblPr>
              <a:tblGrid>
                <a:gridCol w="3142333">
                  <a:extLst>
                    <a:ext uri="{9D8B030D-6E8A-4147-A177-3AD203B41FA5}">
                      <a16:colId xmlns:a16="http://schemas.microsoft.com/office/drawing/2014/main" val="20000"/>
                    </a:ext>
                  </a:extLst>
                </a:gridCol>
                <a:gridCol w="6012159">
                  <a:extLst>
                    <a:ext uri="{9D8B030D-6E8A-4147-A177-3AD203B41FA5}">
                      <a16:colId xmlns:a16="http://schemas.microsoft.com/office/drawing/2014/main" val="20001"/>
                    </a:ext>
                  </a:extLst>
                </a:gridCol>
              </a:tblGrid>
              <a:tr h="3501008">
                <a:tc>
                  <a:txBody>
                    <a:bodyPr/>
                    <a:lstStyle/>
                    <a:p>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2">
                        <a:lumMod val="20000"/>
                        <a:lumOff val="80000"/>
                      </a:schemeClr>
                    </a:solidFill>
                  </a:tcPr>
                </a:tc>
                <a:tc>
                  <a:txBody>
                    <a:bodyPr/>
                    <a:lstStyle/>
                    <a:p>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10000"/>
                  </a:ext>
                </a:extLst>
              </a:tr>
            </a:tbl>
          </a:graphicData>
        </a:graphic>
      </p:graphicFrame>
      <p:pic>
        <p:nvPicPr>
          <p:cNvPr id="7" name="Bild 6"/>
          <p:cNvPicPr>
            <a:picLocks noChangeAspect="1"/>
          </p:cNvPicPr>
          <p:nvPr/>
        </p:nvPicPr>
        <p:blipFill>
          <a:blip r:embed="rId2"/>
          <a:stretch>
            <a:fillRect/>
          </a:stretch>
        </p:blipFill>
        <p:spPr>
          <a:xfrm>
            <a:off x="6472931" y="5232610"/>
            <a:ext cx="2664421" cy="1270724"/>
          </a:xfrm>
          <a:prstGeom prst="rect">
            <a:avLst/>
          </a:prstGeom>
        </p:spPr>
      </p:pic>
      <p:pic>
        <p:nvPicPr>
          <p:cNvPr id="5" name="Bild 4"/>
          <p:cNvPicPr>
            <a:picLocks noChangeAspect="1"/>
          </p:cNvPicPr>
          <p:nvPr/>
        </p:nvPicPr>
        <p:blipFill>
          <a:blip r:embed="rId3"/>
          <a:stretch>
            <a:fillRect/>
          </a:stretch>
        </p:blipFill>
        <p:spPr>
          <a:xfrm>
            <a:off x="225294" y="4198784"/>
            <a:ext cx="2474498" cy="2427809"/>
          </a:xfrm>
          <a:prstGeom prst="rect">
            <a:avLst/>
          </a:prstGeom>
        </p:spPr>
      </p:pic>
      <p:pic>
        <p:nvPicPr>
          <p:cNvPr id="6" name="Bild 5"/>
          <p:cNvPicPr>
            <a:picLocks noChangeAspect="1"/>
          </p:cNvPicPr>
          <p:nvPr/>
        </p:nvPicPr>
        <p:blipFill rotWithShape="1">
          <a:blip r:embed="rId4"/>
          <a:srcRect b="15965"/>
          <a:stretch/>
        </p:blipFill>
        <p:spPr>
          <a:xfrm>
            <a:off x="6565017" y="4060617"/>
            <a:ext cx="2085672" cy="1162112"/>
          </a:xfrm>
          <a:prstGeom prst="rect">
            <a:avLst/>
          </a:prstGeom>
        </p:spPr>
      </p:pic>
      <p:pic>
        <p:nvPicPr>
          <p:cNvPr id="13" name="Bild 12"/>
          <p:cNvPicPr>
            <a:picLocks noChangeAspect="1"/>
          </p:cNvPicPr>
          <p:nvPr/>
        </p:nvPicPr>
        <p:blipFill rotWithShape="1">
          <a:blip r:embed="rId5"/>
          <a:srcRect l="29848" t="9776" r="10803" b="64933"/>
          <a:stretch/>
        </p:blipFill>
        <p:spPr>
          <a:xfrm rot="5400000" flipV="1">
            <a:off x="4480301" y="4894000"/>
            <a:ext cx="2776898" cy="688290"/>
          </a:xfrm>
          <a:prstGeom prst="rect">
            <a:avLst/>
          </a:prstGeom>
        </p:spPr>
      </p:pic>
      <p:pic>
        <p:nvPicPr>
          <p:cNvPr id="8" name="Bild 7"/>
          <p:cNvPicPr>
            <a:picLocks noChangeAspect="1"/>
          </p:cNvPicPr>
          <p:nvPr/>
        </p:nvPicPr>
        <p:blipFill>
          <a:blip r:embed="rId6"/>
          <a:stretch>
            <a:fillRect/>
          </a:stretch>
        </p:blipFill>
        <p:spPr>
          <a:xfrm>
            <a:off x="3323843" y="5850427"/>
            <a:ext cx="1824134" cy="810203"/>
          </a:xfrm>
          <a:prstGeom prst="rect">
            <a:avLst/>
          </a:prstGeom>
        </p:spPr>
      </p:pic>
      <p:sp>
        <p:nvSpPr>
          <p:cNvPr id="11" name="Rechteck 10"/>
          <p:cNvSpPr/>
          <p:nvPr/>
        </p:nvSpPr>
        <p:spPr>
          <a:xfrm>
            <a:off x="-10492" y="3356992"/>
            <a:ext cx="3120752" cy="769441"/>
          </a:xfrm>
          <a:prstGeom prst="rect">
            <a:avLst/>
          </a:prstGeom>
        </p:spPr>
        <p:txBody>
          <a:bodyPr wrap="square">
            <a:spAutoFit/>
          </a:bodyPr>
          <a:lstStyle/>
          <a:p>
            <a:pPr algn="ctr"/>
            <a:r>
              <a:rPr lang="de-CH" sz="2200" b="1" dirty="0"/>
              <a:t>Waiting </a:t>
            </a:r>
            <a:r>
              <a:rPr lang="de-CH" sz="2200" b="1" dirty="0" err="1"/>
              <a:t>list</a:t>
            </a:r>
            <a:r>
              <a:rPr lang="de-CH" sz="2200" b="1" dirty="0"/>
              <a:t> </a:t>
            </a:r>
            <a:br>
              <a:rPr lang="de-CH" sz="2200" b="1" dirty="0"/>
            </a:br>
            <a:r>
              <a:rPr lang="de-CH" sz="2200" b="1" dirty="0"/>
              <a:t>(</a:t>
            </a:r>
            <a:r>
              <a:rPr lang="de-CH" sz="2200" b="1" dirty="0" err="1"/>
              <a:t>equality</a:t>
            </a:r>
            <a:r>
              <a:rPr lang="de-CH" sz="2200" b="1" dirty="0"/>
              <a:t> norm) </a:t>
            </a:r>
          </a:p>
        </p:txBody>
      </p:sp>
      <p:pic>
        <p:nvPicPr>
          <p:cNvPr id="10" name="Bild 9"/>
          <p:cNvPicPr>
            <a:picLocks noChangeAspect="1"/>
          </p:cNvPicPr>
          <p:nvPr/>
        </p:nvPicPr>
        <p:blipFill rotWithShape="1">
          <a:blip r:embed="rId7"/>
          <a:srcRect l="8777" t="5641" r="12647" b="8950"/>
          <a:stretch/>
        </p:blipFill>
        <p:spPr>
          <a:xfrm>
            <a:off x="3371071" y="3912219"/>
            <a:ext cx="1776906" cy="1931420"/>
          </a:xfrm>
          <a:prstGeom prst="rect">
            <a:avLst/>
          </a:prstGeom>
        </p:spPr>
      </p:pic>
      <p:sp>
        <p:nvSpPr>
          <p:cNvPr id="22" name="Titel 1"/>
          <p:cNvSpPr txBox="1">
            <a:spLocks/>
          </p:cNvSpPr>
          <p:nvPr/>
        </p:nvSpPr>
        <p:spPr bwMode="auto">
          <a:xfrm>
            <a:off x="155683" y="69982"/>
            <a:ext cx="8880888" cy="406690"/>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a:lstStyle>
          <a:p>
            <a:pPr algn="ctr"/>
            <a:r>
              <a:rPr lang="de-CH" sz="2800" kern="0" dirty="0"/>
              <a:t>Normative </a:t>
            </a:r>
            <a:r>
              <a:rPr lang="de-CH" sz="2800" kern="0" dirty="0" err="1"/>
              <a:t>conflicts</a:t>
            </a:r>
            <a:endParaRPr lang="de-CH" sz="2800" kern="0" dirty="0"/>
          </a:p>
        </p:txBody>
      </p:sp>
      <p:sp>
        <p:nvSpPr>
          <p:cNvPr id="23" name="Rechteck 22"/>
          <p:cNvSpPr/>
          <p:nvPr/>
        </p:nvSpPr>
        <p:spPr>
          <a:xfrm>
            <a:off x="323528" y="586555"/>
            <a:ext cx="8524560" cy="461665"/>
          </a:xfrm>
          <a:prstGeom prst="rect">
            <a:avLst/>
          </a:prstGeom>
        </p:spPr>
        <p:txBody>
          <a:bodyPr wrap="square">
            <a:spAutoFit/>
          </a:bodyPr>
          <a:lstStyle/>
          <a:p>
            <a:pPr algn="ctr"/>
            <a:r>
              <a:rPr lang="en-US" sz="2400" dirty="0">
                <a:solidFill>
                  <a:schemeClr val="tx2"/>
                </a:solidFill>
                <a:latin typeface="+mn-lt"/>
                <a:cs typeface="+mn-cs"/>
              </a:rPr>
              <a:t>Conflicting distribution norms of donated organ allocations</a:t>
            </a:r>
            <a:endParaRPr lang="de-CH" sz="2400" dirty="0">
              <a:solidFill>
                <a:schemeClr val="tx2"/>
              </a:solidFill>
              <a:latin typeface="+mn-lt"/>
              <a:cs typeface="+mn-cs"/>
            </a:endParaRPr>
          </a:p>
        </p:txBody>
      </p:sp>
      <p:sp>
        <p:nvSpPr>
          <p:cNvPr id="14" name="Rechteck 13"/>
          <p:cNvSpPr/>
          <p:nvPr/>
        </p:nvSpPr>
        <p:spPr>
          <a:xfrm>
            <a:off x="3203848" y="3433263"/>
            <a:ext cx="5940152" cy="430887"/>
          </a:xfrm>
          <a:prstGeom prst="rect">
            <a:avLst/>
          </a:prstGeom>
        </p:spPr>
        <p:txBody>
          <a:bodyPr wrap="square">
            <a:spAutoFit/>
          </a:bodyPr>
          <a:lstStyle/>
          <a:p>
            <a:pPr algn="ctr"/>
            <a:r>
              <a:rPr lang="de-CH" sz="2200" b="1" dirty="0" err="1">
                <a:solidFill>
                  <a:schemeClr val="bg1"/>
                </a:solidFill>
              </a:rPr>
              <a:t>Healthy</a:t>
            </a:r>
            <a:r>
              <a:rPr lang="de-CH" sz="2200" b="1" dirty="0">
                <a:solidFill>
                  <a:schemeClr val="bg1"/>
                </a:solidFill>
              </a:rPr>
              <a:t> non-</a:t>
            </a:r>
            <a:r>
              <a:rPr lang="de-CH" sz="2200" b="1" dirty="0" err="1">
                <a:solidFill>
                  <a:schemeClr val="bg1"/>
                </a:solidFill>
              </a:rPr>
              <a:t>smokers</a:t>
            </a:r>
            <a:r>
              <a:rPr lang="de-CH" sz="2200" b="1" dirty="0">
                <a:solidFill>
                  <a:schemeClr val="bg1"/>
                </a:solidFill>
              </a:rPr>
              <a:t> </a:t>
            </a:r>
            <a:r>
              <a:rPr lang="de-CH" sz="2200" b="1" dirty="0" err="1">
                <a:solidFill>
                  <a:schemeClr val="bg1"/>
                </a:solidFill>
              </a:rPr>
              <a:t>first</a:t>
            </a:r>
            <a:r>
              <a:rPr lang="de-CH" sz="2200" b="1" dirty="0">
                <a:solidFill>
                  <a:schemeClr val="bg1"/>
                </a:solidFill>
              </a:rPr>
              <a:t> (</a:t>
            </a:r>
            <a:r>
              <a:rPr lang="de-CH" sz="2200" b="1" dirty="0" err="1">
                <a:solidFill>
                  <a:schemeClr val="bg1"/>
                </a:solidFill>
              </a:rPr>
              <a:t>equity</a:t>
            </a:r>
            <a:r>
              <a:rPr lang="de-CH" sz="2200" b="1" dirty="0">
                <a:solidFill>
                  <a:schemeClr val="bg1"/>
                </a:solidFill>
              </a:rPr>
              <a:t> norm)</a:t>
            </a:r>
          </a:p>
        </p:txBody>
      </p:sp>
      <p:grpSp>
        <p:nvGrpSpPr>
          <p:cNvPr id="30" name="Gruppierung 29"/>
          <p:cNvGrpSpPr/>
          <p:nvPr/>
        </p:nvGrpSpPr>
        <p:grpSpPr>
          <a:xfrm>
            <a:off x="15280" y="1196752"/>
            <a:ext cx="9128720" cy="2019300"/>
            <a:chOff x="15280" y="1991865"/>
            <a:chExt cx="9128720" cy="2019300"/>
          </a:xfrm>
        </p:grpSpPr>
        <p:pic>
          <p:nvPicPr>
            <p:cNvPr id="31" name="Bild 30"/>
            <p:cNvPicPr>
              <a:picLocks noChangeAspect="1"/>
            </p:cNvPicPr>
            <p:nvPr/>
          </p:nvPicPr>
          <p:blipFill rotWithShape="1">
            <a:blip r:embed="rId8"/>
            <a:srcRect r="36401"/>
            <a:stretch/>
          </p:blipFill>
          <p:spPr>
            <a:xfrm>
              <a:off x="15280" y="2013896"/>
              <a:ext cx="2540496" cy="1997269"/>
            </a:xfrm>
            <a:prstGeom prst="rect">
              <a:avLst/>
            </a:prstGeom>
          </p:spPr>
        </p:pic>
        <p:pic>
          <p:nvPicPr>
            <p:cNvPr id="32" name="Bild 31"/>
            <p:cNvPicPr>
              <a:picLocks noChangeAspect="1"/>
            </p:cNvPicPr>
            <p:nvPr/>
          </p:nvPicPr>
          <p:blipFill>
            <a:blip r:embed="rId9"/>
            <a:stretch>
              <a:fillRect/>
            </a:stretch>
          </p:blipFill>
          <p:spPr>
            <a:xfrm>
              <a:off x="7264276" y="2280258"/>
              <a:ext cx="1879724" cy="1384682"/>
            </a:xfrm>
            <a:prstGeom prst="rect">
              <a:avLst/>
            </a:prstGeom>
          </p:spPr>
        </p:pic>
        <p:pic>
          <p:nvPicPr>
            <p:cNvPr id="33" name="Bild 32"/>
            <p:cNvPicPr>
              <a:picLocks noChangeAspect="1"/>
            </p:cNvPicPr>
            <p:nvPr/>
          </p:nvPicPr>
          <p:blipFill>
            <a:blip r:embed="rId10"/>
            <a:stretch>
              <a:fillRect/>
            </a:stretch>
          </p:blipFill>
          <p:spPr>
            <a:xfrm>
              <a:off x="5853534" y="2135832"/>
              <a:ext cx="1646932" cy="1792475"/>
            </a:xfrm>
            <a:prstGeom prst="rect">
              <a:avLst/>
            </a:prstGeom>
          </p:spPr>
        </p:pic>
        <p:pic>
          <p:nvPicPr>
            <p:cNvPr id="34" name="Bild 33"/>
            <p:cNvPicPr>
              <a:picLocks noChangeAspect="1"/>
            </p:cNvPicPr>
            <p:nvPr/>
          </p:nvPicPr>
          <p:blipFill>
            <a:blip r:embed="rId11"/>
            <a:stretch>
              <a:fillRect/>
            </a:stretch>
          </p:blipFill>
          <p:spPr>
            <a:xfrm>
              <a:off x="2534491" y="1991865"/>
              <a:ext cx="3267894" cy="1967521"/>
            </a:xfrm>
            <a:prstGeom prst="rect">
              <a:avLst/>
            </a:prstGeom>
          </p:spPr>
        </p:pic>
      </p:grpSp>
      <p:sp>
        <p:nvSpPr>
          <p:cNvPr id="35" name="Rechteck 34"/>
          <p:cNvSpPr/>
          <p:nvPr/>
        </p:nvSpPr>
        <p:spPr>
          <a:xfrm>
            <a:off x="-90874" y="6604069"/>
            <a:ext cx="8353003" cy="276999"/>
          </a:xfrm>
          <a:prstGeom prst="rect">
            <a:avLst/>
          </a:prstGeom>
        </p:spPr>
        <p:txBody>
          <a:bodyPr wrap="square">
            <a:spAutoFit/>
          </a:bodyPr>
          <a:lstStyle/>
          <a:p>
            <a:r>
              <a:rPr lang="de-DE" sz="1200" dirty="0" err="1">
                <a:solidFill>
                  <a:srgbClr val="222222"/>
                </a:solidFill>
              </a:rPr>
              <a:t>Gross</a:t>
            </a:r>
            <a:r>
              <a:rPr lang="de-DE" sz="1200" dirty="0">
                <a:solidFill>
                  <a:srgbClr val="222222"/>
                </a:solidFill>
              </a:rPr>
              <a:t>  &amp; </a:t>
            </a:r>
            <a:r>
              <a:rPr lang="de-DE" sz="1200" dirty="0" err="1">
                <a:solidFill>
                  <a:srgbClr val="222222"/>
                </a:solidFill>
              </a:rPr>
              <a:t>Kriwy</a:t>
            </a:r>
            <a:r>
              <a:rPr lang="de-DE" sz="1200" dirty="0">
                <a:solidFill>
                  <a:srgbClr val="222222"/>
                </a:solidFill>
              </a:rPr>
              <a:t>: Einstellungen zu einer gerechten Organallokation. </a:t>
            </a:r>
            <a:r>
              <a:rPr lang="de-DE" sz="1200" i="1" dirty="0">
                <a:solidFill>
                  <a:srgbClr val="222222"/>
                </a:solidFill>
              </a:rPr>
              <a:t>Das Gesundheitswesen</a:t>
            </a:r>
            <a:r>
              <a:rPr lang="de-DE" sz="1200" dirty="0">
                <a:solidFill>
                  <a:srgbClr val="222222"/>
                </a:solidFill>
              </a:rPr>
              <a:t> 70, 2008: 541-549.</a:t>
            </a:r>
            <a:endParaRPr lang="en-US" sz="1200" dirty="0"/>
          </a:p>
        </p:txBody>
      </p:sp>
    </p:spTree>
    <p:extLst>
      <p:ext uri="{BB962C8B-B14F-4D97-AF65-F5344CB8AC3E}">
        <p14:creationId xmlns:p14="http://schemas.microsoft.com/office/powerpoint/2010/main" val="823010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
          <p:cNvSpPr txBox="1">
            <a:spLocks/>
          </p:cNvSpPr>
          <p:nvPr/>
        </p:nvSpPr>
        <p:spPr bwMode="auto">
          <a:xfrm>
            <a:off x="155683" y="69982"/>
            <a:ext cx="8880888" cy="406690"/>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a:lstStyle>
          <a:p>
            <a:pPr algn="ctr"/>
            <a:r>
              <a:rPr lang="de-CH" sz="2800" kern="0"/>
              <a:t>Normative </a:t>
            </a:r>
            <a:r>
              <a:rPr lang="de-CH" sz="2800" kern="0" dirty="0" err="1"/>
              <a:t>conflicts</a:t>
            </a:r>
            <a:endParaRPr lang="de-CH" sz="2800" kern="0" dirty="0"/>
          </a:p>
        </p:txBody>
      </p:sp>
      <p:sp>
        <p:nvSpPr>
          <p:cNvPr id="19" name="Rechteck 18"/>
          <p:cNvSpPr/>
          <p:nvPr/>
        </p:nvSpPr>
        <p:spPr>
          <a:xfrm>
            <a:off x="323528" y="586555"/>
            <a:ext cx="8524560" cy="461665"/>
          </a:xfrm>
          <a:prstGeom prst="rect">
            <a:avLst/>
          </a:prstGeom>
        </p:spPr>
        <p:txBody>
          <a:bodyPr wrap="square">
            <a:spAutoFit/>
          </a:bodyPr>
          <a:lstStyle/>
          <a:p>
            <a:pPr algn="ctr"/>
            <a:r>
              <a:rPr lang="en-US" sz="2400" dirty="0">
                <a:solidFill>
                  <a:schemeClr val="tx2"/>
                </a:solidFill>
                <a:latin typeface="+mn-lt"/>
                <a:cs typeface="+mn-cs"/>
              </a:rPr>
              <a:t>Consumption norms: Vegan vs. meat</a:t>
            </a:r>
            <a:endParaRPr lang="de-CH" sz="2400" dirty="0">
              <a:solidFill>
                <a:schemeClr val="tx2"/>
              </a:solidFill>
              <a:latin typeface="+mn-lt"/>
              <a:cs typeface="+mn-cs"/>
            </a:endParaRPr>
          </a:p>
        </p:txBody>
      </p:sp>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6832"/>
            <a:ext cx="9144000" cy="4299284"/>
          </a:xfrm>
          <a:prstGeom prst="rect">
            <a:avLst/>
          </a:prstGeom>
        </p:spPr>
      </p:pic>
    </p:spTree>
    <p:extLst>
      <p:ext uri="{BB962C8B-B14F-4D97-AF65-F5344CB8AC3E}">
        <p14:creationId xmlns:p14="http://schemas.microsoft.com/office/powerpoint/2010/main" val="45053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
          <p:cNvSpPr txBox="1">
            <a:spLocks/>
          </p:cNvSpPr>
          <p:nvPr/>
        </p:nvSpPr>
        <p:spPr bwMode="auto">
          <a:xfrm>
            <a:off x="155683" y="69982"/>
            <a:ext cx="8880888" cy="406690"/>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a:lstStyle>
          <a:p>
            <a:pPr algn="ctr"/>
            <a:r>
              <a:rPr lang="de-CH" sz="2800" kern="0"/>
              <a:t>Normative </a:t>
            </a:r>
            <a:r>
              <a:rPr lang="de-CH" sz="2800" kern="0" dirty="0" err="1"/>
              <a:t>conflicts</a:t>
            </a:r>
            <a:endParaRPr lang="de-CH" sz="2800" kern="0" dirty="0"/>
          </a:p>
        </p:txBody>
      </p:sp>
      <p:sp>
        <p:nvSpPr>
          <p:cNvPr id="19" name="Rechteck 18"/>
          <p:cNvSpPr/>
          <p:nvPr/>
        </p:nvSpPr>
        <p:spPr>
          <a:xfrm>
            <a:off x="323528" y="586555"/>
            <a:ext cx="8524560" cy="461665"/>
          </a:xfrm>
          <a:prstGeom prst="rect">
            <a:avLst/>
          </a:prstGeom>
        </p:spPr>
        <p:txBody>
          <a:bodyPr wrap="square">
            <a:spAutoFit/>
          </a:bodyPr>
          <a:lstStyle/>
          <a:p>
            <a:pPr algn="ctr"/>
            <a:r>
              <a:rPr lang="en-US" sz="2400" dirty="0">
                <a:solidFill>
                  <a:schemeClr val="tx2"/>
                </a:solidFill>
                <a:latin typeface="+mn-lt"/>
                <a:cs typeface="+mn-cs"/>
              </a:rPr>
              <a:t>Gender norms how to dress in public</a:t>
            </a:r>
            <a:endParaRPr lang="de-CH" sz="2400" dirty="0">
              <a:solidFill>
                <a:schemeClr val="tx2"/>
              </a:solidFill>
              <a:latin typeface="+mn-lt"/>
              <a:cs typeface="+mn-cs"/>
            </a:endParaRPr>
          </a:p>
        </p:txBody>
      </p:sp>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340768"/>
            <a:ext cx="6408712" cy="4965913"/>
          </a:xfrm>
          <a:prstGeom prst="rect">
            <a:avLst/>
          </a:prstGeom>
        </p:spPr>
      </p:pic>
    </p:spTree>
    <p:extLst>
      <p:ext uri="{BB962C8B-B14F-4D97-AF65-F5344CB8AC3E}">
        <p14:creationId xmlns:p14="http://schemas.microsoft.com/office/powerpoint/2010/main" val="1939779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
          <p:cNvSpPr txBox="1">
            <a:spLocks/>
          </p:cNvSpPr>
          <p:nvPr/>
        </p:nvSpPr>
        <p:spPr bwMode="auto">
          <a:xfrm>
            <a:off x="155683" y="69982"/>
            <a:ext cx="8880888" cy="406690"/>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a:lstStyle>
          <a:p>
            <a:pPr algn="ctr"/>
            <a:r>
              <a:rPr lang="de-CH" sz="2800" kern="0"/>
              <a:t>Normative </a:t>
            </a:r>
            <a:r>
              <a:rPr lang="de-CH" sz="2800" kern="0" dirty="0" err="1"/>
              <a:t>conflicts</a:t>
            </a:r>
            <a:endParaRPr lang="de-CH" sz="2800" kern="0" dirty="0"/>
          </a:p>
        </p:txBody>
      </p:sp>
      <p:sp>
        <p:nvSpPr>
          <p:cNvPr id="19" name="Rechteck 18"/>
          <p:cNvSpPr/>
          <p:nvPr/>
        </p:nvSpPr>
        <p:spPr>
          <a:xfrm>
            <a:off x="323528" y="586555"/>
            <a:ext cx="8524560" cy="461665"/>
          </a:xfrm>
          <a:prstGeom prst="rect">
            <a:avLst/>
          </a:prstGeom>
        </p:spPr>
        <p:txBody>
          <a:bodyPr wrap="square">
            <a:spAutoFit/>
          </a:bodyPr>
          <a:lstStyle/>
          <a:p>
            <a:pPr algn="ctr"/>
            <a:r>
              <a:rPr lang="en-US" sz="2400" dirty="0">
                <a:solidFill>
                  <a:schemeClr val="tx2"/>
                </a:solidFill>
                <a:latin typeface="+mn-lt"/>
                <a:cs typeface="+mn-cs"/>
              </a:rPr>
              <a:t>Gender norms about fair division of labor in the household</a:t>
            </a:r>
            <a:endParaRPr lang="de-CH" sz="2400" dirty="0">
              <a:solidFill>
                <a:schemeClr val="tx2"/>
              </a:solidFill>
              <a:latin typeface="+mn-lt"/>
              <a:cs typeface="+mn-cs"/>
            </a:endParaRPr>
          </a:p>
        </p:txBody>
      </p:sp>
      <p:pic>
        <p:nvPicPr>
          <p:cNvPr id="8194" name="Picture 2" descr="ildergebnis für gender nor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570664"/>
            <a:ext cx="2736304" cy="2736304"/>
          </a:xfrm>
          <a:prstGeom prst="rect">
            <a:avLst/>
          </a:prstGeom>
          <a:noFill/>
          <a:extLst>
            <a:ext uri="{909E8E84-426E-40DD-AFC4-6F175D3DCCD1}">
              <a14:hiddenFill xmlns:a14="http://schemas.microsoft.com/office/drawing/2010/main">
                <a:solidFill>
                  <a:srgbClr val="FFFFFF"/>
                </a:solidFill>
              </a14:hiddenFill>
            </a:ext>
          </a:extLst>
        </p:spPr>
      </p:pic>
      <p:pic>
        <p:nvPicPr>
          <p:cNvPr id="4" name="Bild 3"/>
          <p:cNvPicPr>
            <a:picLocks noChangeAspect="1"/>
          </p:cNvPicPr>
          <p:nvPr/>
        </p:nvPicPr>
        <p:blipFill>
          <a:blip r:embed="rId4"/>
          <a:stretch>
            <a:fillRect/>
          </a:stretch>
        </p:blipFill>
        <p:spPr>
          <a:xfrm>
            <a:off x="323528" y="1570664"/>
            <a:ext cx="4076700" cy="1993900"/>
          </a:xfrm>
          <a:prstGeom prst="rect">
            <a:avLst/>
          </a:prstGeom>
        </p:spPr>
      </p:pic>
      <p:sp>
        <p:nvSpPr>
          <p:cNvPr id="2" name="Textfeld 1"/>
          <p:cNvSpPr txBox="1"/>
          <p:nvPr/>
        </p:nvSpPr>
        <p:spPr>
          <a:xfrm>
            <a:off x="-5009322" y="1948070"/>
            <a:ext cx="184731" cy="353943"/>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28455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el 1"/>
          <p:cNvSpPr txBox="1">
            <a:spLocks/>
          </p:cNvSpPr>
          <p:nvPr/>
        </p:nvSpPr>
        <p:spPr bwMode="auto">
          <a:xfrm>
            <a:off x="155683" y="69982"/>
            <a:ext cx="8880888" cy="406690"/>
          </a:xfrm>
          <a:prstGeom prst="rect">
            <a:avLst/>
          </a:prstGeom>
          <a:noFill/>
          <a:ln w="9525">
            <a:noFill/>
            <a:miter lim="800000"/>
            <a:headEnd/>
            <a:tailEnd/>
          </a:ln>
          <a:effectLst/>
        </p:spPr>
        <p:txBody>
          <a:bodyPr vert="horz" wrap="square" lIns="0" tIns="3600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cs typeface="Arial" charset="0"/>
              </a:defRPr>
            </a:lvl2pPr>
            <a:lvl3pPr algn="l" rtl="0" eaLnBrk="1" fontAlgn="base" hangingPunct="1">
              <a:spcBef>
                <a:spcPct val="0"/>
              </a:spcBef>
              <a:spcAft>
                <a:spcPct val="0"/>
              </a:spcAft>
              <a:defRPr sz="2400" b="1">
                <a:solidFill>
                  <a:schemeClr val="tx2"/>
                </a:solidFill>
                <a:latin typeface="Arial" charset="0"/>
                <a:cs typeface="Arial" charset="0"/>
              </a:defRPr>
            </a:lvl3pPr>
            <a:lvl4pPr algn="l" rtl="0" eaLnBrk="1" fontAlgn="base" hangingPunct="1">
              <a:spcBef>
                <a:spcPct val="0"/>
              </a:spcBef>
              <a:spcAft>
                <a:spcPct val="0"/>
              </a:spcAft>
              <a:defRPr sz="2400" b="1">
                <a:solidFill>
                  <a:schemeClr val="tx2"/>
                </a:solidFill>
                <a:latin typeface="Arial" charset="0"/>
                <a:cs typeface="Arial" charset="0"/>
              </a:defRPr>
            </a:lvl4pPr>
            <a:lvl5pPr algn="l" rtl="0" eaLnBrk="1" fontAlgn="base" hangingPunct="1">
              <a:spcBef>
                <a:spcPct val="0"/>
              </a:spcBef>
              <a:spcAft>
                <a:spcPct val="0"/>
              </a:spcAft>
              <a:defRPr sz="2400" b="1">
                <a:solidFill>
                  <a:schemeClr val="tx2"/>
                </a:solidFill>
                <a:latin typeface="Arial" charset="0"/>
                <a:cs typeface="Arial" charset="0"/>
              </a:defRPr>
            </a:lvl5pPr>
            <a:lvl6pPr marL="457200" algn="l" rtl="0" eaLnBrk="1" fontAlgn="base" hangingPunct="1">
              <a:spcBef>
                <a:spcPct val="0"/>
              </a:spcBef>
              <a:spcAft>
                <a:spcPct val="0"/>
              </a:spcAft>
              <a:defRPr sz="2400" b="1">
                <a:solidFill>
                  <a:schemeClr val="tx2"/>
                </a:solidFill>
                <a:latin typeface="Arial" charset="0"/>
                <a:cs typeface="Arial" charset="0"/>
              </a:defRPr>
            </a:lvl6pPr>
            <a:lvl7pPr marL="914400" algn="l" rtl="0" eaLnBrk="1" fontAlgn="base" hangingPunct="1">
              <a:spcBef>
                <a:spcPct val="0"/>
              </a:spcBef>
              <a:spcAft>
                <a:spcPct val="0"/>
              </a:spcAft>
              <a:defRPr sz="2400" b="1">
                <a:solidFill>
                  <a:schemeClr val="tx2"/>
                </a:solidFill>
                <a:latin typeface="Arial" charset="0"/>
                <a:cs typeface="Arial" charset="0"/>
              </a:defRPr>
            </a:lvl7pPr>
            <a:lvl8pPr marL="1371600" algn="l" rtl="0" eaLnBrk="1" fontAlgn="base" hangingPunct="1">
              <a:spcBef>
                <a:spcPct val="0"/>
              </a:spcBef>
              <a:spcAft>
                <a:spcPct val="0"/>
              </a:spcAft>
              <a:defRPr sz="2400" b="1">
                <a:solidFill>
                  <a:schemeClr val="tx2"/>
                </a:solidFill>
                <a:latin typeface="Arial" charset="0"/>
                <a:cs typeface="Arial" charset="0"/>
              </a:defRPr>
            </a:lvl8pPr>
            <a:lvl9pPr marL="1828800" algn="l" rtl="0" eaLnBrk="1" fontAlgn="base" hangingPunct="1">
              <a:spcBef>
                <a:spcPct val="0"/>
              </a:spcBef>
              <a:spcAft>
                <a:spcPct val="0"/>
              </a:spcAft>
              <a:defRPr sz="2400" b="1">
                <a:solidFill>
                  <a:schemeClr val="tx2"/>
                </a:solidFill>
                <a:latin typeface="Arial" charset="0"/>
                <a:cs typeface="Arial" charset="0"/>
              </a:defRPr>
            </a:lvl9pPr>
          </a:lstStyle>
          <a:p>
            <a:pPr algn="ctr"/>
            <a:r>
              <a:rPr lang="de-CH" sz="2800" kern="0" dirty="0"/>
              <a:t>Normative </a:t>
            </a:r>
            <a:r>
              <a:rPr lang="de-CH" sz="2800" kern="0" dirty="0" err="1"/>
              <a:t>conflicts</a:t>
            </a:r>
            <a:endParaRPr lang="de-CH" sz="2800" kern="0" dirty="0"/>
          </a:p>
        </p:txBody>
      </p:sp>
      <p:sp>
        <p:nvSpPr>
          <p:cNvPr id="31" name="Rechteck 30"/>
          <p:cNvSpPr/>
          <p:nvPr/>
        </p:nvSpPr>
        <p:spPr>
          <a:xfrm>
            <a:off x="323528" y="586555"/>
            <a:ext cx="8524560" cy="461665"/>
          </a:xfrm>
          <a:prstGeom prst="rect">
            <a:avLst/>
          </a:prstGeom>
        </p:spPr>
        <p:txBody>
          <a:bodyPr wrap="square">
            <a:spAutoFit/>
          </a:bodyPr>
          <a:lstStyle/>
          <a:p>
            <a:pPr algn="ctr"/>
            <a:r>
              <a:rPr lang="en-US" sz="2400" dirty="0">
                <a:solidFill>
                  <a:schemeClr val="tx2"/>
                </a:solidFill>
                <a:latin typeface="+mn-lt"/>
                <a:cs typeface="+mn-cs"/>
              </a:rPr>
              <a:t>Conflicting norms of the “right” climbing style</a:t>
            </a:r>
            <a:endParaRPr lang="de-CH" sz="2400" dirty="0">
              <a:solidFill>
                <a:schemeClr val="tx2"/>
              </a:solidFill>
              <a:latin typeface="+mn-lt"/>
              <a:cs typeface="+mn-cs"/>
            </a:endParaRPr>
          </a:p>
        </p:txBody>
      </p:sp>
      <p:pic>
        <p:nvPicPr>
          <p:cNvPr id="9" name="Bild 8"/>
          <p:cNvPicPr>
            <a:picLocks noChangeAspect="1"/>
          </p:cNvPicPr>
          <p:nvPr/>
        </p:nvPicPr>
        <p:blipFill>
          <a:blip r:embed="rId3"/>
          <a:stretch>
            <a:fillRect/>
          </a:stretch>
        </p:blipFill>
        <p:spPr>
          <a:xfrm>
            <a:off x="5167729" y="4499303"/>
            <a:ext cx="3969079" cy="2442510"/>
          </a:xfrm>
          <a:prstGeom prst="rect">
            <a:avLst/>
          </a:prstGeom>
        </p:spPr>
      </p:pic>
      <p:pic>
        <p:nvPicPr>
          <p:cNvPr id="10" name="Bild 9"/>
          <p:cNvPicPr>
            <a:picLocks noChangeAspect="1"/>
          </p:cNvPicPr>
          <p:nvPr/>
        </p:nvPicPr>
        <p:blipFill>
          <a:blip r:embed="rId4"/>
          <a:stretch>
            <a:fillRect/>
          </a:stretch>
        </p:blipFill>
        <p:spPr>
          <a:xfrm>
            <a:off x="0" y="4499303"/>
            <a:ext cx="4211960" cy="2358697"/>
          </a:xfrm>
          <a:prstGeom prst="rect">
            <a:avLst/>
          </a:prstGeom>
        </p:spPr>
      </p:pic>
      <p:grpSp>
        <p:nvGrpSpPr>
          <p:cNvPr id="16" name="Gruppierung 15"/>
          <p:cNvGrpSpPr/>
          <p:nvPr/>
        </p:nvGrpSpPr>
        <p:grpSpPr>
          <a:xfrm>
            <a:off x="0" y="1628800"/>
            <a:ext cx="9144000" cy="2004304"/>
            <a:chOff x="-8739300" y="453025"/>
            <a:chExt cx="13070078" cy="3363164"/>
          </a:xfrm>
        </p:grpSpPr>
        <p:pic>
          <p:nvPicPr>
            <p:cNvPr id="8" name="Bild 7"/>
            <p:cNvPicPr>
              <a:picLocks noChangeAspect="1"/>
            </p:cNvPicPr>
            <p:nvPr/>
          </p:nvPicPr>
          <p:blipFill>
            <a:blip r:embed="rId5"/>
            <a:stretch>
              <a:fillRect/>
            </a:stretch>
          </p:blipFill>
          <p:spPr>
            <a:xfrm>
              <a:off x="-8739300" y="463389"/>
              <a:ext cx="2235200" cy="3352800"/>
            </a:xfrm>
            <a:prstGeom prst="rect">
              <a:avLst/>
            </a:prstGeom>
          </p:spPr>
        </p:pic>
        <p:pic>
          <p:nvPicPr>
            <p:cNvPr id="13" name="Bild 12"/>
            <p:cNvPicPr>
              <a:picLocks noChangeAspect="1"/>
            </p:cNvPicPr>
            <p:nvPr/>
          </p:nvPicPr>
          <p:blipFill rotWithShape="1">
            <a:blip r:embed="rId6"/>
            <a:srcRect l="45494" r="19789"/>
            <a:stretch/>
          </p:blipFill>
          <p:spPr>
            <a:xfrm>
              <a:off x="-6522673" y="453025"/>
              <a:ext cx="2326279" cy="3350396"/>
            </a:xfrm>
            <a:prstGeom prst="rect">
              <a:avLst/>
            </a:prstGeom>
          </p:spPr>
        </p:pic>
        <p:pic>
          <p:nvPicPr>
            <p:cNvPr id="14" name="Bild 13"/>
            <p:cNvPicPr>
              <a:picLocks noChangeAspect="1"/>
            </p:cNvPicPr>
            <p:nvPr/>
          </p:nvPicPr>
          <p:blipFill rotWithShape="1">
            <a:blip r:embed="rId7"/>
            <a:srcRect r="77836"/>
            <a:stretch/>
          </p:blipFill>
          <p:spPr>
            <a:xfrm>
              <a:off x="-4199073" y="463389"/>
              <a:ext cx="3442481" cy="3329669"/>
            </a:xfrm>
            <a:prstGeom prst="rect">
              <a:avLst/>
            </a:prstGeom>
          </p:spPr>
        </p:pic>
        <p:pic>
          <p:nvPicPr>
            <p:cNvPr id="15" name="Bild 14"/>
            <p:cNvPicPr>
              <a:picLocks noChangeAspect="1"/>
            </p:cNvPicPr>
            <p:nvPr/>
          </p:nvPicPr>
          <p:blipFill>
            <a:blip r:embed="rId8"/>
            <a:stretch>
              <a:fillRect/>
            </a:stretch>
          </p:blipFill>
          <p:spPr>
            <a:xfrm>
              <a:off x="-756593" y="453025"/>
              <a:ext cx="5087371" cy="3350397"/>
            </a:xfrm>
            <a:prstGeom prst="rect">
              <a:avLst/>
            </a:prstGeom>
          </p:spPr>
        </p:pic>
      </p:grpSp>
      <p:sp>
        <p:nvSpPr>
          <p:cNvPr id="23" name="Rechteck 22"/>
          <p:cNvSpPr/>
          <p:nvPr/>
        </p:nvSpPr>
        <p:spPr>
          <a:xfrm>
            <a:off x="-8137" y="1272889"/>
            <a:ext cx="9044707" cy="369332"/>
          </a:xfrm>
          <a:prstGeom prst="rect">
            <a:avLst/>
          </a:prstGeom>
        </p:spPr>
        <p:txBody>
          <a:bodyPr wrap="square">
            <a:spAutoFit/>
          </a:bodyPr>
          <a:lstStyle/>
          <a:p>
            <a:r>
              <a:rPr lang="de-CH" sz="1800" b="1" dirty="0"/>
              <a:t>Technical </a:t>
            </a:r>
            <a:r>
              <a:rPr lang="de-CH" sz="1800" b="1" dirty="0" err="1"/>
              <a:t>climbing</a:t>
            </a:r>
            <a:r>
              <a:rPr lang="de-CH" sz="1800" b="1" dirty="0"/>
              <a:t>, </a:t>
            </a:r>
            <a:r>
              <a:rPr lang="de-CH" sz="1800" b="1" dirty="0" err="1"/>
              <a:t>using</a:t>
            </a:r>
            <a:r>
              <a:rPr lang="de-CH" sz="1800" b="1" dirty="0"/>
              <a:t> all </a:t>
            </a:r>
            <a:r>
              <a:rPr lang="de-CH" sz="1800" b="1" dirty="0" err="1"/>
              <a:t>means</a:t>
            </a:r>
            <a:r>
              <a:rPr lang="de-CH" sz="1800" b="1" dirty="0"/>
              <a:t>  </a:t>
            </a:r>
            <a:r>
              <a:rPr lang="de-CH" sz="1600" dirty="0"/>
              <a:t>(e.g. Eiger </a:t>
            </a:r>
            <a:r>
              <a:rPr lang="de-CH" sz="1600" dirty="0" err="1"/>
              <a:t>Japanese</a:t>
            </a:r>
            <a:r>
              <a:rPr lang="de-CH" sz="1600" dirty="0"/>
              <a:t> </a:t>
            </a:r>
            <a:r>
              <a:rPr lang="de-CH" sz="1600" dirty="0" err="1"/>
              <a:t>Diretissima</a:t>
            </a:r>
            <a:r>
              <a:rPr lang="de-CH" sz="1600" dirty="0"/>
              <a:t>, (route 6))</a:t>
            </a:r>
          </a:p>
        </p:txBody>
      </p:sp>
      <p:sp>
        <p:nvSpPr>
          <p:cNvPr id="24" name="Rechteck 23"/>
          <p:cNvSpPr/>
          <p:nvPr/>
        </p:nvSpPr>
        <p:spPr>
          <a:xfrm>
            <a:off x="167391" y="3900743"/>
            <a:ext cx="4044569" cy="646331"/>
          </a:xfrm>
          <a:prstGeom prst="rect">
            <a:avLst/>
          </a:prstGeom>
        </p:spPr>
        <p:txBody>
          <a:bodyPr wrap="square">
            <a:spAutoFit/>
          </a:bodyPr>
          <a:lstStyle/>
          <a:p>
            <a:r>
              <a:rPr lang="de-CH" sz="1800" b="1" dirty="0"/>
              <a:t>Free </a:t>
            </a:r>
            <a:r>
              <a:rPr lang="de-CH" sz="1800" b="1" dirty="0" err="1"/>
              <a:t>climbing</a:t>
            </a:r>
            <a:r>
              <a:rPr lang="de-CH" sz="1800" b="1" dirty="0"/>
              <a:t>, </a:t>
            </a:r>
            <a:r>
              <a:rPr lang="de-CH" sz="1800" b="1" dirty="0" err="1"/>
              <a:t>using</a:t>
            </a:r>
            <a:r>
              <a:rPr lang="de-CH" sz="1800" b="1" dirty="0"/>
              <a:t> </a:t>
            </a:r>
            <a:r>
              <a:rPr lang="de-CH" sz="1800" b="1" dirty="0" err="1"/>
              <a:t>rope</a:t>
            </a:r>
            <a:r>
              <a:rPr lang="de-CH" sz="1800" b="1" dirty="0"/>
              <a:t> </a:t>
            </a:r>
            <a:r>
              <a:rPr lang="de-CH" sz="1800" b="1" dirty="0" err="1"/>
              <a:t>only</a:t>
            </a:r>
            <a:r>
              <a:rPr lang="de-CH" sz="1800" b="1" dirty="0"/>
              <a:t> </a:t>
            </a:r>
            <a:r>
              <a:rPr lang="de-CH" sz="1800" b="1" dirty="0" err="1"/>
              <a:t>for</a:t>
            </a:r>
            <a:r>
              <a:rPr lang="de-CH" sz="1800" b="1" dirty="0"/>
              <a:t> </a:t>
            </a:r>
            <a:r>
              <a:rPr lang="de-CH" sz="1800" b="1" dirty="0" err="1"/>
              <a:t>protection</a:t>
            </a:r>
            <a:r>
              <a:rPr lang="de-CH" sz="1800" b="1" dirty="0"/>
              <a:t> </a:t>
            </a:r>
            <a:r>
              <a:rPr lang="de-CH" sz="1600" dirty="0"/>
              <a:t>(e.g. A. </a:t>
            </a:r>
            <a:r>
              <a:rPr lang="de-CH" sz="1600" dirty="0" err="1"/>
              <a:t>Ondra</a:t>
            </a:r>
            <a:r>
              <a:rPr lang="de-CH" sz="1600" dirty="0"/>
              <a:t>, The Change)</a:t>
            </a:r>
          </a:p>
        </p:txBody>
      </p:sp>
      <p:sp>
        <p:nvSpPr>
          <p:cNvPr id="17" name="Rechteck 16"/>
          <p:cNvSpPr/>
          <p:nvPr/>
        </p:nvSpPr>
        <p:spPr>
          <a:xfrm>
            <a:off x="5292081" y="3900743"/>
            <a:ext cx="3837584" cy="615553"/>
          </a:xfrm>
          <a:prstGeom prst="rect">
            <a:avLst/>
          </a:prstGeom>
        </p:spPr>
        <p:txBody>
          <a:bodyPr wrap="square">
            <a:spAutoFit/>
          </a:bodyPr>
          <a:lstStyle/>
          <a:p>
            <a:r>
              <a:rPr lang="de-CH" sz="1800" b="1" dirty="0"/>
              <a:t>Free solo, </a:t>
            </a:r>
            <a:r>
              <a:rPr lang="de-CH" sz="1800" b="1" dirty="0" err="1"/>
              <a:t>using</a:t>
            </a:r>
            <a:r>
              <a:rPr lang="de-CH" sz="1800" b="1" dirty="0"/>
              <a:t> </a:t>
            </a:r>
            <a:r>
              <a:rPr lang="de-CH" sz="1800" b="1" dirty="0" err="1"/>
              <a:t>no</a:t>
            </a:r>
            <a:r>
              <a:rPr lang="de-CH" sz="1800" b="1" dirty="0"/>
              <a:t> </a:t>
            </a:r>
            <a:r>
              <a:rPr lang="de-CH" sz="1800" b="1" dirty="0" err="1"/>
              <a:t>protection</a:t>
            </a:r>
            <a:r>
              <a:rPr lang="de-CH" sz="1800" b="1" dirty="0"/>
              <a:t> </a:t>
            </a:r>
            <a:r>
              <a:rPr lang="de-CH" sz="1600" dirty="0"/>
              <a:t>(e.g. W. </a:t>
            </a:r>
            <a:r>
              <a:rPr lang="de-CH" sz="1600" dirty="0" err="1"/>
              <a:t>Güllich</a:t>
            </a:r>
            <a:r>
              <a:rPr lang="de-CH" sz="1600" dirty="0"/>
              <a:t>, Separate Reality)</a:t>
            </a:r>
            <a:endParaRPr lang="en-US" sz="1600" dirty="0"/>
          </a:p>
        </p:txBody>
      </p:sp>
      <p:sp>
        <p:nvSpPr>
          <p:cNvPr id="18" name="Rechteck 17"/>
          <p:cNvSpPr/>
          <p:nvPr/>
        </p:nvSpPr>
        <p:spPr>
          <a:xfrm rot="19749236">
            <a:off x="-299882" y="502135"/>
            <a:ext cx="3026312" cy="369332"/>
          </a:xfrm>
          <a:prstGeom prst="rect">
            <a:avLst/>
          </a:prstGeom>
        </p:spPr>
        <p:txBody>
          <a:bodyPr wrap="square">
            <a:spAutoFit/>
          </a:bodyPr>
          <a:lstStyle/>
          <a:p>
            <a:pPr algn="ctr"/>
            <a:r>
              <a:rPr lang="en-US" sz="1800" b="1" dirty="0">
                <a:solidFill>
                  <a:srgbClr val="FF0000"/>
                </a:solidFill>
                <a:latin typeface="+mn-lt"/>
                <a:cs typeface="+mn-cs"/>
              </a:rPr>
              <a:t>Exemplary case study</a:t>
            </a:r>
            <a:endParaRPr lang="de-CH" sz="1800" b="1" dirty="0">
              <a:solidFill>
                <a:srgbClr val="FF0000"/>
              </a:solidFill>
              <a:latin typeface="+mn-lt"/>
              <a:cs typeface="+mn-cs"/>
            </a:endParaRPr>
          </a:p>
        </p:txBody>
      </p:sp>
    </p:spTree>
    <p:extLst>
      <p:ext uri="{BB962C8B-B14F-4D97-AF65-F5344CB8AC3E}">
        <p14:creationId xmlns:p14="http://schemas.microsoft.com/office/powerpoint/2010/main" val="180691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17" grpId="0"/>
    </p:bldLst>
  </p:timing>
</p:sld>
</file>

<file path=ppt/theme/theme1.xml><?xml version="1.0" encoding="utf-8"?>
<a:theme xmlns:a="http://schemas.openxmlformats.org/drawingml/2006/main" name="uzh_praesentation_d">
  <a:themeElements>
    <a:clrScheme name="Uni ZH">
      <a:dk1>
        <a:srgbClr val="000000"/>
      </a:dk1>
      <a:lt1>
        <a:srgbClr val="FFFFFF"/>
      </a:lt1>
      <a:dk2>
        <a:srgbClr val="0028A5"/>
      </a:dk2>
      <a:lt2>
        <a:srgbClr val="808080"/>
      </a:lt2>
      <a:accent1>
        <a:srgbClr val="0028A5"/>
      </a:accent1>
      <a:accent2>
        <a:srgbClr val="A3ADB7"/>
      </a:accent2>
      <a:accent3>
        <a:srgbClr val="DC6027"/>
      </a:accent3>
      <a:accent4>
        <a:srgbClr val="000000"/>
      </a:accent4>
      <a:accent5>
        <a:srgbClr val="AAACCF"/>
      </a:accent5>
      <a:accent6>
        <a:srgbClr val="939CA6"/>
      </a:accent6>
      <a:hlink>
        <a:srgbClr val="DC6027"/>
      </a:hlink>
      <a:folHlink>
        <a:srgbClr val="000000"/>
      </a:folHlink>
    </a:clrScheme>
    <a:fontScheme name="Standard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1"/>
          </a:solidFill>
          <a:prstDash val="solid"/>
          <a:round/>
          <a:headEnd type="none" w="med" len="med"/>
          <a:tailEnd type="none" w="med" len="med"/>
        </a:ln>
        <a:effectLst/>
      </a:spPr>
      <a:bodyPr vert="horz" wrap="none" lIns="0" tIns="0" rIns="0" bIns="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7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17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Uni ZH">
        <a:dk1>
          <a:srgbClr val="000000"/>
        </a:dk1>
        <a:lt1>
          <a:srgbClr val="FFFFFF"/>
        </a:lt1>
        <a:dk2>
          <a:srgbClr val="0028A5"/>
        </a:dk2>
        <a:lt2>
          <a:srgbClr val="808080"/>
        </a:lt2>
        <a:accent1>
          <a:srgbClr val="0028A5"/>
        </a:accent1>
        <a:accent2>
          <a:srgbClr val="A3ADB7"/>
        </a:accent2>
        <a:accent3>
          <a:srgbClr val="DC6027"/>
        </a:accent3>
        <a:accent4>
          <a:srgbClr val="000000"/>
        </a:accent4>
        <a:accent5>
          <a:srgbClr val="AAACCF"/>
        </a:accent5>
        <a:accent6>
          <a:srgbClr val="939CA6"/>
        </a:accent6>
        <a:hlink>
          <a:srgbClr val="DC6027"/>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uzh_praesentation_d</Template>
  <TotalTime>0</TotalTime>
  <Words>1313</Words>
  <Application>Microsoft Macintosh PowerPoint</Application>
  <PresentationFormat>Bildschirmpräsentation (4:3)</PresentationFormat>
  <Paragraphs>186</Paragraphs>
  <Slides>36</Slides>
  <Notes>20</Notes>
  <HiddenSlides>0</HiddenSlides>
  <MMClips>2</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36</vt:i4>
      </vt:variant>
    </vt:vector>
  </HeadingPairs>
  <TitlesOfParts>
    <vt:vector size="42" baseType="lpstr">
      <vt:lpstr>Arial</vt:lpstr>
      <vt:lpstr>Cambria Math</vt:lpstr>
      <vt:lpstr>Roboto</vt:lpstr>
      <vt:lpstr>Symbol</vt:lpstr>
      <vt:lpstr>Wingdings</vt:lpstr>
      <vt:lpstr>uzh_praesentation_d</vt:lpstr>
      <vt:lpstr>Game theory and strategic interaction   Normative conflict </vt:lpstr>
      <vt:lpstr>Classical perspective: social norms generate cooperation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normative conflicts between equity and equality norms in ultimatum game experiments   Rauhut &amp; Winter, Social Science Research, 2011 Winter, Rauhut &amp; Helbing, Social Forces, 2012 </vt:lpstr>
      <vt:lpstr>Ultimatum game experiment</vt:lpstr>
      <vt:lpstr>PowerPoint-Präsentation</vt:lpstr>
      <vt:lpstr>PowerPoint-Präsentation</vt:lpstr>
      <vt:lpstr>PowerPoint-Präsentation</vt:lpstr>
      <vt:lpstr>PowerPoint-Präsentation</vt:lpstr>
      <vt:lpstr>PowerPoint-Präsentation</vt:lpstr>
      <vt:lpstr>Game theoretical analysis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Group work</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Hier steht der Titel der Präsentation</dc:title>
  <dc:creator>rauhut</dc:creator>
  <dc:description>Vorlage uzh_praesentation_d MSO2007 v1 7.5.2010</dc:description>
  <cp:lastModifiedBy>Heiko Rauhut</cp:lastModifiedBy>
  <cp:revision>702</cp:revision>
  <cp:lastPrinted>2013-04-17T13:52:20Z</cp:lastPrinted>
  <dcterms:created xsi:type="dcterms:W3CDTF">2012-09-14T07:36:45Z</dcterms:created>
  <dcterms:modified xsi:type="dcterms:W3CDTF">2019-04-30T07:44:57Z</dcterms:modified>
</cp:coreProperties>
</file>