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21" r:id="rId3"/>
    <p:sldId id="322" r:id="rId4"/>
    <p:sldId id="323" r:id="rId5"/>
    <p:sldId id="324" r:id="rId6"/>
    <p:sldId id="325" r:id="rId7"/>
    <p:sldId id="263" r:id="rId8"/>
    <p:sldId id="276" r:id="rId9"/>
    <p:sldId id="278" r:id="rId10"/>
    <p:sldId id="279" r:id="rId11"/>
    <p:sldId id="280" r:id="rId12"/>
    <p:sldId id="283" r:id="rId13"/>
    <p:sldId id="326" r:id="rId14"/>
    <p:sldId id="287" r:id="rId15"/>
    <p:sldId id="289" r:id="rId16"/>
    <p:sldId id="288" r:id="rId17"/>
    <p:sldId id="327" r:id="rId18"/>
    <p:sldId id="317" r:id="rId19"/>
    <p:sldId id="291" r:id="rId20"/>
    <p:sldId id="293" r:id="rId21"/>
    <p:sldId id="294" r:id="rId22"/>
    <p:sldId id="295" r:id="rId23"/>
    <p:sldId id="296" r:id="rId24"/>
    <p:sldId id="297" r:id="rId25"/>
    <p:sldId id="318" r:id="rId26"/>
    <p:sldId id="298" r:id="rId27"/>
    <p:sldId id="320" r:id="rId28"/>
    <p:sldId id="319" r:id="rId29"/>
    <p:sldId id="301" r:id="rId30"/>
    <p:sldId id="302" r:id="rId31"/>
    <p:sldId id="282" r:id="rId32"/>
    <p:sldId id="303" r:id="rId33"/>
    <p:sldId id="304" r:id="rId34"/>
    <p:sldId id="305" r:id="rId35"/>
    <p:sldId id="306" r:id="rId36"/>
    <p:sldId id="307" r:id="rId37"/>
    <p:sldId id="308" r:id="rId38"/>
    <p:sldId id="309" r:id="rId39"/>
    <p:sldId id="310" r:id="rId40"/>
    <p:sldId id="311" r:id="rId41"/>
    <p:sldId id="312" r:id="rId42"/>
    <p:sldId id="264" r:id="rId43"/>
    <p:sldId id="262" r:id="rId44"/>
    <p:sldId id="328" r:id="rId45"/>
    <p:sldId id="269" r:id="rId46"/>
    <p:sldId id="271" r:id="rId47"/>
    <p:sldId id="270" r:id="rId48"/>
    <p:sldId id="272" r:id="rId49"/>
    <p:sldId id="265" r:id="rId50"/>
    <p:sldId id="266" r:id="rId51"/>
    <p:sldId id="313" r:id="rId52"/>
    <p:sldId id="314" r:id="rId53"/>
    <p:sldId id="315" r:id="rId54"/>
    <p:sldId id="316" r:id="rId55"/>
  </p:sldIdLst>
  <p:sldSz cx="9144000" cy="6858000" type="screen4x3"/>
  <p:notesSz cx="6400800" cy="8686800"/>
  <p:defaultTextStyle>
    <a:defPPr>
      <a:defRPr lang="de-CH"/>
    </a:defPPr>
    <a:lvl1pPr algn="l" rtl="0" fontAlgn="base">
      <a:spcBef>
        <a:spcPct val="0"/>
      </a:spcBef>
      <a:spcAft>
        <a:spcPct val="0"/>
      </a:spcAft>
      <a:defRPr sz="1700" kern="1200">
        <a:solidFill>
          <a:schemeClr val="tx1"/>
        </a:solidFill>
        <a:latin typeface="Arial" charset="0"/>
        <a:ea typeface="+mn-ea"/>
        <a:cs typeface="Arial" charset="0"/>
      </a:defRPr>
    </a:lvl1pPr>
    <a:lvl2pPr marL="457200" algn="l" rtl="0" fontAlgn="base">
      <a:spcBef>
        <a:spcPct val="0"/>
      </a:spcBef>
      <a:spcAft>
        <a:spcPct val="0"/>
      </a:spcAft>
      <a:defRPr sz="1700" kern="1200">
        <a:solidFill>
          <a:schemeClr val="tx1"/>
        </a:solidFill>
        <a:latin typeface="Arial" charset="0"/>
        <a:ea typeface="+mn-ea"/>
        <a:cs typeface="Arial" charset="0"/>
      </a:defRPr>
    </a:lvl2pPr>
    <a:lvl3pPr marL="914400" algn="l" rtl="0" fontAlgn="base">
      <a:spcBef>
        <a:spcPct val="0"/>
      </a:spcBef>
      <a:spcAft>
        <a:spcPct val="0"/>
      </a:spcAft>
      <a:defRPr sz="1700" kern="1200">
        <a:solidFill>
          <a:schemeClr val="tx1"/>
        </a:solidFill>
        <a:latin typeface="Arial" charset="0"/>
        <a:ea typeface="+mn-ea"/>
        <a:cs typeface="Arial" charset="0"/>
      </a:defRPr>
    </a:lvl3pPr>
    <a:lvl4pPr marL="1371600" algn="l" rtl="0" fontAlgn="base">
      <a:spcBef>
        <a:spcPct val="0"/>
      </a:spcBef>
      <a:spcAft>
        <a:spcPct val="0"/>
      </a:spcAft>
      <a:defRPr sz="1700" kern="1200">
        <a:solidFill>
          <a:schemeClr val="tx1"/>
        </a:solidFill>
        <a:latin typeface="Arial" charset="0"/>
        <a:ea typeface="+mn-ea"/>
        <a:cs typeface="Arial" charset="0"/>
      </a:defRPr>
    </a:lvl4pPr>
    <a:lvl5pPr marL="1828800" algn="l" rtl="0" fontAlgn="base">
      <a:spcBef>
        <a:spcPct val="0"/>
      </a:spcBef>
      <a:spcAft>
        <a:spcPct val="0"/>
      </a:spcAft>
      <a:defRPr sz="1700" kern="1200">
        <a:solidFill>
          <a:schemeClr val="tx1"/>
        </a:solidFill>
        <a:latin typeface="Arial" charset="0"/>
        <a:ea typeface="+mn-ea"/>
        <a:cs typeface="Arial" charset="0"/>
      </a:defRPr>
    </a:lvl5pPr>
    <a:lvl6pPr marL="2286000" algn="l" defTabSz="914400" rtl="0" eaLnBrk="1" latinLnBrk="0" hangingPunct="1">
      <a:defRPr sz="1700" kern="1200">
        <a:solidFill>
          <a:schemeClr val="tx1"/>
        </a:solidFill>
        <a:latin typeface="Arial" charset="0"/>
        <a:ea typeface="+mn-ea"/>
        <a:cs typeface="Arial" charset="0"/>
      </a:defRPr>
    </a:lvl6pPr>
    <a:lvl7pPr marL="2743200" algn="l" defTabSz="914400" rtl="0" eaLnBrk="1" latinLnBrk="0" hangingPunct="1">
      <a:defRPr sz="1700" kern="1200">
        <a:solidFill>
          <a:schemeClr val="tx1"/>
        </a:solidFill>
        <a:latin typeface="Arial" charset="0"/>
        <a:ea typeface="+mn-ea"/>
        <a:cs typeface="Arial" charset="0"/>
      </a:defRPr>
    </a:lvl7pPr>
    <a:lvl8pPr marL="3200400" algn="l" defTabSz="914400" rtl="0" eaLnBrk="1" latinLnBrk="0" hangingPunct="1">
      <a:defRPr sz="1700" kern="1200">
        <a:solidFill>
          <a:schemeClr val="tx1"/>
        </a:solidFill>
        <a:latin typeface="Arial" charset="0"/>
        <a:ea typeface="+mn-ea"/>
        <a:cs typeface="Arial" charset="0"/>
      </a:defRPr>
    </a:lvl8pPr>
    <a:lvl9pPr marL="3657600" algn="l" defTabSz="914400" rtl="0" eaLnBrk="1" latinLnBrk="0" hangingPunct="1">
      <a:defRPr sz="17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99">
          <p15:clr>
            <a:srgbClr val="A4A3A4"/>
          </p15:clr>
        </p15:guide>
        <p15:guide id="2" orient="horz" pos="4110">
          <p15:clr>
            <a:srgbClr val="A4A3A4"/>
          </p15:clr>
        </p15:guide>
        <p15:guide id="3" orient="horz" pos="1389">
          <p15:clr>
            <a:srgbClr val="A4A3A4"/>
          </p15:clr>
        </p15:guide>
        <p15:guide id="4" orient="horz" pos="3838">
          <p15:clr>
            <a:srgbClr val="A4A3A4"/>
          </p15:clr>
        </p15:guide>
        <p15:guide id="5" orient="horz" pos="709">
          <p15:clr>
            <a:srgbClr val="A4A3A4"/>
          </p15:clr>
        </p15:guide>
        <p15:guide id="6" pos="567">
          <p15:clr>
            <a:srgbClr val="A4A3A4"/>
          </p15:clr>
        </p15:guide>
        <p15:guide id="7" pos="51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92651" autoAdjust="0"/>
  </p:normalViewPr>
  <p:slideViewPr>
    <p:cSldViewPr snapToObjects="1" showGuides="1">
      <p:cViewPr>
        <p:scale>
          <a:sx n="120" d="100"/>
          <a:sy n="120" d="100"/>
        </p:scale>
        <p:origin x="2296" y="104"/>
      </p:cViewPr>
      <p:guideLst>
        <p:guide orient="horz" pos="799"/>
        <p:guide orient="horz" pos="4110"/>
        <p:guide orient="horz" pos="1389"/>
        <p:guide orient="horz" pos="3838"/>
        <p:guide orient="horz" pos="709"/>
        <p:guide pos="567"/>
        <p:guide pos="5193"/>
      </p:guideLst>
    </p:cSldViewPr>
  </p:slideViewPr>
  <p:outlineViewPr>
    <p:cViewPr>
      <p:scale>
        <a:sx n="33" d="100"/>
        <a:sy n="33" d="100"/>
      </p:scale>
      <p:origin x="0" y="4626"/>
    </p:cViewPr>
  </p:outlineViewPr>
  <p:notesTextViewPr>
    <p:cViewPr>
      <p:scale>
        <a:sx n="100" d="100"/>
        <a:sy n="100" d="100"/>
      </p:scale>
      <p:origin x="0" y="0"/>
    </p:cViewPr>
  </p:notesTextViewPr>
  <p:sorterViewPr>
    <p:cViewPr>
      <p:scale>
        <a:sx n="100" d="100"/>
        <a:sy n="100" d="100"/>
      </p:scale>
      <p:origin x="0" y="64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773363" cy="433388"/>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lvl1pPr defTabSz="862013">
              <a:defRPr sz="1100"/>
            </a:lvl1pPr>
          </a:lstStyle>
          <a:p>
            <a:endParaRPr lang="de-CH"/>
          </a:p>
        </p:txBody>
      </p:sp>
      <p:sp>
        <p:nvSpPr>
          <p:cNvPr id="5123" name="Rectangle 3"/>
          <p:cNvSpPr>
            <a:spLocks noGrp="1" noChangeArrowheads="1"/>
          </p:cNvSpPr>
          <p:nvPr>
            <p:ph type="dt" idx="1"/>
          </p:nvPr>
        </p:nvSpPr>
        <p:spPr bwMode="auto">
          <a:xfrm>
            <a:off x="3625850" y="0"/>
            <a:ext cx="2773363" cy="433388"/>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lvl1pPr algn="r" defTabSz="862013">
              <a:defRPr sz="1100"/>
            </a:lvl1pPr>
          </a:lstStyle>
          <a:p>
            <a:endParaRPr lang="de-CH"/>
          </a:p>
        </p:txBody>
      </p:sp>
      <p:sp>
        <p:nvSpPr>
          <p:cNvPr id="5124" name="Rectangle 4"/>
          <p:cNvSpPr>
            <a:spLocks noGrp="1" noRot="1" noChangeAspect="1" noChangeArrowheads="1" noTextEdit="1"/>
          </p:cNvSpPr>
          <p:nvPr>
            <p:ph type="sldImg" idx="2"/>
          </p:nvPr>
        </p:nvSpPr>
        <p:spPr bwMode="auto">
          <a:xfrm>
            <a:off x="1030288" y="652463"/>
            <a:ext cx="4341812" cy="3255962"/>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39763" y="4125913"/>
            <a:ext cx="5121275" cy="3908425"/>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5126" name="Rectangle 6"/>
          <p:cNvSpPr>
            <a:spLocks noGrp="1" noChangeArrowheads="1"/>
          </p:cNvSpPr>
          <p:nvPr>
            <p:ph type="ftr" sz="quarter" idx="4"/>
          </p:nvPr>
        </p:nvSpPr>
        <p:spPr bwMode="auto">
          <a:xfrm>
            <a:off x="0" y="8251825"/>
            <a:ext cx="2773363" cy="433388"/>
          </a:xfrm>
          <a:prstGeom prst="rect">
            <a:avLst/>
          </a:prstGeom>
          <a:noFill/>
          <a:ln w="9525">
            <a:noFill/>
            <a:miter lim="800000"/>
            <a:headEnd/>
            <a:tailEnd/>
          </a:ln>
          <a:effectLst/>
        </p:spPr>
        <p:txBody>
          <a:bodyPr vert="horz" wrap="square" lIns="86211" tIns="43106" rIns="86211" bIns="43106" numCol="1" anchor="b" anchorCtr="0" compatLnSpc="1">
            <a:prstTxWarp prst="textNoShape">
              <a:avLst/>
            </a:prstTxWarp>
          </a:bodyPr>
          <a:lstStyle>
            <a:lvl1pPr defTabSz="862013">
              <a:defRPr sz="1100"/>
            </a:lvl1pPr>
          </a:lstStyle>
          <a:p>
            <a:endParaRPr lang="de-CH"/>
          </a:p>
        </p:txBody>
      </p:sp>
      <p:sp>
        <p:nvSpPr>
          <p:cNvPr id="5127" name="Rectangle 7"/>
          <p:cNvSpPr>
            <a:spLocks noGrp="1" noChangeArrowheads="1"/>
          </p:cNvSpPr>
          <p:nvPr>
            <p:ph type="sldNum" sz="quarter" idx="5"/>
          </p:nvPr>
        </p:nvSpPr>
        <p:spPr bwMode="auto">
          <a:xfrm>
            <a:off x="3625850" y="8251825"/>
            <a:ext cx="2773363" cy="433388"/>
          </a:xfrm>
          <a:prstGeom prst="rect">
            <a:avLst/>
          </a:prstGeom>
          <a:noFill/>
          <a:ln w="9525">
            <a:noFill/>
            <a:miter lim="800000"/>
            <a:headEnd/>
            <a:tailEnd/>
          </a:ln>
          <a:effectLst/>
        </p:spPr>
        <p:txBody>
          <a:bodyPr vert="horz" wrap="square" lIns="86211" tIns="43106" rIns="86211" bIns="43106" numCol="1" anchor="b" anchorCtr="0" compatLnSpc="1">
            <a:prstTxWarp prst="textNoShape">
              <a:avLst/>
            </a:prstTxWarp>
          </a:bodyPr>
          <a:lstStyle>
            <a:lvl1pPr algn="r" defTabSz="862013">
              <a:defRPr sz="1100"/>
            </a:lvl1pPr>
          </a:lstStyle>
          <a:p>
            <a:fld id="{16F90109-4F21-4BBC-B978-135A6ECFD136}" type="slidenum">
              <a:rPr lang="de-CH"/>
              <a:pPr/>
              <a:t>‹Nr.›</a:t>
            </a:fld>
            <a:endParaRPr lang="de-CH"/>
          </a:p>
        </p:txBody>
      </p:sp>
    </p:spTree>
    <p:extLst>
      <p:ext uri="{BB962C8B-B14F-4D97-AF65-F5344CB8AC3E}">
        <p14:creationId xmlns:p14="http://schemas.microsoft.com/office/powerpoint/2010/main" val="10946157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353685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6F90109-4F21-4BBC-B978-135A6ECFD136}" type="slidenum">
              <a:rPr lang="de-CH" smtClean="0"/>
              <a:pPr/>
              <a:t>31</a:t>
            </a:fld>
            <a:endParaRPr lang="de-CH"/>
          </a:p>
        </p:txBody>
      </p:sp>
    </p:spTree>
    <p:extLst>
      <p:ext uri="{BB962C8B-B14F-4D97-AF65-F5344CB8AC3E}">
        <p14:creationId xmlns:p14="http://schemas.microsoft.com/office/powerpoint/2010/main" val="303766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6F90109-4F21-4BBC-B978-135A6ECFD136}" type="slidenum">
              <a:rPr lang="de-CH" smtClean="0"/>
              <a:pPr/>
              <a:t>50</a:t>
            </a:fld>
            <a:endParaRPr lang="de-CH"/>
          </a:p>
        </p:txBody>
      </p:sp>
    </p:spTree>
    <p:extLst>
      <p:ext uri="{BB962C8B-B14F-4D97-AF65-F5344CB8AC3E}">
        <p14:creationId xmlns:p14="http://schemas.microsoft.com/office/powerpoint/2010/main" val="3174331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de-DE"/>
              <a:t>Titelmasterformat durch Klicken bearbeiten</a:t>
            </a:r>
            <a:endParaRPr lang="de-CH"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de-DE"/>
              <a:t>Formatvorlage des Untertitelmasters durch Klicken bearbeiten</a:t>
            </a:r>
            <a:endParaRPr lang="de-CH"/>
          </a:p>
        </p:txBody>
      </p:sp>
      <p:sp>
        <p:nvSpPr>
          <p:cNvPr id="4100" name="Rectangle 4"/>
          <p:cNvSpPr>
            <a:spLocks noGrp="1" noChangeArrowheads="1"/>
          </p:cNvSpPr>
          <p:nvPr>
            <p:ph type="dt" sz="half" idx="2"/>
          </p:nvPr>
        </p:nvSpPr>
        <p:spPr>
          <a:xfrm>
            <a:off x="900113" y="6524625"/>
            <a:ext cx="2133600" cy="215900"/>
          </a:xfrm>
        </p:spPr>
        <p:txBody>
          <a:bodyPr/>
          <a:lstStyle>
            <a:lvl1pPr>
              <a:defRPr/>
            </a:lvl1pPr>
          </a:lstStyle>
          <a:p>
            <a:fld id="{A5C78DC6-FE69-4DFE-BA45-3065989F7738}" type="datetime1">
              <a:rPr lang="de-CH"/>
              <a:pPr/>
              <a:t>19.12.19</a:t>
            </a:fld>
            <a:endParaRPr lang="de-CH"/>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r>
              <a:rPr lang="de-CH"/>
              <a:t>Seite </a:t>
            </a:r>
            <a:fld id="{095A06C1-A939-4FDB-AEB0-B3358448343A}" type="slidenum">
              <a:rPr lang="de-CH"/>
              <a:pPr/>
              <a:t>‹Nr.›</a:t>
            </a:fld>
            <a:endParaRPr lang="de-CH"/>
          </a:p>
        </p:txBody>
      </p:sp>
      <p:pic>
        <p:nvPicPr>
          <p:cNvPr id="4103" name="Picture 7" descr="uzh_logo_d_pos_grau_1mm"/>
          <p:cNvPicPr preferRelativeResize="0">
            <a:picLocks noChangeAspect="1" noChangeArrowheads="1"/>
          </p:cNvPicPr>
          <p:nvPr userDrawn="1"/>
        </p:nvPicPr>
        <p:blipFill>
          <a:blip r:embed="rId2" cstate="print"/>
          <a:srcRect/>
          <a:stretch>
            <a:fillRect/>
          </a:stretch>
        </p:blipFill>
        <p:spPr bwMode="auto">
          <a:xfrm>
            <a:off x="323528" y="4812"/>
            <a:ext cx="1868488" cy="684213"/>
          </a:xfrm>
          <a:prstGeom prst="rect">
            <a:avLst/>
          </a:prstGeom>
          <a:noFill/>
        </p:spPr>
      </p:pic>
      <p:sp>
        <p:nvSpPr>
          <p:cNvPr id="4104" name="Line 8"/>
          <p:cNvSpPr>
            <a:spLocks noChangeShapeType="1"/>
          </p:cNvSpPr>
          <p:nvPr userDrawn="1"/>
        </p:nvSpPr>
        <p:spPr bwMode="auto">
          <a:xfrm>
            <a:off x="0" y="764704"/>
            <a:ext cx="9144000" cy="0"/>
          </a:xfrm>
          <a:prstGeom prst="line">
            <a:avLst/>
          </a:prstGeom>
          <a:noFill/>
          <a:ln w="15875">
            <a:solidFill>
              <a:schemeClr val="accent2"/>
            </a:solidFill>
            <a:round/>
            <a:headEnd/>
            <a:tailEnd/>
          </a:ln>
          <a:effectLst/>
        </p:spPr>
        <p:txBody>
          <a:bodyPr/>
          <a:lstStyle/>
          <a:p>
            <a:endParaRPr lang="de-CH"/>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2240" y="77855"/>
            <a:ext cx="2123728" cy="538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7" name="Rechteck 6"/>
          <p:cNvSpPr/>
          <p:nvPr userDrawn="1"/>
        </p:nvSpPr>
        <p:spPr bwMode="gray">
          <a:xfrm>
            <a:off x="0" y="764704"/>
            <a:ext cx="9144000" cy="6093296"/>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700" b="0" i="0" u="none" strike="noStrike" cap="none" normalizeH="0" baseline="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de-DE" dirty="0"/>
              <a:t>Titelmasterformat durch Klicken bearbeiten</a:t>
            </a:r>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97459" y="908720"/>
            <a:ext cx="7343775" cy="503237"/>
          </a:xfrm>
        </p:spPr>
        <p:txBody>
          <a:bodyPr/>
          <a:lstStyle/>
          <a:p>
            <a:r>
              <a:rPr lang="de-DE" dirty="0"/>
              <a:t>Titelmasterformat durch Klicken bearbeiten</a:t>
            </a:r>
            <a:endParaRPr lang="de-CH" dirty="0"/>
          </a:p>
        </p:txBody>
      </p:sp>
      <p:sp>
        <p:nvSpPr>
          <p:cNvPr id="3" name="Inhaltsplatzhalter 2"/>
          <p:cNvSpPr>
            <a:spLocks noGrp="1"/>
          </p:cNvSpPr>
          <p:nvPr>
            <p:ph idx="1"/>
          </p:nvPr>
        </p:nvSpPr>
        <p:spPr>
          <a:xfrm>
            <a:off x="900113" y="1700808"/>
            <a:ext cx="7343775" cy="4392017"/>
          </a:xfrm>
        </p:spPr>
        <p:txBody>
          <a:bodyPr/>
          <a:lstStyle>
            <a:lvl1pPr marL="342900" indent="-342900">
              <a:buClr>
                <a:schemeClr val="tx2"/>
              </a:buClr>
              <a:buFont typeface="Wingdings" pitchFamily="2" charset="2"/>
              <a:buChar char="§"/>
              <a:defRPr sz="2000" b="0">
                <a:solidFill>
                  <a:schemeClr val="tx2"/>
                </a:solidFill>
              </a:defRPr>
            </a:lvl1pPr>
            <a:lvl3pPr marL="347662" indent="0">
              <a:buNone/>
              <a:defRPr/>
            </a:lvl3pPr>
          </a:lstStyle>
          <a:p>
            <a:pPr lvl="0"/>
            <a:r>
              <a:rPr lang="de-DE" dirty="0"/>
              <a:t>Textmasterformat bearbeiten</a:t>
            </a:r>
          </a:p>
          <a:p>
            <a:pPr lvl="2"/>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a:defRPr/>
            </a:lvl1pPr>
          </a:lstStyle>
          <a:p>
            <a:r>
              <a:rPr lang="de-CH" dirty="0"/>
              <a:t>2019</a:t>
            </a:r>
          </a:p>
        </p:txBody>
      </p:sp>
      <p:sp>
        <p:nvSpPr>
          <p:cNvPr id="5" name="Fußzeilenplatzhalter 4"/>
          <p:cNvSpPr>
            <a:spLocks noGrp="1"/>
          </p:cNvSpPr>
          <p:nvPr>
            <p:ph type="ftr" sz="quarter" idx="11"/>
          </p:nvPr>
        </p:nvSpPr>
        <p:spPr/>
        <p:txBody>
          <a:bodyPr/>
          <a:lstStyle>
            <a:lvl1pPr>
              <a:defRPr/>
            </a:lvl1pPr>
          </a:lstStyle>
          <a:p>
            <a:r>
              <a:rPr lang="de-CH" dirty="0"/>
              <a:t>Game </a:t>
            </a:r>
            <a:r>
              <a:rPr lang="de-CH" dirty="0" err="1"/>
              <a:t>theory</a:t>
            </a:r>
            <a:r>
              <a:rPr lang="de-CH" dirty="0"/>
              <a:t> </a:t>
            </a:r>
            <a:r>
              <a:rPr lang="de-CH" dirty="0" err="1"/>
              <a:t>and</a:t>
            </a:r>
            <a:r>
              <a:rPr lang="de-CH" dirty="0"/>
              <a:t> </a:t>
            </a:r>
            <a:r>
              <a:rPr lang="de-CH" dirty="0" err="1"/>
              <a:t>strategic</a:t>
            </a:r>
            <a:r>
              <a:rPr lang="de-CH" dirty="0"/>
              <a:t> </a:t>
            </a:r>
            <a:r>
              <a:rPr lang="de-CH" dirty="0" err="1"/>
              <a:t>interaction</a:t>
            </a:r>
            <a:r>
              <a:rPr lang="de-CH" dirty="0"/>
              <a:t>	Prof. Heiko Rauhut, PD Dr. Heinrich </a:t>
            </a:r>
            <a:r>
              <a:rPr lang="de-CH" dirty="0" err="1"/>
              <a:t>Nax</a:t>
            </a:r>
            <a:endParaRPr lang="de-CH" dirty="0"/>
          </a:p>
        </p:txBody>
      </p:sp>
      <p:sp>
        <p:nvSpPr>
          <p:cNvPr id="6" name="Foliennummernplatzhalter 5"/>
          <p:cNvSpPr>
            <a:spLocks noGrp="1"/>
          </p:cNvSpPr>
          <p:nvPr>
            <p:ph type="sldNum" sz="quarter" idx="12"/>
          </p:nvPr>
        </p:nvSpPr>
        <p:spPr/>
        <p:txBody>
          <a:bodyPr/>
          <a:lstStyle>
            <a:lvl1pPr>
              <a:defRPr/>
            </a:lvl1pPr>
          </a:lstStyle>
          <a:p>
            <a:r>
              <a:rPr lang="de-CH"/>
              <a:t>Seite </a:t>
            </a:r>
            <a:fld id="{298DDF54-96CA-4706-AFE9-54D71408EAE8}" type="slidenum">
              <a:rPr lang="de-CH"/>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2sp">
    <p:spTree>
      <p:nvGrpSpPr>
        <p:cNvPr id="1" name=""/>
        <p:cNvGrpSpPr/>
        <p:nvPr/>
      </p:nvGrpSpPr>
      <p:grpSpPr>
        <a:xfrm>
          <a:off x="0" y="0"/>
          <a:ext cx="0" cy="0"/>
          <a:chOff x="0" y="0"/>
          <a:chExt cx="0" cy="0"/>
        </a:xfrm>
      </p:grpSpPr>
      <p:sp>
        <p:nvSpPr>
          <p:cNvPr id="2" name="Titel 1"/>
          <p:cNvSpPr>
            <a:spLocks noGrp="1"/>
          </p:cNvSpPr>
          <p:nvPr>
            <p:ph type="title"/>
          </p:nvPr>
        </p:nvSpPr>
        <p:spPr>
          <a:xfrm>
            <a:off x="909637" y="980728"/>
            <a:ext cx="7343775" cy="503237"/>
          </a:xfrm>
        </p:spPr>
        <p:txBody>
          <a:bodyPr/>
          <a:lstStyle/>
          <a:p>
            <a:r>
              <a:rPr lang="de-DE"/>
              <a:t>Titelmasterformat durch Klicken bearbeiten</a:t>
            </a:r>
            <a:endParaRPr lang="de-CH"/>
          </a:p>
        </p:txBody>
      </p:sp>
      <p:sp>
        <p:nvSpPr>
          <p:cNvPr id="3" name="Inhaltsplatzhalter 2"/>
          <p:cNvSpPr>
            <a:spLocks noGrp="1"/>
          </p:cNvSpPr>
          <p:nvPr>
            <p:ph idx="1"/>
          </p:nvPr>
        </p:nvSpPr>
        <p:spPr>
          <a:xfrm>
            <a:off x="900113" y="1772816"/>
            <a:ext cx="3529011" cy="432000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8" name="Inhaltsplatzhalter 7"/>
          <p:cNvSpPr>
            <a:spLocks noGrp="1"/>
          </p:cNvSpPr>
          <p:nvPr>
            <p:ph sz="quarter" idx="13"/>
          </p:nvPr>
        </p:nvSpPr>
        <p:spPr>
          <a:xfrm>
            <a:off x="4714876" y="1772816"/>
            <a:ext cx="3529012" cy="432000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9" name="Datumsplatzhalter 3">
            <a:extLst>
              <a:ext uri="{FF2B5EF4-FFF2-40B4-BE49-F238E27FC236}">
                <a16:creationId xmlns:a16="http://schemas.microsoft.com/office/drawing/2014/main" id="{E67DA204-5612-8348-8FA7-6ACB6320C86C}"/>
              </a:ext>
            </a:extLst>
          </p:cNvPr>
          <p:cNvSpPr>
            <a:spLocks noGrp="1"/>
          </p:cNvSpPr>
          <p:nvPr>
            <p:ph type="dt" sz="half" idx="10"/>
          </p:nvPr>
        </p:nvSpPr>
        <p:spPr>
          <a:xfrm>
            <a:off x="900113" y="6524625"/>
            <a:ext cx="935037" cy="215900"/>
          </a:xfrm>
        </p:spPr>
        <p:txBody>
          <a:bodyPr/>
          <a:lstStyle>
            <a:lvl1pPr>
              <a:defRPr/>
            </a:lvl1pPr>
          </a:lstStyle>
          <a:p>
            <a:r>
              <a:rPr lang="de-CH" dirty="0"/>
              <a:t>2019</a:t>
            </a:r>
          </a:p>
        </p:txBody>
      </p:sp>
      <p:sp>
        <p:nvSpPr>
          <p:cNvPr id="10" name="Fußzeilenplatzhalter 4">
            <a:extLst>
              <a:ext uri="{FF2B5EF4-FFF2-40B4-BE49-F238E27FC236}">
                <a16:creationId xmlns:a16="http://schemas.microsoft.com/office/drawing/2014/main" id="{54650D1C-09D9-0341-AB7B-946C0FA33F0D}"/>
              </a:ext>
            </a:extLst>
          </p:cNvPr>
          <p:cNvSpPr>
            <a:spLocks noGrp="1"/>
          </p:cNvSpPr>
          <p:nvPr>
            <p:ph type="ftr" sz="quarter" idx="11"/>
          </p:nvPr>
        </p:nvSpPr>
        <p:spPr>
          <a:xfrm>
            <a:off x="1908175" y="6524625"/>
            <a:ext cx="5256213" cy="215900"/>
          </a:xfrm>
        </p:spPr>
        <p:txBody>
          <a:bodyPr/>
          <a:lstStyle>
            <a:lvl1pPr>
              <a:defRPr/>
            </a:lvl1pPr>
          </a:lstStyle>
          <a:p>
            <a:r>
              <a:rPr lang="de-CH" dirty="0"/>
              <a:t>Game </a:t>
            </a:r>
            <a:r>
              <a:rPr lang="de-CH" dirty="0" err="1"/>
              <a:t>theory</a:t>
            </a:r>
            <a:r>
              <a:rPr lang="de-CH" dirty="0"/>
              <a:t> </a:t>
            </a:r>
            <a:r>
              <a:rPr lang="de-CH" dirty="0" err="1"/>
              <a:t>and</a:t>
            </a:r>
            <a:r>
              <a:rPr lang="de-CH" dirty="0"/>
              <a:t> </a:t>
            </a:r>
            <a:r>
              <a:rPr lang="de-CH" dirty="0" err="1"/>
              <a:t>strategic</a:t>
            </a:r>
            <a:r>
              <a:rPr lang="de-CH" dirty="0"/>
              <a:t> </a:t>
            </a:r>
            <a:r>
              <a:rPr lang="de-CH" dirty="0" err="1"/>
              <a:t>interaction</a:t>
            </a:r>
            <a:r>
              <a:rPr lang="de-CH" dirty="0"/>
              <a:t>	Prof. Heiko Rauhut, PD Dr. Heinrich </a:t>
            </a:r>
            <a:r>
              <a:rPr lang="de-CH" dirty="0" err="1"/>
              <a:t>Nax</a:t>
            </a:r>
            <a:endParaRPr lang="de-CH" dirty="0"/>
          </a:p>
        </p:txBody>
      </p:sp>
      <p:sp>
        <p:nvSpPr>
          <p:cNvPr id="11" name="Foliennummernplatzhalter 5">
            <a:extLst>
              <a:ext uri="{FF2B5EF4-FFF2-40B4-BE49-F238E27FC236}">
                <a16:creationId xmlns:a16="http://schemas.microsoft.com/office/drawing/2014/main" id="{196C7940-0C96-0341-B33A-3DA077F0AB76}"/>
              </a:ext>
            </a:extLst>
          </p:cNvPr>
          <p:cNvSpPr>
            <a:spLocks noGrp="1"/>
          </p:cNvSpPr>
          <p:nvPr>
            <p:ph type="sldNum" sz="quarter" idx="12"/>
          </p:nvPr>
        </p:nvSpPr>
        <p:spPr>
          <a:xfrm>
            <a:off x="7451725" y="6524625"/>
            <a:ext cx="792163" cy="215900"/>
          </a:xfrm>
        </p:spPr>
        <p:txBody>
          <a:bodyPr/>
          <a:lstStyle>
            <a:lvl1pPr>
              <a:defRPr/>
            </a:lvl1pPr>
          </a:lstStyle>
          <a:p>
            <a:r>
              <a:rPr lang="de-CH"/>
              <a:t>Seite </a:t>
            </a:r>
            <a:fld id="{298DDF54-96CA-4706-AFE9-54D71408EAE8}" type="slidenum">
              <a:rPr lang="de-CH"/>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Text / Bild)">
    <p:spTree>
      <p:nvGrpSpPr>
        <p:cNvPr id="1" name=""/>
        <p:cNvGrpSpPr/>
        <p:nvPr/>
      </p:nvGrpSpPr>
      <p:grpSpPr>
        <a:xfrm>
          <a:off x="0" y="0"/>
          <a:ext cx="0" cy="0"/>
          <a:chOff x="0" y="0"/>
          <a:chExt cx="0" cy="0"/>
        </a:xfrm>
      </p:grpSpPr>
      <p:sp>
        <p:nvSpPr>
          <p:cNvPr id="2" name="Titel 1"/>
          <p:cNvSpPr>
            <a:spLocks noGrp="1"/>
          </p:cNvSpPr>
          <p:nvPr>
            <p:ph type="title"/>
          </p:nvPr>
        </p:nvSpPr>
        <p:spPr>
          <a:xfrm>
            <a:off x="900113" y="1016794"/>
            <a:ext cx="7343775" cy="503237"/>
          </a:xfrm>
        </p:spPr>
        <p:txBody>
          <a:bodyPr/>
          <a:lstStyle/>
          <a:p>
            <a:r>
              <a:rPr lang="de-DE"/>
              <a:t>Titelmasterformat durch Klicken bearbeiten</a:t>
            </a:r>
            <a:endParaRPr lang="de-CH"/>
          </a:p>
        </p:txBody>
      </p:sp>
      <p:sp>
        <p:nvSpPr>
          <p:cNvPr id="3" name="Inhaltsplatzhalter 2"/>
          <p:cNvSpPr>
            <a:spLocks noGrp="1"/>
          </p:cNvSpPr>
          <p:nvPr>
            <p:ph idx="1"/>
          </p:nvPr>
        </p:nvSpPr>
        <p:spPr>
          <a:xfrm>
            <a:off x="900113" y="1772816"/>
            <a:ext cx="3529011" cy="432000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Bildplatzhalter 9"/>
          <p:cNvSpPr>
            <a:spLocks noGrp="1"/>
          </p:cNvSpPr>
          <p:nvPr>
            <p:ph type="pic" sz="quarter" idx="13"/>
          </p:nvPr>
        </p:nvSpPr>
        <p:spPr>
          <a:xfrm>
            <a:off x="4716463" y="1772816"/>
            <a:ext cx="3527425" cy="4320009"/>
          </a:xfrm>
        </p:spPr>
        <p:txBody>
          <a:bodyPr/>
          <a:lstStyle/>
          <a:p>
            <a:r>
              <a:rPr lang="de-DE"/>
              <a:t>Bild durch Klicken auf Symbol hinzufügen</a:t>
            </a:r>
            <a:endParaRPr lang="de-CH"/>
          </a:p>
        </p:txBody>
      </p:sp>
      <p:sp>
        <p:nvSpPr>
          <p:cNvPr id="8" name="Datumsplatzhalter 3">
            <a:extLst>
              <a:ext uri="{FF2B5EF4-FFF2-40B4-BE49-F238E27FC236}">
                <a16:creationId xmlns:a16="http://schemas.microsoft.com/office/drawing/2014/main" id="{643A2BBC-5E07-7448-8C3D-92E5521B586A}"/>
              </a:ext>
            </a:extLst>
          </p:cNvPr>
          <p:cNvSpPr>
            <a:spLocks noGrp="1"/>
          </p:cNvSpPr>
          <p:nvPr>
            <p:ph type="dt" sz="half" idx="10"/>
          </p:nvPr>
        </p:nvSpPr>
        <p:spPr>
          <a:xfrm>
            <a:off x="900113" y="6524625"/>
            <a:ext cx="935037" cy="215900"/>
          </a:xfrm>
        </p:spPr>
        <p:txBody>
          <a:bodyPr/>
          <a:lstStyle>
            <a:lvl1pPr>
              <a:defRPr/>
            </a:lvl1pPr>
          </a:lstStyle>
          <a:p>
            <a:r>
              <a:rPr lang="de-CH" dirty="0"/>
              <a:t>2019</a:t>
            </a:r>
          </a:p>
        </p:txBody>
      </p:sp>
      <p:sp>
        <p:nvSpPr>
          <p:cNvPr id="9" name="Fußzeilenplatzhalter 4">
            <a:extLst>
              <a:ext uri="{FF2B5EF4-FFF2-40B4-BE49-F238E27FC236}">
                <a16:creationId xmlns:a16="http://schemas.microsoft.com/office/drawing/2014/main" id="{C949316A-A14E-AA41-97F4-2C25E7B00877}"/>
              </a:ext>
            </a:extLst>
          </p:cNvPr>
          <p:cNvSpPr>
            <a:spLocks noGrp="1"/>
          </p:cNvSpPr>
          <p:nvPr>
            <p:ph type="ftr" sz="quarter" idx="11"/>
          </p:nvPr>
        </p:nvSpPr>
        <p:spPr>
          <a:xfrm>
            <a:off x="1908175" y="6524625"/>
            <a:ext cx="5256213" cy="215900"/>
          </a:xfrm>
        </p:spPr>
        <p:txBody>
          <a:bodyPr/>
          <a:lstStyle>
            <a:lvl1pPr>
              <a:defRPr/>
            </a:lvl1pPr>
          </a:lstStyle>
          <a:p>
            <a:r>
              <a:rPr lang="de-CH" dirty="0"/>
              <a:t>Game </a:t>
            </a:r>
            <a:r>
              <a:rPr lang="de-CH" dirty="0" err="1"/>
              <a:t>theory</a:t>
            </a:r>
            <a:r>
              <a:rPr lang="de-CH" dirty="0"/>
              <a:t> </a:t>
            </a:r>
            <a:r>
              <a:rPr lang="de-CH" dirty="0" err="1"/>
              <a:t>and</a:t>
            </a:r>
            <a:r>
              <a:rPr lang="de-CH" dirty="0"/>
              <a:t> </a:t>
            </a:r>
            <a:r>
              <a:rPr lang="de-CH" dirty="0" err="1"/>
              <a:t>strategic</a:t>
            </a:r>
            <a:r>
              <a:rPr lang="de-CH" dirty="0"/>
              <a:t> </a:t>
            </a:r>
            <a:r>
              <a:rPr lang="de-CH" dirty="0" err="1"/>
              <a:t>interaction</a:t>
            </a:r>
            <a:r>
              <a:rPr lang="de-CH" dirty="0"/>
              <a:t>	Prof. Heiko Rauhut, PD Dr. Heinrich </a:t>
            </a:r>
            <a:r>
              <a:rPr lang="de-CH" dirty="0" err="1"/>
              <a:t>Nax</a:t>
            </a:r>
            <a:endParaRPr lang="de-CH" dirty="0"/>
          </a:p>
        </p:txBody>
      </p:sp>
      <p:sp>
        <p:nvSpPr>
          <p:cNvPr id="11" name="Foliennummernplatzhalter 5">
            <a:extLst>
              <a:ext uri="{FF2B5EF4-FFF2-40B4-BE49-F238E27FC236}">
                <a16:creationId xmlns:a16="http://schemas.microsoft.com/office/drawing/2014/main" id="{5E8985ED-F6B2-EF4A-BD6F-DDBFD6E240A1}"/>
              </a:ext>
            </a:extLst>
          </p:cNvPr>
          <p:cNvSpPr>
            <a:spLocks noGrp="1"/>
          </p:cNvSpPr>
          <p:nvPr>
            <p:ph type="sldNum" sz="quarter" idx="12"/>
          </p:nvPr>
        </p:nvSpPr>
        <p:spPr>
          <a:xfrm>
            <a:off x="7451725" y="6524625"/>
            <a:ext cx="792163" cy="215900"/>
          </a:xfrm>
        </p:spPr>
        <p:txBody>
          <a:bodyPr/>
          <a:lstStyle>
            <a:lvl1pPr>
              <a:defRPr/>
            </a:lvl1pPr>
          </a:lstStyle>
          <a:p>
            <a:r>
              <a:rPr lang="de-CH"/>
              <a:t>Seite </a:t>
            </a:r>
            <a:fld id="{298DDF54-96CA-4706-AFE9-54D71408EAE8}" type="slidenum">
              <a:rPr lang="de-CH"/>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Bild / Text)">
    <p:spTree>
      <p:nvGrpSpPr>
        <p:cNvPr id="1" name=""/>
        <p:cNvGrpSpPr/>
        <p:nvPr/>
      </p:nvGrpSpPr>
      <p:grpSpPr>
        <a:xfrm>
          <a:off x="0" y="0"/>
          <a:ext cx="0" cy="0"/>
          <a:chOff x="0" y="0"/>
          <a:chExt cx="0" cy="0"/>
        </a:xfrm>
      </p:grpSpPr>
      <p:sp>
        <p:nvSpPr>
          <p:cNvPr id="2" name="Titel 1"/>
          <p:cNvSpPr>
            <a:spLocks noGrp="1"/>
          </p:cNvSpPr>
          <p:nvPr>
            <p:ph type="title"/>
          </p:nvPr>
        </p:nvSpPr>
        <p:spPr>
          <a:xfrm>
            <a:off x="900113" y="1052736"/>
            <a:ext cx="7343775" cy="503237"/>
          </a:xfrm>
        </p:spPr>
        <p:txBody>
          <a:bodyPr/>
          <a:lstStyle/>
          <a:p>
            <a:r>
              <a:rPr lang="de-DE"/>
              <a:t>Titelmasterformat durch Klicken bearbeiten</a:t>
            </a:r>
            <a:endParaRPr lang="de-CH"/>
          </a:p>
        </p:txBody>
      </p:sp>
      <p:sp>
        <p:nvSpPr>
          <p:cNvPr id="3" name="Inhaltsplatzhalter 2"/>
          <p:cNvSpPr>
            <a:spLocks noGrp="1"/>
          </p:cNvSpPr>
          <p:nvPr>
            <p:ph idx="1"/>
          </p:nvPr>
        </p:nvSpPr>
        <p:spPr>
          <a:xfrm>
            <a:off x="4716463" y="1844824"/>
            <a:ext cx="3529011" cy="424800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Bildplatzhalter 9"/>
          <p:cNvSpPr>
            <a:spLocks noGrp="1"/>
          </p:cNvSpPr>
          <p:nvPr>
            <p:ph type="pic" sz="quarter" idx="13"/>
          </p:nvPr>
        </p:nvSpPr>
        <p:spPr>
          <a:xfrm>
            <a:off x="900113" y="1844824"/>
            <a:ext cx="3527425" cy="4248001"/>
          </a:xfrm>
        </p:spPr>
        <p:txBody>
          <a:bodyPr/>
          <a:lstStyle/>
          <a:p>
            <a:r>
              <a:rPr lang="de-DE" dirty="0"/>
              <a:t>Bild durch Klicken auf Symbol hinzufügen</a:t>
            </a:r>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016794"/>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de-CH" dirty="0"/>
              <a:t>Titelmasterformat durch Klicken bearbeiten</a:t>
            </a:r>
          </a:p>
        </p:txBody>
      </p:sp>
      <p:sp>
        <p:nvSpPr>
          <p:cNvPr id="1027" name="Rectangle 3"/>
          <p:cNvSpPr>
            <a:spLocks noGrp="1" noChangeArrowheads="1"/>
          </p:cNvSpPr>
          <p:nvPr>
            <p:ph type="body" idx="1"/>
          </p:nvPr>
        </p:nvSpPr>
        <p:spPr bwMode="auto">
          <a:xfrm>
            <a:off x="900113" y="1772816"/>
            <a:ext cx="7343775" cy="43200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dirty="0"/>
              <a:t>Textmasterformate durch Klicken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028" name="Rectangle 4"/>
          <p:cNvSpPr>
            <a:spLocks noGrp="1" noChangeArrowheads="1"/>
          </p:cNvSpPr>
          <p:nvPr>
            <p:ph type="dt" sz="half" idx="2"/>
          </p:nvPr>
        </p:nvSpPr>
        <p:spPr bwMode="auto">
          <a:xfrm>
            <a:off x="900113" y="6524625"/>
            <a:ext cx="935037"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fld id="{87B93BFF-BEE4-46C8-B68B-37845209E9A9}" type="datetime1">
              <a:rPr lang="de-CH"/>
              <a:pPr/>
              <a:t>19.12.19</a:t>
            </a:fld>
            <a:endParaRPr lang="de-CH"/>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r>
              <a:rPr lang="de-CH"/>
              <a:t>Titel der Präsentation, Autor</a:t>
            </a:r>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vl1pPr>
          </a:lstStyle>
          <a:p>
            <a:r>
              <a:rPr lang="de-CH"/>
              <a:t>Seite </a:t>
            </a:r>
            <a:fld id="{45B55F50-8663-4465-A6C3-5F55140633EF}" type="slidenum">
              <a:rPr lang="de-CH"/>
              <a:pPr/>
              <a:t>‹Nr.›</a:t>
            </a:fld>
            <a:endParaRPr lang="de-CH"/>
          </a:p>
        </p:txBody>
      </p:sp>
      <p:pic>
        <p:nvPicPr>
          <p:cNvPr id="10" name="Picture 7" descr="uzh_logo_d_pos_grau_1mm"/>
          <p:cNvPicPr preferRelativeResize="0">
            <a:picLocks noChangeAspect="1" noChangeArrowheads="1"/>
          </p:cNvPicPr>
          <p:nvPr userDrawn="1"/>
        </p:nvPicPr>
        <p:blipFill>
          <a:blip r:embed="rId8" cstate="print"/>
          <a:srcRect/>
          <a:stretch>
            <a:fillRect/>
          </a:stretch>
        </p:blipFill>
        <p:spPr bwMode="auto">
          <a:xfrm>
            <a:off x="323528" y="4812"/>
            <a:ext cx="1868488" cy="684213"/>
          </a:xfrm>
          <a:prstGeom prst="rect">
            <a:avLst/>
          </a:prstGeom>
          <a:noFill/>
        </p:spPr>
      </p:pic>
      <p:sp>
        <p:nvSpPr>
          <p:cNvPr id="11" name="Line 8"/>
          <p:cNvSpPr>
            <a:spLocks noChangeShapeType="1"/>
          </p:cNvSpPr>
          <p:nvPr userDrawn="1"/>
        </p:nvSpPr>
        <p:spPr bwMode="auto">
          <a:xfrm>
            <a:off x="0" y="764704"/>
            <a:ext cx="9144000" cy="0"/>
          </a:xfrm>
          <a:prstGeom prst="line">
            <a:avLst/>
          </a:prstGeom>
          <a:noFill/>
          <a:ln w="15875">
            <a:solidFill>
              <a:schemeClr val="accent2"/>
            </a:solidFill>
            <a:round/>
            <a:headEnd/>
            <a:tailEnd/>
          </a:ln>
          <a:effectLst/>
        </p:spPr>
        <p:txBody>
          <a:bodyPr/>
          <a:lstStyle/>
          <a:p>
            <a:endParaRPr lang="de-CH"/>
          </a:p>
        </p:txBody>
      </p:sp>
      <p:pic>
        <p:nvPicPr>
          <p:cNvPr id="12" name="Grafik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32240" y="77855"/>
            <a:ext cx="2123728" cy="5381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experiment.online/" TargetMode="External"/><Relationship Id="rId2" Type="http://schemas.openxmlformats.org/officeDocument/2006/relationships/hyperlink" Target="http://www.gametheory.online/"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de-CH" dirty="0"/>
              <a:t>Modeling: Game </a:t>
            </a:r>
            <a:r>
              <a:rPr lang="de-CH" dirty="0" err="1"/>
              <a:t>theory</a:t>
            </a:r>
            <a:r>
              <a:rPr lang="de-CH" dirty="0"/>
              <a:t> </a:t>
            </a:r>
            <a:r>
              <a:rPr lang="de-CH" dirty="0" err="1"/>
              <a:t>and</a:t>
            </a:r>
            <a:r>
              <a:rPr lang="de-CH" dirty="0"/>
              <a:t> </a:t>
            </a:r>
            <a:r>
              <a:rPr lang="de-CH" dirty="0" err="1"/>
              <a:t>strategic</a:t>
            </a:r>
            <a:r>
              <a:rPr lang="de-CH" dirty="0"/>
              <a:t> </a:t>
            </a:r>
            <a:r>
              <a:rPr lang="de-CH" dirty="0" err="1"/>
              <a:t>interaction</a:t>
            </a:r>
            <a:endParaRPr lang="de-CH" dirty="0">
              <a:solidFill>
                <a:schemeClr val="tx2"/>
              </a:solidFill>
            </a:endParaRPr>
          </a:p>
        </p:txBody>
      </p:sp>
      <p:sp>
        <p:nvSpPr>
          <p:cNvPr id="2051" name="Rectangle 3"/>
          <p:cNvSpPr>
            <a:spLocks noGrp="1" noChangeArrowheads="1"/>
          </p:cNvSpPr>
          <p:nvPr>
            <p:ph type="subTitle" idx="1"/>
          </p:nvPr>
        </p:nvSpPr>
        <p:spPr/>
        <p:txBody>
          <a:bodyPr/>
          <a:lstStyle/>
          <a:p>
            <a:r>
              <a:rPr lang="de-CH" dirty="0"/>
              <a:t>Prof. Dr. Heiko Rauhut, Prof Dr. Heinrich </a:t>
            </a:r>
            <a:r>
              <a:rPr lang="de-CH" dirty="0" err="1"/>
              <a:t>Nax</a:t>
            </a:r>
            <a:endParaRPr lang="de-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Terms </a:t>
            </a:r>
            <a:r>
              <a:rPr lang="de-CH" dirty="0" err="1"/>
              <a:t>and</a:t>
            </a:r>
            <a:r>
              <a:rPr lang="de-CH" dirty="0"/>
              <a:t> </a:t>
            </a:r>
            <a:r>
              <a:rPr lang="de-CH" dirty="0" err="1"/>
              <a:t>definitions</a:t>
            </a:r>
            <a:r>
              <a:rPr lang="de-CH" dirty="0"/>
              <a:t> in </a:t>
            </a:r>
            <a:r>
              <a:rPr lang="de-CH" dirty="0" err="1"/>
              <a:t>game</a:t>
            </a:r>
            <a:r>
              <a:rPr lang="de-CH" dirty="0"/>
              <a:t> </a:t>
            </a:r>
            <a:r>
              <a:rPr lang="de-CH" dirty="0" err="1"/>
              <a:t>theory</a:t>
            </a:r>
            <a:r>
              <a:rPr lang="de-CH" dirty="0"/>
              <a:t>	</a:t>
            </a:r>
          </a:p>
        </p:txBody>
      </p:sp>
      <p:sp>
        <p:nvSpPr>
          <p:cNvPr id="3" name="Inhaltsplatzhalter 2"/>
          <p:cNvSpPr>
            <a:spLocks noGrp="1"/>
          </p:cNvSpPr>
          <p:nvPr>
            <p:ph idx="1"/>
          </p:nvPr>
        </p:nvSpPr>
        <p:spPr/>
        <p:txBody>
          <a:bodyPr/>
          <a:lstStyle/>
          <a:p>
            <a:r>
              <a:rPr lang="de-CH" dirty="0" err="1"/>
              <a:t>Strategy</a:t>
            </a:r>
            <a:endParaRPr lang="de-CH" dirty="0"/>
          </a:p>
          <a:p>
            <a:pPr lvl="2"/>
            <a:r>
              <a:rPr lang="de-CH" dirty="0"/>
              <a:t>A </a:t>
            </a:r>
            <a:r>
              <a:rPr lang="de-CH" b="1" dirty="0"/>
              <a:t>pure </a:t>
            </a:r>
            <a:r>
              <a:rPr lang="de-CH" dirty="0" err="1"/>
              <a:t>strategy</a:t>
            </a:r>
            <a:r>
              <a:rPr lang="de-CH" dirty="0"/>
              <a:t> </a:t>
            </a:r>
            <a:r>
              <a:rPr lang="de-CH" dirty="0" err="1"/>
              <a:t>is</a:t>
            </a:r>
            <a:r>
              <a:rPr lang="de-CH" dirty="0"/>
              <a:t> a </a:t>
            </a:r>
            <a:r>
              <a:rPr lang="de-CH" dirty="0" err="1"/>
              <a:t>rule</a:t>
            </a:r>
            <a:r>
              <a:rPr lang="de-CH" dirty="0"/>
              <a:t> </a:t>
            </a:r>
            <a:r>
              <a:rPr lang="de-CH" dirty="0" err="1"/>
              <a:t>which</a:t>
            </a:r>
            <a:r>
              <a:rPr lang="de-CH" dirty="0"/>
              <a:t> </a:t>
            </a:r>
            <a:r>
              <a:rPr lang="de-CH" dirty="0" err="1"/>
              <a:t>defines</a:t>
            </a:r>
            <a:r>
              <a:rPr lang="de-CH" dirty="0"/>
              <a:t> </a:t>
            </a:r>
            <a:r>
              <a:rPr lang="de-CH" dirty="0" err="1"/>
              <a:t>for</a:t>
            </a:r>
            <a:r>
              <a:rPr lang="de-CH" dirty="0"/>
              <a:t> </a:t>
            </a:r>
            <a:r>
              <a:rPr lang="de-CH" dirty="0" err="1"/>
              <a:t>each</a:t>
            </a:r>
            <a:r>
              <a:rPr lang="de-CH" dirty="0"/>
              <a:t> </a:t>
            </a:r>
            <a:r>
              <a:rPr lang="de-CH" dirty="0" err="1"/>
              <a:t>move</a:t>
            </a:r>
            <a:r>
              <a:rPr lang="de-CH" dirty="0"/>
              <a:t> </a:t>
            </a:r>
            <a:r>
              <a:rPr lang="de-CH" dirty="0" err="1"/>
              <a:t>which</a:t>
            </a:r>
            <a:r>
              <a:rPr lang="de-CH" dirty="0"/>
              <a:t> </a:t>
            </a:r>
            <a:r>
              <a:rPr lang="de-CH" dirty="0" err="1"/>
              <a:t>choice</a:t>
            </a:r>
            <a:r>
              <a:rPr lang="de-CH" dirty="0"/>
              <a:t> </a:t>
            </a:r>
            <a:r>
              <a:rPr lang="de-CH" dirty="0" err="1"/>
              <a:t>the</a:t>
            </a:r>
            <a:r>
              <a:rPr lang="de-CH" dirty="0"/>
              <a:t> </a:t>
            </a:r>
            <a:r>
              <a:rPr lang="de-CH" dirty="0" err="1"/>
              <a:t>player</a:t>
            </a:r>
            <a:r>
              <a:rPr lang="de-CH" dirty="0"/>
              <a:t> </a:t>
            </a:r>
            <a:r>
              <a:rPr lang="de-CH" dirty="0" err="1"/>
              <a:t>has</a:t>
            </a:r>
            <a:r>
              <a:rPr lang="de-CH" dirty="0"/>
              <a:t> </a:t>
            </a:r>
            <a:r>
              <a:rPr lang="de-CH" dirty="0" err="1"/>
              <a:t>to</a:t>
            </a:r>
            <a:r>
              <a:rPr lang="de-CH" dirty="0"/>
              <a:t> </a:t>
            </a:r>
            <a:r>
              <a:rPr lang="de-CH" dirty="0" err="1"/>
              <a:t>make</a:t>
            </a:r>
            <a:r>
              <a:rPr lang="de-CH" dirty="0"/>
              <a:t> </a:t>
            </a:r>
            <a:r>
              <a:rPr lang="de-CH" dirty="0" err="1"/>
              <a:t>given</a:t>
            </a:r>
            <a:r>
              <a:rPr lang="de-CH" dirty="0"/>
              <a:t> </a:t>
            </a:r>
            <a:r>
              <a:rPr lang="de-CH" dirty="0" err="1"/>
              <a:t>the</a:t>
            </a:r>
            <a:r>
              <a:rPr lang="de-CH" dirty="0"/>
              <a:t> </a:t>
            </a:r>
            <a:r>
              <a:rPr lang="de-CH" dirty="0" err="1"/>
              <a:t>information</a:t>
            </a:r>
            <a:r>
              <a:rPr lang="de-CH" dirty="0"/>
              <a:t>. A </a:t>
            </a:r>
            <a:r>
              <a:rPr lang="de-CH" b="1" dirty="0" err="1"/>
              <a:t>mixed</a:t>
            </a:r>
            <a:r>
              <a:rPr lang="de-CH" b="1" dirty="0"/>
              <a:t> </a:t>
            </a:r>
            <a:r>
              <a:rPr lang="de-CH" dirty="0" err="1"/>
              <a:t>strategy</a:t>
            </a:r>
            <a:r>
              <a:rPr lang="de-CH" dirty="0"/>
              <a:t> </a:t>
            </a:r>
            <a:r>
              <a:rPr lang="de-CH" dirty="0" err="1"/>
              <a:t>is</a:t>
            </a:r>
            <a:r>
              <a:rPr lang="de-CH" dirty="0"/>
              <a:t> a </a:t>
            </a:r>
            <a:r>
              <a:rPr lang="de-CH" dirty="0" err="1"/>
              <a:t>distribution</a:t>
            </a:r>
            <a:r>
              <a:rPr lang="de-CH" dirty="0"/>
              <a:t> </a:t>
            </a:r>
            <a:r>
              <a:rPr lang="de-CH" dirty="0" err="1"/>
              <a:t>of</a:t>
            </a:r>
            <a:r>
              <a:rPr lang="de-CH" dirty="0"/>
              <a:t> </a:t>
            </a:r>
            <a:r>
              <a:rPr lang="de-CH" dirty="0" err="1"/>
              <a:t>probabilities</a:t>
            </a:r>
            <a:r>
              <a:rPr lang="de-CH" dirty="0"/>
              <a:t> </a:t>
            </a:r>
            <a:r>
              <a:rPr lang="de-CH" dirty="0" err="1"/>
              <a:t>over</a:t>
            </a:r>
            <a:r>
              <a:rPr lang="de-CH" dirty="0"/>
              <a:t> pure </a:t>
            </a:r>
            <a:r>
              <a:rPr lang="de-CH" dirty="0" err="1"/>
              <a:t>strategies</a:t>
            </a:r>
            <a:r>
              <a:rPr lang="de-CH" dirty="0"/>
              <a:t>. </a:t>
            </a:r>
          </a:p>
          <a:p>
            <a:r>
              <a:rPr lang="de-CH" dirty="0"/>
              <a:t>Payoffs</a:t>
            </a:r>
          </a:p>
          <a:p>
            <a:pPr lvl="2"/>
            <a:r>
              <a:rPr lang="de-CH" dirty="0" err="1"/>
              <a:t>Expected</a:t>
            </a:r>
            <a:r>
              <a:rPr lang="de-CH" dirty="0"/>
              <a:t> </a:t>
            </a:r>
            <a:r>
              <a:rPr lang="de-CH" dirty="0" err="1"/>
              <a:t>utility</a:t>
            </a:r>
            <a:r>
              <a:rPr lang="de-CH" dirty="0"/>
              <a:t> </a:t>
            </a:r>
            <a:r>
              <a:rPr lang="de-CH" dirty="0" err="1"/>
              <a:t>of</a:t>
            </a:r>
            <a:r>
              <a:rPr lang="de-CH" dirty="0"/>
              <a:t> </a:t>
            </a:r>
            <a:r>
              <a:rPr lang="de-CH" dirty="0" err="1"/>
              <a:t>the</a:t>
            </a:r>
            <a:r>
              <a:rPr lang="de-CH" dirty="0"/>
              <a:t> </a:t>
            </a:r>
            <a:r>
              <a:rPr lang="de-CH" dirty="0" err="1"/>
              <a:t>players</a:t>
            </a:r>
            <a:r>
              <a:rPr lang="de-CH" dirty="0"/>
              <a:t> after </a:t>
            </a:r>
            <a:r>
              <a:rPr lang="de-CH" dirty="0" err="1"/>
              <a:t>every</a:t>
            </a:r>
            <a:r>
              <a:rPr lang="de-CH" dirty="0"/>
              <a:t> </a:t>
            </a:r>
            <a:r>
              <a:rPr lang="de-CH" dirty="0" err="1"/>
              <a:t>player</a:t>
            </a:r>
            <a:r>
              <a:rPr lang="de-CH" dirty="0"/>
              <a:t> (</a:t>
            </a:r>
            <a:r>
              <a:rPr lang="de-CH" dirty="0" err="1"/>
              <a:t>and</a:t>
            </a:r>
            <a:r>
              <a:rPr lang="de-CH" dirty="0"/>
              <a:t> </a:t>
            </a:r>
            <a:r>
              <a:rPr lang="de-CH" dirty="0" err="1"/>
              <a:t>possibly</a:t>
            </a:r>
            <a:r>
              <a:rPr lang="de-CH" dirty="0"/>
              <a:t> </a:t>
            </a:r>
            <a:r>
              <a:rPr lang="de-CH" dirty="0" err="1"/>
              <a:t>nature</a:t>
            </a:r>
            <a:r>
              <a:rPr lang="de-CH" dirty="0"/>
              <a:t>) </a:t>
            </a:r>
            <a:r>
              <a:rPr lang="de-CH" dirty="0" err="1"/>
              <a:t>have</a:t>
            </a:r>
            <a:r>
              <a:rPr lang="de-CH" dirty="0"/>
              <a:t> </a:t>
            </a:r>
            <a:r>
              <a:rPr lang="de-CH" dirty="0" err="1"/>
              <a:t>made</a:t>
            </a:r>
            <a:r>
              <a:rPr lang="de-CH" dirty="0"/>
              <a:t> </a:t>
            </a:r>
            <a:r>
              <a:rPr lang="de-CH" dirty="0" err="1"/>
              <a:t>their</a:t>
            </a:r>
            <a:r>
              <a:rPr lang="de-CH" dirty="0"/>
              <a:t> </a:t>
            </a:r>
            <a:r>
              <a:rPr lang="de-CH" dirty="0" err="1"/>
              <a:t>decisions</a:t>
            </a:r>
            <a:r>
              <a:rPr lang="de-CH" dirty="0"/>
              <a:t>.</a:t>
            </a:r>
          </a:p>
        </p:txBody>
      </p:sp>
    </p:spTree>
    <p:extLst>
      <p:ext uri="{BB962C8B-B14F-4D97-AF65-F5344CB8AC3E}">
        <p14:creationId xmlns:p14="http://schemas.microsoft.com/office/powerpoint/2010/main" val="285024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Terms </a:t>
            </a:r>
            <a:r>
              <a:rPr lang="de-CH" dirty="0" err="1"/>
              <a:t>and</a:t>
            </a:r>
            <a:r>
              <a:rPr lang="de-CH" dirty="0"/>
              <a:t> </a:t>
            </a:r>
            <a:r>
              <a:rPr lang="de-CH" dirty="0" err="1"/>
              <a:t>definitions</a:t>
            </a:r>
            <a:r>
              <a:rPr lang="de-CH" dirty="0"/>
              <a:t> in </a:t>
            </a:r>
            <a:r>
              <a:rPr lang="de-CH" dirty="0" err="1"/>
              <a:t>game</a:t>
            </a:r>
            <a:r>
              <a:rPr lang="de-CH" dirty="0"/>
              <a:t> </a:t>
            </a:r>
            <a:r>
              <a:rPr lang="de-CH" dirty="0" err="1"/>
              <a:t>theory</a:t>
            </a:r>
            <a:r>
              <a:rPr lang="de-CH" dirty="0"/>
              <a:t>	</a:t>
            </a:r>
          </a:p>
        </p:txBody>
      </p:sp>
      <p:sp>
        <p:nvSpPr>
          <p:cNvPr id="3" name="Inhaltsplatzhalter 2"/>
          <p:cNvSpPr>
            <a:spLocks noGrp="1"/>
          </p:cNvSpPr>
          <p:nvPr>
            <p:ph idx="1"/>
          </p:nvPr>
        </p:nvSpPr>
        <p:spPr/>
        <p:txBody>
          <a:bodyPr/>
          <a:lstStyle/>
          <a:p>
            <a:r>
              <a:rPr lang="de-CH" dirty="0" err="1"/>
              <a:t>Sequential</a:t>
            </a:r>
            <a:r>
              <a:rPr lang="de-CH" dirty="0"/>
              <a:t> </a:t>
            </a:r>
            <a:r>
              <a:rPr lang="de-CH" dirty="0" err="1"/>
              <a:t>game</a:t>
            </a:r>
            <a:endParaRPr lang="de-CH" dirty="0"/>
          </a:p>
          <a:p>
            <a:pPr lvl="2"/>
            <a:r>
              <a:rPr lang="de-CH" dirty="0"/>
              <a:t>At least </a:t>
            </a:r>
            <a:r>
              <a:rPr lang="de-CH" dirty="0" err="1"/>
              <a:t>one</a:t>
            </a:r>
            <a:r>
              <a:rPr lang="de-CH" dirty="0"/>
              <a:t> </a:t>
            </a:r>
            <a:r>
              <a:rPr lang="de-CH" dirty="0" err="1"/>
              <a:t>player</a:t>
            </a:r>
            <a:r>
              <a:rPr lang="de-CH" dirty="0"/>
              <a:t> </a:t>
            </a:r>
            <a:r>
              <a:rPr lang="de-CH" dirty="0" err="1"/>
              <a:t>has</a:t>
            </a:r>
            <a:r>
              <a:rPr lang="de-CH" dirty="0"/>
              <a:t> </a:t>
            </a:r>
            <a:r>
              <a:rPr lang="de-CH" dirty="0" err="1"/>
              <a:t>more</a:t>
            </a:r>
            <a:r>
              <a:rPr lang="de-CH" dirty="0"/>
              <a:t> </a:t>
            </a:r>
            <a:r>
              <a:rPr lang="de-CH" dirty="0" err="1"/>
              <a:t>than</a:t>
            </a:r>
            <a:r>
              <a:rPr lang="de-CH" dirty="0"/>
              <a:t> </a:t>
            </a:r>
            <a:r>
              <a:rPr lang="de-CH" dirty="0" err="1"/>
              <a:t>one</a:t>
            </a:r>
            <a:r>
              <a:rPr lang="de-CH" dirty="0"/>
              <a:t> </a:t>
            </a:r>
            <a:r>
              <a:rPr lang="de-CH" dirty="0" err="1"/>
              <a:t>move</a:t>
            </a:r>
            <a:r>
              <a:rPr lang="de-CH" dirty="0"/>
              <a:t> </a:t>
            </a:r>
            <a:r>
              <a:rPr lang="de-CH" dirty="0" err="1"/>
              <a:t>and</a:t>
            </a:r>
            <a:r>
              <a:rPr lang="de-CH" dirty="0"/>
              <a:t> </a:t>
            </a:r>
            <a:r>
              <a:rPr lang="de-CH" dirty="0" err="1"/>
              <a:t>the</a:t>
            </a:r>
            <a:r>
              <a:rPr lang="de-CH" dirty="0"/>
              <a:t> </a:t>
            </a:r>
            <a:r>
              <a:rPr lang="de-CH" dirty="0" err="1"/>
              <a:t>moves</a:t>
            </a:r>
            <a:r>
              <a:rPr lang="de-CH" dirty="0"/>
              <a:t> </a:t>
            </a:r>
            <a:r>
              <a:rPr lang="de-CH" dirty="0" err="1"/>
              <a:t>are</a:t>
            </a:r>
            <a:r>
              <a:rPr lang="de-CH" dirty="0"/>
              <a:t> </a:t>
            </a:r>
            <a:r>
              <a:rPr lang="de-CH" dirty="0" err="1"/>
              <a:t>determined</a:t>
            </a:r>
            <a:r>
              <a:rPr lang="de-CH" dirty="0"/>
              <a:t> </a:t>
            </a:r>
            <a:r>
              <a:rPr lang="de-CH" dirty="0" err="1"/>
              <a:t>by</a:t>
            </a:r>
            <a:r>
              <a:rPr lang="de-CH" dirty="0"/>
              <a:t> </a:t>
            </a:r>
            <a:r>
              <a:rPr lang="de-CH" dirty="0" err="1"/>
              <a:t>the</a:t>
            </a:r>
            <a:r>
              <a:rPr lang="de-CH" dirty="0"/>
              <a:t> </a:t>
            </a:r>
            <a:r>
              <a:rPr lang="de-CH" dirty="0" err="1"/>
              <a:t>previous</a:t>
            </a:r>
            <a:r>
              <a:rPr lang="de-CH" dirty="0"/>
              <a:t> </a:t>
            </a:r>
            <a:r>
              <a:rPr lang="de-CH" dirty="0" err="1"/>
              <a:t>moves</a:t>
            </a:r>
            <a:r>
              <a:rPr lang="de-CH" dirty="0"/>
              <a:t> </a:t>
            </a:r>
            <a:r>
              <a:rPr lang="de-CH" dirty="0" err="1"/>
              <a:t>of</a:t>
            </a:r>
            <a:r>
              <a:rPr lang="de-CH" dirty="0"/>
              <a:t> </a:t>
            </a:r>
            <a:r>
              <a:rPr lang="de-CH" dirty="0" err="1"/>
              <a:t>the</a:t>
            </a:r>
            <a:r>
              <a:rPr lang="de-CH" dirty="0"/>
              <a:t> </a:t>
            </a:r>
            <a:r>
              <a:rPr lang="de-CH" dirty="0" err="1"/>
              <a:t>other</a:t>
            </a:r>
            <a:r>
              <a:rPr lang="de-CH" dirty="0"/>
              <a:t> </a:t>
            </a:r>
            <a:r>
              <a:rPr lang="de-CH" dirty="0" err="1"/>
              <a:t>players</a:t>
            </a:r>
            <a:r>
              <a:rPr lang="de-CH" dirty="0"/>
              <a:t>. </a:t>
            </a:r>
          </a:p>
          <a:p>
            <a:r>
              <a:rPr lang="de-CH" dirty="0" err="1"/>
              <a:t>Iterated</a:t>
            </a:r>
            <a:r>
              <a:rPr lang="de-CH" dirty="0"/>
              <a:t> </a:t>
            </a:r>
            <a:r>
              <a:rPr lang="de-CH" dirty="0" err="1"/>
              <a:t>games</a:t>
            </a:r>
            <a:endParaRPr lang="de-CH" dirty="0"/>
          </a:p>
          <a:p>
            <a:pPr lvl="2"/>
            <a:r>
              <a:rPr lang="de-CH" dirty="0" err="1"/>
              <a:t>There</a:t>
            </a:r>
            <a:r>
              <a:rPr lang="de-CH" dirty="0"/>
              <a:t> </a:t>
            </a:r>
            <a:r>
              <a:rPr lang="de-CH" dirty="0" err="1"/>
              <a:t>are</a:t>
            </a:r>
            <a:r>
              <a:rPr lang="de-CH" dirty="0"/>
              <a:t> </a:t>
            </a:r>
            <a:r>
              <a:rPr lang="de-CH" dirty="0" err="1"/>
              <a:t>games</a:t>
            </a:r>
            <a:r>
              <a:rPr lang="de-CH" dirty="0"/>
              <a:t> </a:t>
            </a:r>
            <a:r>
              <a:rPr lang="de-CH" dirty="0" err="1"/>
              <a:t>which</a:t>
            </a:r>
            <a:r>
              <a:rPr lang="de-CH" dirty="0"/>
              <a:t> </a:t>
            </a:r>
            <a:r>
              <a:rPr lang="de-CH" dirty="0" err="1"/>
              <a:t>are</a:t>
            </a:r>
            <a:r>
              <a:rPr lang="de-CH" dirty="0"/>
              <a:t> </a:t>
            </a:r>
            <a:r>
              <a:rPr lang="de-CH" dirty="0" err="1"/>
              <a:t>played</a:t>
            </a:r>
            <a:r>
              <a:rPr lang="de-CH" dirty="0"/>
              <a:t> </a:t>
            </a:r>
            <a:r>
              <a:rPr lang="de-CH" dirty="0" err="1"/>
              <a:t>once</a:t>
            </a:r>
            <a:r>
              <a:rPr lang="de-CH" dirty="0"/>
              <a:t> (</a:t>
            </a:r>
            <a:r>
              <a:rPr lang="de-CH" dirty="0" err="1"/>
              <a:t>one</a:t>
            </a:r>
            <a:r>
              <a:rPr lang="de-CH" dirty="0"/>
              <a:t> </a:t>
            </a:r>
            <a:r>
              <a:rPr lang="de-CH" dirty="0" err="1"/>
              <a:t>shot</a:t>
            </a:r>
            <a:r>
              <a:rPr lang="de-CH" dirty="0"/>
              <a:t>), </a:t>
            </a:r>
            <a:r>
              <a:rPr lang="de-CH" dirty="0" err="1"/>
              <a:t>finitely</a:t>
            </a:r>
            <a:r>
              <a:rPr lang="de-CH" dirty="0"/>
              <a:t> </a:t>
            </a:r>
            <a:r>
              <a:rPr lang="de-CH" dirty="0" err="1"/>
              <a:t>repeated</a:t>
            </a:r>
            <a:r>
              <a:rPr lang="de-CH" dirty="0"/>
              <a:t> </a:t>
            </a:r>
            <a:r>
              <a:rPr lang="de-CH" dirty="0" err="1"/>
              <a:t>games</a:t>
            </a:r>
            <a:r>
              <a:rPr lang="de-CH" dirty="0"/>
              <a:t> </a:t>
            </a:r>
            <a:r>
              <a:rPr lang="de-CH" dirty="0" err="1"/>
              <a:t>and</a:t>
            </a:r>
            <a:r>
              <a:rPr lang="de-CH" dirty="0"/>
              <a:t> </a:t>
            </a:r>
            <a:r>
              <a:rPr lang="de-CH" dirty="0" err="1"/>
              <a:t>infinitely</a:t>
            </a:r>
            <a:r>
              <a:rPr lang="de-CH" dirty="0"/>
              <a:t> </a:t>
            </a:r>
            <a:r>
              <a:rPr lang="de-CH" dirty="0" err="1"/>
              <a:t>repeated</a:t>
            </a:r>
            <a:r>
              <a:rPr lang="de-CH" dirty="0"/>
              <a:t> </a:t>
            </a:r>
            <a:r>
              <a:rPr lang="de-CH" dirty="0" err="1"/>
              <a:t>games</a:t>
            </a:r>
            <a:r>
              <a:rPr lang="de-CH" dirty="0"/>
              <a:t>. </a:t>
            </a:r>
            <a:r>
              <a:rPr lang="de-CH" dirty="0" err="1"/>
              <a:t>Typically</a:t>
            </a:r>
            <a:r>
              <a:rPr lang="de-CH" dirty="0"/>
              <a:t>, </a:t>
            </a:r>
            <a:r>
              <a:rPr lang="de-CH" dirty="0" err="1"/>
              <a:t>it</a:t>
            </a:r>
            <a:r>
              <a:rPr lang="de-CH" dirty="0"/>
              <a:t> </a:t>
            </a:r>
            <a:r>
              <a:rPr lang="de-CH" dirty="0" err="1"/>
              <a:t>is</a:t>
            </a:r>
            <a:r>
              <a:rPr lang="de-CH" dirty="0"/>
              <a:t> </a:t>
            </a:r>
            <a:r>
              <a:rPr lang="de-CH" dirty="0" err="1"/>
              <a:t>assumed</a:t>
            </a:r>
            <a:r>
              <a:rPr lang="de-CH" dirty="0"/>
              <a:t> </a:t>
            </a:r>
            <a:r>
              <a:rPr lang="de-CH" dirty="0" err="1"/>
              <a:t>that</a:t>
            </a:r>
            <a:r>
              <a:rPr lang="de-CH" dirty="0"/>
              <a:t> </a:t>
            </a:r>
            <a:r>
              <a:rPr lang="de-CH" dirty="0" err="1"/>
              <a:t>players</a:t>
            </a:r>
            <a:r>
              <a:rPr lang="de-CH" dirty="0"/>
              <a:t> </a:t>
            </a:r>
            <a:r>
              <a:rPr lang="de-CH" dirty="0" err="1"/>
              <a:t>have</a:t>
            </a:r>
            <a:r>
              <a:rPr lang="de-CH" dirty="0"/>
              <a:t> </a:t>
            </a:r>
            <a:r>
              <a:rPr lang="de-CH" dirty="0" err="1"/>
              <a:t>common</a:t>
            </a:r>
            <a:r>
              <a:rPr lang="de-CH" dirty="0"/>
              <a:t> </a:t>
            </a:r>
            <a:r>
              <a:rPr lang="de-CH" dirty="0" err="1"/>
              <a:t>knowledge</a:t>
            </a:r>
            <a:r>
              <a:rPr lang="de-CH" dirty="0"/>
              <a:t> </a:t>
            </a:r>
            <a:r>
              <a:rPr lang="de-CH" dirty="0" err="1"/>
              <a:t>about</a:t>
            </a:r>
            <a:r>
              <a:rPr lang="de-CH" dirty="0"/>
              <a:t> </a:t>
            </a:r>
            <a:r>
              <a:rPr lang="de-CH" dirty="0" err="1"/>
              <a:t>the</a:t>
            </a:r>
            <a:r>
              <a:rPr lang="de-CH" dirty="0"/>
              <a:t> </a:t>
            </a:r>
            <a:r>
              <a:rPr lang="de-CH" dirty="0" err="1"/>
              <a:t>iteration</a:t>
            </a:r>
            <a:r>
              <a:rPr lang="de-CH" dirty="0"/>
              <a:t> </a:t>
            </a:r>
            <a:r>
              <a:rPr lang="de-CH" dirty="0" err="1"/>
              <a:t>protocol</a:t>
            </a:r>
            <a:r>
              <a:rPr lang="de-CH" dirty="0"/>
              <a:t>.</a:t>
            </a:r>
          </a:p>
        </p:txBody>
      </p:sp>
    </p:spTree>
    <p:extLst>
      <p:ext uri="{BB962C8B-B14F-4D97-AF65-F5344CB8AC3E}">
        <p14:creationId xmlns:p14="http://schemas.microsoft.com/office/powerpoint/2010/main" val="202308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Games in normal form</a:t>
            </a:r>
          </a:p>
        </p:txBody>
      </p:sp>
      <p:sp>
        <p:nvSpPr>
          <p:cNvPr id="3" name="Inhaltsplatzhalter 2"/>
          <p:cNvSpPr>
            <a:spLocks noGrp="1"/>
          </p:cNvSpPr>
          <p:nvPr>
            <p:ph idx="1"/>
          </p:nvPr>
        </p:nvSpPr>
        <p:spPr>
          <a:xfrm>
            <a:off x="900113" y="1700808"/>
            <a:ext cx="7475058" cy="4392017"/>
          </a:xfrm>
        </p:spPr>
        <p:txBody>
          <a:bodyPr/>
          <a:lstStyle/>
          <a:p>
            <a:pPr lvl="1"/>
            <a:r>
              <a:rPr lang="de-CH" dirty="0"/>
              <a:t>The </a:t>
            </a:r>
            <a:r>
              <a:rPr lang="de-CH" dirty="0" err="1"/>
              <a:t>rows</a:t>
            </a:r>
            <a:r>
              <a:rPr lang="de-CH" dirty="0"/>
              <a:t> </a:t>
            </a:r>
            <a:r>
              <a:rPr lang="de-CH" dirty="0" err="1"/>
              <a:t>indicate</a:t>
            </a:r>
            <a:r>
              <a:rPr lang="de-CH" dirty="0"/>
              <a:t> </a:t>
            </a:r>
            <a:r>
              <a:rPr lang="de-CH" dirty="0" err="1"/>
              <a:t>the</a:t>
            </a:r>
            <a:r>
              <a:rPr lang="de-CH" dirty="0"/>
              <a:t> </a:t>
            </a:r>
            <a:r>
              <a:rPr lang="de-CH" dirty="0" err="1"/>
              <a:t>choice</a:t>
            </a:r>
            <a:r>
              <a:rPr lang="de-CH" dirty="0"/>
              <a:t> alternatives </a:t>
            </a:r>
            <a:r>
              <a:rPr lang="de-CH" dirty="0" err="1"/>
              <a:t>of</a:t>
            </a:r>
            <a:r>
              <a:rPr lang="de-CH" dirty="0"/>
              <a:t> </a:t>
            </a:r>
            <a:r>
              <a:rPr lang="de-CH" dirty="0" err="1"/>
              <a:t>the</a:t>
            </a:r>
            <a:r>
              <a:rPr lang="de-CH" dirty="0"/>
              <a:t> </a:t>
            </a:r>
            <a:r>
              <a:rPr lang="de-CH" dirty="0" err="1"/>
              <a:t>row</a:t>
            </a:r>
            <a:r>
              <a:rPr lang="de-CH" dirty="0"/>
              <a:t>-player, </a:t>
            </a:r>
            <a:r>
              <a:rPr lang="de-CH" dirty="0" err="1"/>
              <a:t>the</a:t>
            </a:r>
            <a:r>
              <a:rPr lang="de-CH" dirty="0"/>
              <a:t> </a:t>
            </a:r>
            <a:r>
              <a:rPr lang="de-CH" dirty="0" err="1"/>
              <a:t>columns</a:t>
            </a:r>
            <a:r>
              <a:rPr lang="de-CH" dirty="0"/>
              <a:t> </a:t>
            </a:r>
            <a:r>
              <a:rPr lang="de-CH" dirty="0" err="1"/>
              <a:t>indicate</a:t>
            </a:r>
            <a:r>
              <a:rPr lang="de-CH" dirty="0"/>
              <a:t> </a:t>
            </a:r>
            <a:r>
              <a:rPr lang="de-CH" dirty="0" err="1"/>
              <a:t>the</a:t>
            </a:r>
            <a:r>
              <a:rPr lang="de-CH" dirty="0"/>
              <a:t> </a:t>
            </a:r>
            <a:r>
              <a:rPr lang="de-CH" dirty="0" err="1"/>
              <a:t>choice</a:t>
            </a:r>
            <a:r>
              <a:rPr lang="de-CH" dirty="0"/>
              <a:t> alternatives </a:t>
            </a:r>
            <a:r>
              <a:rPr lang="de-CH" dirty="0" err="1"/>
              <a:t>of</a:t>
            </a:r>
            <a:r>
              <a:rPr lang="de-CH" dirty="0"/>
              <a:t> </a:t>
            </a:r>
            <a:r>
              <a:rPr lang="de-CH" dirty="0" err="1"/>
              <a:t>the</a:t>
            </a:r>
            <a:r>
              <a:rPr lang="de-CH" dirty="0"/>
              <a:t> </a:t>
            </a:r>
            <a:r>
              <a:rPr lang="de-CH" dirty="0" err="1"/>
              <a:t>column</a:t>
            </a:r>
            <a:r>
              <a:rPr lang="de-CH" dirty="0"/>
              <a:t> </a:t>
            </a:r>
            <a:r>
              <a:rPr lang="de-CH" dirty="0" err="1"/>
              <a:t>player</a:t>
            </a:r>
            <a:endParaRPr lang="de-CH" dirty="0"/>
          </a:p>
          <a:p>
            <a:pPr lvl="1"/>
            <a:endParaRPr lang="de-CH" dirty="0"/>
          </a:p>
        </p:txBody>
      </p:sp>
      <p:graphicFrame>
        <p:nvGraphicFramePr>
          <p:cNvPr id="8" name="Group 35"/>
          <p:cNvGraphicFramePr>
            <a:graphicFrameLocks/>
          </p:cNvGraphicFramePr>
          <p:nvPr>
            <p:extLst>
              <p:ext uri="{D42A27DB-BD31-4B8C-83A1-F6EECF244321}">
                <p14:modId xmlns:p14="http://schemas.microsoft.com/office/powerpoint/2010/main" val="1834150923"/>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err="1">
                          <a:ln>
                            <a:noFill/>
                          </a:ln>
                          <a:solidFill>
                            <a:schemeClr val="tx1"/>
                          </a:solidFill>
                          <a:effectLst/>
                          <a:latin typeface="Arial" pitchFamily="34" charset="0"/>
                          <a:cs typeface="Arial" pitchFamily="34" charset="0"/>
                        </a:rPr>
                        <a:t>Strategie</a:t>
                      </a:r>
                      <a:r>
                        <a:rPr kumimoji="0" lang="en-US" sz="2000" b="0" i="0" u="none" strike="noStrike" cap="none" normalizeH="0" baseline="0" dirty="0">
                          <a:ln>
                            <a:noFill/>
                          </a:ln>
                          <a:solidFill>
                            <a:schemeClr val="tx1"/>
                          </a:solidFill>
                          <a:effectLst/>
                          <a:latin typeface="Arial" pitchFamily="34" charset="0"/>
                          <a:cs typeface="Arial" pitchFamily="34" charset="0"/>
                        </a:rPr>
                        <a: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1645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Games in normal form</a:t>
            </a:r>
          </a:p>
        </p:txBody>
      </p:sp>
      <p:sp>
        <p:nvSpPr>
          <p:cNvPr id="3" name="Inhaltsplatzhalter 2"/>
          <p:cNvSpPr>
            <a:spLocks noGrp="1"/>
          </p:cNvSpPr>
          <p:nvPr>
            <p:ph idx="1"/>
          </p:nvPr>
        </p:nvSpPr>
        <p:spPr>
          <a:xfrm>
            <a:off x="900113" y="1700808"/>
            <a:ext cx="7475058" cy="4392017"/>
          </a:xfrm>
        </p:spPr>
        <p:txBody>
          <a:bodyPr/>
          <a:lstStyle/>
          <a:p>
            <a:pPr lvl="1"/>
            <a:r>
              <a:rPr lang="de-CH" dirty="0"/>
              <a:t>The </a:t>
            </a:r>
            <a:r>
              <a:rPr lang="de-CH" dirty="0" err="1"/>
              <a:t>rows</a:t>
            </a:r>
            <a:r>
              <a:rPr lang="de-CH" dirty="0"/>
              <a:t> </a:t>
            </a:r>
            <a:r>
              <a:rPr lang="de-CH" dirty="0" err="1"/>
              <a:t>indicate</a:t>
            </a:r>
            <a:r>
              <a:rPr lang="de-CH" dirty="0"/>
              <a:t> </a:t>
            </a:r>
            <a:r>
              <a:rPr lang="de-CH" dirty="0" err="1"/>
              <a:t>the</a:t>
            </a:r>
            <a:r>
              <a:rPr lang="de-CH" dirty="0"/>
              <a:t> </a:t>
            </a:r>
            <a:r>
              <a:rPr lang="de-CH" dirty="0" err="1"/>
              <a:t>choice</a:t>
            </a:r>
            <a:r>
              <a:rPr lang="de-CH" dirty="0"/>
              <a:t> alternatives </a:t>
            </a:r>
            <a:r>
              <a:rPr lang="de-CH" dirty="0" err="1"/>
              <a:t>of</a:t>
            </a:r>
            <a:r>
              <a:rPr lang="de-CH" dirty="0"/>
              <a:t> </a:t>
            </a:r>
            <a:r>
              <a:rPr lang="de-CH" dirty="0" err="1"/>
              <a:t>the</a:t>
            </a:r>
            <a:r>
              <a:rPr lang="de-CH" dirty="0"/>
              <a:t> </a:t>
            </a:r>
            <a:r>
              <a:rPr lang="de-CH" dirty="0" err="1"/>
              <a:t>row</a:t>
            </a:r>
            <a:r>
              <a:rPr lang="de-CH" dirty="0"/>
              <a:t>-player, </a:t>
            </a:r>
            <a:r>
              <a:rPr lang="de-CH" dirty="0" err="1"/>
              <a:t>the</a:t>
            </a:r>
            <a:r>
              <a:rPr lang="de-CH" dirty="0"/>
              <a:t> </a:t>
            </a:r>
            <a:r>
              <a:rPr lang="de-CH" dirty="0" err="1"/>
              <a:t>columns</a:t>
            </a:r>
            <a:r>
              <a:rPr lang="de-CH" dirty="0"/>
              <a:t> </a:t>
            </a:r>
            <a:r>
              <a:rPr lang="de-CH" dirty="0" err="1"/>
              <a:t>indicate</a:t>
            </a:r>
            <a:r>
              <a:rPr lang="de-CH" dirty="0"/>
              <a:t> </a:t>
            </a:r>
            <a:r>
              <a:rPr lang="de-CH" dirty="0" err="1"/>
              <a:t>the</a:t>
            </a:r>
            <a:r>
              <a:rPr lang="de-CH" dirty="0"/>
              <a:t> </a:t>
            </a:r>
            <a:r>
              <a:rPr lang="de-CH" dirty="0" err="1"/>
              <a:t>choice</a:t>
            </a:r>
            <a:r>
              <a:rPr lang="de-CH" dirty="0"/>
              <a:t> alternatives </a:t>
            </a:r>
            <a:r>
              <a:rPr lang="de-CH" dirty="0" err="1"/>
              <a:t>of</a:t>
            </a:r>
            <a:r>
              <a:rPr lang="de-CH" dirty="0"/>
              <a:t> </a:t>
            </a:r>
            <a:r>
              <a:rPr lang="de-CH" dirty="0" err="1"/>
              <a:t>the</a:t>
            </a:r>
            <a:r>
              <a:rPr lang="de-CH" dirty="0"/>
              <a:t> </a:t>
            </a:r>
            <a:r>
              <a:rPr lang="de-CH" dirty="0" err="1"/>
              <a:t>column</a:t>
            </a:r>
            <a:r>
              <a:rPr lang="de-CH" dirty="0"/>
              <a:t> </a:t>
            </a:r>
            <a:r>
              <a:rPr lang="de-CH" dirty="0" err="1"/>
              <a:t>player</a:t>
            </a:r>
            <a:endParaRPr lang="de-CH" dirty="0"/>
          </a:p>
          <a:p>
            <a:pPr lvl="1"/>
            <a:r>
              <a:rPr lang="de-CH" dirty="0"/>
              <a:t>The </a:t>
            </a:r>
            <a:r>
              <a:rPr lang="de-CH" dirty="0" err="1"/>
              <a:t>first</a:t>
            </a:r>
            <a:r>
              <a:rPr lang="de-CH" dirty="0"/>
              <a:t> </a:t>
            </a:r>
            <a:r>
              <a:rPr lang="de-CH" dirty="0" err="1"/>
              <a:t>number</a:t>
            </a:r>
            <a:r>
              <a:rPr lang="de-CH" dirty="0"/>
              <a:t> </a:t>
            </a:r>
            <a:r>
              <a:rPr lang="de-CH" dirty="0" err="1"/>
              <a:t>indicates</a:t>
            </a:r>
            <a:r>
              <a:rPr lang="de-CH" dirty="0"/>
              <a:t> </a:t>
            </a:r>
            <a:r>
              <a:rPr lang="de-CH" dirty="0" err="1"/>
              <a:t>the</a:t>
            </a:r>
            <a:r>
              <a:rPr lang="de-CH" dirty="0"/>
              <a:t> </a:t>
            </a:r>
            <a:r>
              <a:rPr lang="de-CH" dirty="0" err="1"/>
              <a:t>payoff</a:t>
            </a:r>
            <a:r>
              <a:rPr lang="de-CH" dirty="0"/>
              <a:t> </a:t>
            </a:r>
            <a:r>
              <a:rPr lang="de-CH" dirty="0" err="1"/>
              <a:t>of</a:t>
            </a:r>
            <a:r>
              <a:rPr lang="de-CH" dirty="0"/>
              <a:t> </a:t>
            </a:r>
            <a:r>
              <a:rPr lang="de-CH" dirty="0" err="1"/>
              <a:t>the</a:t>
            </a:r>
            <a:r>
              <a:rPr lang="de-CH" dirty="0"/>
              <a:t> </a:t>
            </a:r>
            <a:r>
              <a:rPr lang="de-CH" dirty="0" err="1"/>
              <a:t>row</a:t>
            </a:r>
            <a:r>
              <a:rPr lang="de-CH" dirty="0"/>
              <a:t>-player, </a:t>
            </a:r>
            <a:r>
              <a:rPr lang="de-CH" dirty="0" err="1"/>
              <a:t>the</a:t>
            </a:r>
            <a:r>
              <a:rPr lang="de-CH" dirty="0"/>
              <a:t> </a:t>
            </a:r>
            <a:r>
              <a:rPr lang="de-CH" dirty="0" err="1"/>
              <a:t>second</a:t>
            </a:r>
            <a:r>
              <a:rPr lang="de-CH" dirty="0"/>
              <a:t> </a:t>
            </a:r>
            <a:r>
              <a:rPr lang="de-CH" dirty="0" err="1"/>
              <a:t>number</a:t>
            </a:r>
            <a:r>
              <a:rPr lang="de-CH" dirty="0"/>
              <a:t> </a:t>
            </a:r>
            <a:r>
              <a:rPr lang="de-CH" dirty="0" err="1"/>
              <a:t>the</a:t>
            </a:r>
            <a:r>
              <a:rPr lang="de-CH" dirty="0"/>
              <a:t> </a:t>
            </a:r>
            <a:r>
              <a:rPr lang="de-CH" dirty="0" err="1"/>
              <a:t>payoff</a:t>
            </a:r>
            <a:r>
              <a:rPr lang="de-CH" dirty="0"/>
              <a:t> </a:t>
            </a:r>
            <a:r>
              <a:rPr lang="de-CH" dirty="0" err="1"/>
              <a:t>of</a:t>
            </a:r>
            <a:r>
              <a:rPr lang="de-CH" dirty="0"/>
              <a:t> </a:t>
            </a:r>
            <a:r>
              <a:rPr lang="de-CH" dirty="0" err="1"/>
              <a:t>the</a:t>
            </a:r>
            <a:r>
              <a:rPr lang="de-CH" dirty="0"/>
              <a:t> </a:t>
            </a:r>
            <a:r>
              <a:rPr lang="de-CH" dirty="0" err="1"/>
              <a:t>column</a:t>
            </a:r>
            <a:r>
              <a:rPr lang="de-CH" dirty="0"/>
              <a:t> </a:t>
            </a:r>
            <a:r>
              <a:rPr lang="de-CH" dirty="0" err="1"/>
              <a:t>player</a:t>
            </a:r>
            <a:endParaRPr lang="de-CH" dirty="0"/>
          </a:p>
          <a:p>
            <a:pPr marL="1587" lvl="1" indent="0">
              <a:buNone/>
            </a:pPr>
            <a:endParaRPr lang="de-CH" dirty="0"/>
          </a:p>
          <a:p>
            <a:pPr lvl="1"/>
            <a:endParaRPr lang="de-CH" dirty="0"/>
          </a:p>
        </p:txBody>
      </p:sp>
      <p:graphicFrame>
        <p:nvGraphicFramePr>
          <p:cNvPr id="8" name="Group 35"/>
          <p:cNvGraphicFramePr>
            <a:graphicFrameLocks/>
          </p:cNvGraphicFramePr>
          <p:nvPr>
            <p:extLst>
              <p:ext uri="{D42A27DB-BD31-4B8C-83A1-F6EECF244321}">
                <p14:modId xmlns:p14="http://schemas.microsoft.com/office/powerpoint/2010/main" val="3165329976"/>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err="1">
                          <a:ln>
                            <a:noFill/>
                          </a:ln>
                          <a:solidFill>
                            <a:schemeClr val="tx1"/>
                          </a:solidFill>
                          <a:effectLst/>
                          <a:latin typeface="Arial" pitchFamily="34" charset="0"/>
                          <a:cs typeface="Arial" pitchFamily="34" charset="0"/>
                        </a:rPr>
                        <a:t>Strategie</a:t>
                      </a:r>
                      <a:r>
                        <a:rPr kumimoji="0" lang="en-US" sz="2000" b="0" i="0" u="none" strike="noStrike" cap="none" normalizeH="0" baseline="0" dirty="0">
                          <a:ln>
                            <a:noFill/>
                          </a:ln>
                          <a:solidFill>
                            <a:schemeClr val="tx1"/>
                          </a:solidFill>
                          <a:effectLst/>
                          <a:latin typeface="Arial" pitchFamily="34" charset="0"/>
                          <a:cs typeface="Arial" pitchFamily="34" charset="0"/>
                        </a:rPr>
                        <a: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484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Definitions</a:t>
            </a:r>
            <a:r>
              <a:rPr lang="de-CH" dirty="0"/>
              <a:t> </a:t>
            </a:r>
            <a:r>
              <a:rPr lang="de-CH" dirty="0" err="1"/>
              <a:t>and</a:t>
            </a:r>
            <a:r>
              <a:rPr lang="de-CH" dirty="0"/>
              <a:t> </a:t>
            </a:r>
            <a:r>
              <a:rPr lang="de-CH" dirty="0" err="1"/>
              <a:t>equilibria</a:t>
            </a:r>
            <a:r>
              <a:rPr lang="de-CH" dirty="0"/>
              <a:t> </a:t>
            </a:r>
            <a:r>
              <a:rPr lang="de-CH" dirty="0" err="1"/>
              <a:t>concepts</a:t>
            </a:r>
            <a:endParaRPr lang="de-CH" dirty="0"/>
          </a:p>
        </p:txBody>
      </p:sp>
      <p:sp>
        <p:nvSpPr>
          <p:cNvPr id="3" name="Inhaltsplatzhalter 2"/>
          <p:cNvSpPr>
            <a:spLocks noGrp="1"/>
          </p:cNvSpPr>
          <p:nvPr>
            <p:ph idx="1"/>
          </p:nvPr>
        </p:nvSpPr>
        <p:spPr/>
        <p:txBody>
          <a:bodyPr/>
          <a:lstStyle/>
          <a:p>
            <a:r>
              <a:rPr lang="de-CH" dirty="0" err="1"/>
              <a:t>Strategy</a:t>
            </a:r>
            <a:r>
              <a:rPr lang="de-CH" dirty="0"/>
              <a:t> </a:t>
            </a:r>
            <a:r>
              <a:rPr lang="de-CH" dirty="0" err="1"/>
              <a:t>combination</a:t>
            </a:r>
            <a:endParaRPr lang="de-CH" dirty="0"/>
          </a:p>
          <a:p>
            <a:pPr lvl="2"/>
            <a:r>
              <a:rPr lang="de-CH" dirty="0" err="1"/>
              <a:t>Is</a:t>
            </a:r>
            <a:r>
              <a:rPr lang="de-CH" dirty="0"/>
              <a:t> </a:t>
            </a:r>
            <a:r>
              <a:rPr lang="de-CH" dirty="0" err="1"/>
              <a:t>defined</a:t>
            </a:r>
            <a:r>
              <a:rPr lang="de-CH" dirty="0"/>
              <a:t> </a:t>
            </a:r>
            <a:r>
              <a:rPr lang="de-CH" dirty="0" err="1"/>
              <a:t>by</a:t>
            </a:r>
            <a:r>
              <a:rPr lang="de-CH" dirty="0"/>
              <a:t> </a:t>
            </a:r>
            <a:r>
              <a:rPr lang="de-CH" dirty="0" err="1"/>
              <a:t>the</a:t>
            </a:r>
            <a:r>
              <a:rPr lang="de-CH" dirty="0"/>
              <a:t> </a:t>
            </a:r>
            <a:r>
              <a:rPr lang="de-CH" dirty="0" err="1"/>
              <a:t>strategies</a:t>
            </a:r>
            <a:r>
              <a:rPr lang="de-CH" dirty="0"/>
              <a:t> </a:t>
            </a:r>
            <a:r>
              <a:rPr lang="de-CH" dirty="0" err="1"/>
              <a:t>of</a:t>
            </a:r>
            <a:r>
              <a:rPr lang="de-CH" dirty="0"/>
              <a:t> </a:t>
            </a:r>
            <a:r>
              <a:rPr lang="de-CH" dirty="0" err="1"/>
              <a:t>the</a:t>
            </a:r>
            <a:r>
              <a:rPr lang="de-CH" dirty="0"/>
              <a:t> </a:t>
            </a:r>
            <a:r>
              <a:rPr lang="de-CH" dirty="0" err="1"/>
              <a:t>players</a:t>
            </a:r>
            <a:endParaRPr lang="de-CH" dirty="0"/>
          </a:p>
          <a:p>
            <a:r>
              <a:rPr lang="de-CH" dirty="0"/>
              <a:t>Equilibrium</a:t>
            </a:r>
          </a:p>
          <a:p>
            <a:pPr lvl="2"/>
            <a:r>
              <a:rPr lang="de-CH" dirty="0" err="1"/>
              <a:t>Strategy</a:t>
            </a:r>
            <a:r>
              <a:rPr lang="de-CH" dirty="0"/>
              <a:t> </a:t>
            </a:r>
            <a:r>
              <a:rPr lang="de-CH" dirty="0" err="1"/>
              <a:t>combination</a:t>
            </a:r>
            <a:r>
              <a:rPr lang="de-CH" dirty="0"/>
              <a:t> </a:t>
            </a:r>
            <a:r>
              <a:rPr lang="de-CH" dirty="0" err="1"/>
              <a:t>for</a:t>
            </a:r>
            <a:r>
              <a:rPr lang="de-CH" dirty="0"/>
              <a:t> </a:t>
            </a:r>
            <a:r>
              <a:rPr lang="de-CH" dirty="0" err="1"/>
              <a:t>which</a:t>
            </a:r>
            <a:r>
              <a:rPr lang="de-CH" dirty="0"/>
              <a:t> </a:t>
            </a:r>
            <a:r>
              <a:rPr lang="de-CH" dirty="0" err="1"/>
              <a:t>no</a:t>
            </a:r>
            <a:r>
              <a:rPr lang="de-CH" dirty="0"/>
              <a:t> </a:t>
            </a:r>
            <a:r>
              <a:rPr lang="de-CH" dirty="0" err="1"/>
              <a:t>player</a:t>
            </a:r>
            <a:r>
              <a:rPr lang="de-CH" dirty="0"/>
              <a:t> </a:t>
            </a:r>
            <a:r>
              <a:rPr lang="de-CH" dirty="0" err="1"/>
              <a:t>has</a:t>
            </a:r>
            <a:r>
              <a:rPr lang="de-CH" dirty="0"/>
              <a:t> an </a:t>
            </a:r>
            <a:r>
              <a:rPr lang="de-CH" dirty="0" err="1"/>
              <a:t>incentive</a:t>
            </a:r>
            <a:r>
              <a:rPr lang="de-CH" dirty="0"/>
              <a:t> </a:t>
            </a:r>
            <a:r>
              <a:rPr lang="de-CH" dirty="0" err="1"/>
              <a:t>to</a:t>
            </a:r>
            <a:r>
              <a:rPr lang="de-CH" dirty="0"/>
              <a:t> </a:t>
            </a:r>
            <a:r>
              <a:rPr lang="de-CH" dirty="0" err="1"/>
              <a:t>deviate</a:t>
            </a:r>
            <a:r>
              <a:rPr lang="de-CH" dirty="0"/>
              <a:t> </a:t>
            </a:r>
            <a:r>
              <a:rPr lang="de-CH" dirty="0" err="1"/>
              <a:t>unilaterally</a:t>
            </a:r>
            <a:endParaRPr lang="de-CH" dirty="0"/>
          </a:p>
          <a:p>
            <a:r>
              <a:rPr lang="de-CH" dirty="0" err="1"/>
              <a:t>Strictly</a:t>
            </a:r>
            <a:r>
              <a:rPr lang="de-CH" dirty="0"/>
              <a:t> dominant </a:t>
            </a:r>
            <a:r>
              <a:rPr lang="de-CH" dirty="0" err="1"/>
              <a:t>strategy</a:t>
            </a:r>
            <a:endParaRPr lang="de-CH" dirty="0"/>
          </a:p>
          <a:p>
            <a:pPr lvl="2"/>
            <a:r>
              <a:rPr lang="de-CH" dirty="0" err="1"/>
              <a:t>Strictly</a:t>
            </a:r>
            <a:r>
              <a:rPr lang="de-CH" dirty="0"/>
              <a:t> </a:t>
            </a:r>
            <a:r>
              <a:rPr lang="de-CH" dirty="0" err="1"/>
              <a:t>the</a:t>
            </a:r>
            <a:r>
              <a:rPr lang="de-CH" dirty="0"/>
              <a:t> </a:t>
            </a:r>
            <a:r>
              <a:rPr lang="de-CH" dirty="0" err="1"/>
              <a:t>best</a:t>
            </a:r>
            <a:r>
              <a:rPr lang="de-CH" dirty="0"/>
              <a:t> </a:t>
            </a:r>
            <a:r>
              <a:rPr lang="de-CH" dirty="0" err="1"/>
              <a:t>reply</a:t>
            </a:r>
            <a:r>
              <a:rPr lang="de-CH" dirty="0"/>
              <a:t> </a:t>
            </a:r>
            <a:r>
              <a:rPr lang="de-CH" dirty="0" err="1"/>
              <a:t>to</a:t>
            </a:r>
            <a:r>
              <a:rPr lang="de-CH" dirty="0"/>
              <a:t> </a:t>
            </a:r>
            <a:r>
              <a:rPr lang="de-CH" dirty="0" err="1"/>
              <a:t>each</a:t>
            </a:r>
            <a:r>
              <a:rPr lang="de-CH" dirty="0"/>
              <a:t> </a:t>
            </a:r>
            <a:r>
              <a:rPr lang="de-CH" dirty="0" err="1"/>
              <a:t>possible</a:t>
            </a:r>
            <a:r>
              <a:rPr lang="de-CH" dirty="0"/>
              <a:t> </a:t>
            </a:r>
            <a:r>
              <a:rPr lang="de-CH" dirty="0" err="1"/>
              <a:t>strategy</a:t>
            </a:r>
            <a:r>
              <a:rPr lang="de-CH" dirty="0"/>
              <a:t> </a:t>
            </a:r>
            <a:r>
              <a:rPr lang="de-CH" dirty="0" err="1"/>
              <a:t>of</a:t>
            </a:r>
            <a:r>
              <a:rPr lang="de-CH" dirty="0"/>
              <a:t> all </a:t>
            </a:r>
            <a:r>
              <a:rPr lang="de-CH" dirty="0" err="1"/>
              <a:t>other</a:t>
            </a:r>
            <a:r>
              <a:rPr lang="de-CH" dirty="0"/>
              <a:t> </a:t>
            </a:r>
            <a:r>
              <a:rPr lang="de-CH" dirty="0" err="1"/>
              <a:t>players</a:t>
            </a:r>
            <a:r>
              <a:rPr lang="de-CH" dirty="0"/>
              <a:t>.</a:t>
            </a:r>
          </a:p>
          <a:p>
            <a:r>
              <a:rPr lang="de-CH" dirty="0" err="1"/>
              <a:t>Weakly</a:t>
            </a:r>
            <a:r>
              <a:rPr lang="de-CH" dirty="0"/>
              <a:t> </a:t>
            </a:r>
            <a:r>
              <a:rPr lang="de-CH" dirty="0" err="1"/>
              <a:t>dominated</a:t>
            </a:r>
            <a:r>
              <a:rPr lang="de-CH" dirty="0"/>
              <a:t> </a:t>
            </a:r>
            <a:r>
              <a:rPr lang="de-CH" dirty="0" err="1"/>
              <a:t>strategy</a:t>
            </a:r>
            <a:endParaRPr lang="de-CH" dirty="0"/>
          </a:p>
          <a:p>
            <a:pPr lvl="2"/>
            <a:r>
              <a:rPr lang="de-CH" dirty="0" err="1"/>
              <a:t>Strategy</a:t>
            </a:r>
            <a:r>
              <a:rPr lang="de-CH" dirty="0"/>
              <a:t> </a:t>
            </a:r>
            <a:r>
              <a:rPr lang="de-CH" dirty="0" err="1"/>
              <a:t>which</a:t>
            </a:r>
            <a:r>
              <a:rPr lang="de-CH" dirty="0"/>
              <a:t> </a:t>
            </a:r>
            <a:r>
              <a:rPr lang="de-CH" dirty="0" err="1"/>
              <a:t>is</a:t>
            </a:r>
            <a:r>
              <a:rPr lang="de-CH" dirty="0"/>
              <a:t> at least </a:t>
            </a:r>
            <a:r>
              <a:rPr lang="de-CH" dirty="0" err="1"/>
              <a:t>once</a:t>
            </a:r>
            <a:r>
              <a:rPr lang="de-CH" dirty="0"/>
              <a:t> a </a:t>
            </a:r>
            <a:r>
              <a:rPr lang="de-CH" dirty="0" err="1"/>
              <a:t>better</a:t>
            </a:r>
            <a:r>
              <a:rPr lang="de-CH" dirty="0"/>
              <a:t> </a:t>
            </a:r>
            <a:r>
              <a:rPr lang="de-CH" dirty="0" err="1"/>
              <a:t>and</a:t>
            </a:r>
            <a:r>
              <a:rPr lang="de-CH" dirty="0"/>
              <a:t> </a:t>
            </a:r>
            <a:r>
              <a:rPr lang="de-CH" dirty="0" err="1"/>
              <a:t>never</a:t>
            </a:r>
            <a:r>
              <a:rPr lang="de-CH" dirty="0"/>
              <a:t> a </a:t>
            </a:r>
            <a:r>
              <a:rPr lang="de-CH" dirty="0" err="1"/>
              <a:t>worse</a:t>
            </a:r>
            <a:r>
              <a:rPr lang="de-CH" dirty="0"/>
              <a:t> </a:t>
            </a:r>
            <a:r>
              <a:rPr lang="de-CH" dirty="0" err="1"/>
              <a:t>reply</a:t>
            </a:r>
            <a:r>
              <a:rPr lang="de-CH" dirty="0"/>
              <a:t> </a:t>
            </a:r>
            <a:r>
              <a:rPr lang="de-CH" dirty="0" err="1"/>
              <a:t>to</a:t>
            </a:r>
            <a:r>
              <a:rPr lang="de-CH" dirty="0"/>
              <a:t> all </a:t>
            </a:r>
            <a:r>
              <a:rPr lang="de-CH" dirty="0" err="1"/>
              <a:t>other</a:t>
            </a:r>
            <a:r>
              <a:rPr lang="de-CH" dirty="0"/>
              <a:t> </a:t>
            </a:r>
            <a:r>
              <a:rPr lang="de-CH" dirty="0" err="1"/>
              <a:t>strategies</a:t>
            </a:r>
            <a:r>
              <a:rPr lang="de-CH" dirty="0"/>
              <a:t>. </a:t>
            </a:r>
          </a:p>
          <a:p>
            <a:pPr lvl="2"/>
            <a:endParaRPr lang="de-CH" dirty="0"/>
          </a:p>
        </p:txBody>
      </p:sp>
    </p:spTree>
    <p:extLst>
      <p:ext uri="{BB962C8B-B14F-4D97-AF65-F5344CB8AC3E}">
        <p14:creationId xmlns:p14="http://schemas.microsoft.com/office/powerpoint/2010/main" val="26136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CH" dirty="0"/>
              <a:t>Equilibrium </a:t>
            </a:r>
            <a:r>
              <a:rPr lang="de-CH" dirty="0" err="1"/>
              <a:t>selection</a:t>
            </a:r>
            <a:endParaRPr lang="de-CH" dirty="0"/>
          </a:p>
          <a:p>
            <a:pPr lvl="2"/>
            <a:r>
              <a:rPr lang="de-CH" dirty="0"/>
              <a:t>A </a:t>
            </a:r>
            <a:r>
              <a:rPr lang="de-CH" dirty="0" err="1"/>
              <a:t>rule</a:t>
            </a:r>
            <a:r>
              <a:rPr lang="de-CH" dirty="0"/>
              <a:t> </a:t>
            </a:r>
            <a:r>
              <a:rPr lang="de-CH" dirty="0" err="1"/>
              <a:t>which</a:t>
            </a:r>
            <a:r>
              <a:rPr lang="de-CH" dirty="0"/>
              <a:t> </a:t>
            </a:r>
            <a:r>
              <a:rPr lang="de-CH" dirty="0" err="1"/>
              <a:t>defines</a:t>
            </a:r>
            <a:r>
              <a:rPr lang="de-CH" dirty="0"/>
              <a:t> </a:t>
            </a:r>
            <a:r>
              <a:rPr lang="de-CH" dirty="0" err="1"/>
              <a:t>which</a:t>
            </a:r>
            <a:r>
              <a:rPr lang="de-CH" dirty="0"/>
              <a:t> </a:t>
            </a:r>
            <a:r>
              <a:rPr lang="de-CH" dirty="0" err="1"/>
              <a:t>equilibrium</a:t>
            </a:r>
            <a:r>
              <a:rPr lang="de-CH" dirty="0"/>
              <a:t> </a:t>
            </a:r>
            <a:r>
              <a:rPr lang="de-CH" dirty="0" err="1"/>
              <a:t>is</a:t>
            </a:r>
            <a:r>
              <a:rPr lang="de-CH" dirty="0"/>
              <a:t> </a:t>
            </a:r>
            <a:r>
              <a:rPr lang="de-CH" dirty="0" err="1"/>
              <a:t>to</a:t>
            </a:r>
            <a:r>
              <a:rPr lang="de-CH" dirty="0"/>
              <a:t> </a:t>
            </a:r>
            <a:r>
              <a:rPr lang="de-CH" dirty="0" err="1"/>
              <a:t>be</a:t>
            </a:r>
            <a:r>
              <a:rPr lang="de-CH" dirty="0"/>
              <a:t> </a:t>
            </a:r>
            <a:r>
              <a:rPr lang="de-CH" dirty="0" err="1"/>
              <a:t>selected</a:t>
            </a:r>
            <a:r>
              <a:rPr lang="de-CH" dirty="0"/>
              <a:t> </a:t>
            </a:r>
            <a:r>
              <a:rPr lang="de-CH" dirty="0" err="1"/>
              <a:t>based</a:t>
            </a:r>
            <a:r>
              <a:rPr lang="de-CH" dirty="0"/>
              <a:t> on all </a:t>
            </a:r>
            <a:r>
              <a:rPr lang="de-CH" dirty="0" err="1"/>
              <a:t>possible</a:t>
            </a:r>
            <a:r>
              <a:rPr lang="de-CH" dirty="0"/>
              <a:t> </a:t>
            </a:r>
            <a:r>
              <a:rPr lang="de-CH" dirty="0" err="1"/>
              <a:t>strategy</a:t>
            </a:r>
            <a:r>
              <a:rPr lang="de-CH" dirty="0"/>
              <a:t> </a:t>
            </a:r>
            <a:r>
              <a:rPr lang="de-CH" dirty="0" err="1"/>
              <a:t>combinations</a:t>
            </a:r>
            <a:r>
              <a:rPr lang="de-CH" dirty="0"/>
              <a:t> </a:t>
            </a:r>
            <a:r>
              <a:rPr lang="de-CH" dirty="0" err="1"/>
              <a:t>and</a:t>
            </a:r>
            <a:r>
              <a:rPr lang="de-CH" dirty="0"/>
              <a:t> </a:t>
            </a:r>
            <a:r>
              <a:rPr lang="de-CH" dirty="0" err="1"/>
              <a:t>payoffs</a:t>
            </a:r>
            <a:r>
              <a:rPr lang="de-CH" dirty="0"/>
              <a:t> (e.g. </a:t>
            </a:r>
            <a:r>
              <a:rPr lang="de-CH" dirty="0" err="1"/>
              <a:t>equilibrium</a:t>
            </a:r>
            <a:r>
              <a:rPr lang="de-CH" dirty="0"/>
              <a:t> in dominant </a:t>
            </a:r>
            <a:r>
              <a:rPr lang="de-CH" dirty="0" err="1"/>
              <a:t>strategies</a:t>
            </a:r>
            <a:r>
              <a:rPr lang="de-CH" dirty="0"/>
              <a:t>)</a:t>
            </a:r>
          </a:p>
        </p:txBody>
      </p:sp>
      <p:sp>
        <p:nvSpPr>
          <p:cNvPr id="6" name="Titel 1">
            <a:extLst>
              <a:ext uri="{FF2B5EF4-FFF2-40B4-BE49-F238E27FC236}">
                <a16:creationId xmlns:a16="http://schemas.microsoft.com/office/drawing/2014/main" id="{8CF4CD9F-3EFF-7D43-924F-A0F66F3C8AFD}"/>
              </a:ext>
            </a:extLst>
          </p:cNvPr>
          <p:cNvSpPr>
            <a:spLocks noGrp="1"/>
          </p:cNvSpPr>
          <p:nvPr>
            <p:ph type="title"/>
          </p:nvPr>
        </p:nvSpPr>
        <p:spPr/>
        <p:txBody>
          <a:bodyPr/>
          <a:lstStyle/>
          <a:p>
            <a:r>
              <a:rPr lang="de-CH" dirty="0" err="1"/>
              <a:t>Definitions</a:t>
            </a:r>
            <a:r>
              <a:rPr lang="de-CH" dirty="0"/>
              <a:t> </a:t>
            </a:r>
            <a:r>
              <a:rPr lang="de-CH" dirty="0" err="1"/>
              <a:t>and</a:t>
            </a:r>
            <a:r>
              <a:rPr lang="de-CH" dirty="0"/>
              <a:t> </a:t>
            </a:r>
            <a:r>
              <a:rPr lang="de-CH" dirty="0" err="1"/>
              <a:t>equilibria</a:t>
            </a:r>
            <a:r>
              <a:rPr lang="de-CH" dirty="0"/>
              <a:t> </a:t>
            </a:r>
            <a:r>
              <a:rPr lang="de-CH" dirty="0" err="1"/>
              <a:t>concepts</a:t>
            </a:r>
            <a:endParaRPr lang="de-CH" dirty="0"/>
          </a:p>
        </p:txBody>
      </p:sp>
    </p:spTree>
    <p:extLst>
      <p:ext uri="{BB962C8B-B14F-4D97-AF65-F5344CB8AC3E}">
        <p14:creationId xmlns:p14="http://schemas.microsoft.com/office/powerpoint/2010/main" val="286533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Equilibrium in dominant </a:t>
            </a:r>
            <a:r>
              <a:rPr lang="de-CH" dirty="0" err="1"/>
              <a:t>strategies</a:t>
            </a:r>
            <a:endParaRPr lang="de-CH" dirty="0"/>
          </a:p>
        </p:txBody>
      </p:sp>
      <p:sp>
        <p:nvSpPr>
          <p:cNvPr id="3" name="Inhaltsplatzhalter 2"/>
          <p:cNvSpPr>
            <a:spLocks noGrp="1"/>
          </p:cNvSpPr>
          <p:nvPr>
            <p:ph idx="1"/>
          </p:nvPr>
        </p:nvSpPr>
        <p:spPr>
          <a:xfrm>
            <a:off x="900113" y="2132856"/>
            <a:ext cx="7343775" cy="3959969"/>
          </a:xfrm>
        </p:spPr>
        <p:txBody>
          <a:bodyPr/>
          <a:lstStyle/>
          <a:p>
            <a:pPr lvl="1">
              <a:lnSpc>
                <a:spcPct val="90000"/>
              </a:lnSpc>
            </a:pPr>
            <a:r>
              <a:rPr lang="de-CH" dirty="0" err="1"/>
              <a:t>Step</a:t>
            </a:r>
            <a:r>
              <a:rPr lang="de-CH" dirty="0"/>
              <a:t> 1: 	</a:t>
            </a:r>
            <a:r>
              <a:rPr lang="de-CH" dirty="0" err="1"/>
              <a:t>Assume</a:t>
            </a:r>
            <a:r>
              <a:rPr lang="de-CH" dirty="0"/>
              <a:t> </a:t>
            </a:r>
            <a:r>
              <a:rPr lang="de-CH" dirty="0" err="1"/>
              <a:t>you</a:t>
            </a:r>
            <a:r>
              <a:rPr lang="de-CH" dirty="0"/>
              <a:t> </a:t>
            </a:r>
            <a:r>
              <a:rPr lang="de-CH" dirty="0" err="1"/>
              <a:t>are</a:t>
            </a:r>
            <a:r>
              <a:rPr lang="de-CH" dirty="0"/>
              <a:t> </a:t>
            </a:r>
            <a:r>
              <a:rPr lang="de-CH" dirty="0" err="1"/>
              <a:t>one</a:t>
            </a:r>
            <a:r>
              <a:rPr lang="de-CH" dirty="0"/>
              <a:t> </a:t>
            </a:r>
            <a:r>
              <a:rPr lang="de-CH" dirty="0" err="1"/>
              <a:t>of</a:t>
            </a:r>
            <a:r>
              <a:rPr lang="de-CH" dirty="0"/>
              <a:t> </a:t>
            </a:r>
            <a:r>
              <a:rPr lang="de-CH" dirty="0" err="1"/>
              <a:t>the</a:t>
            </a:r>
            <a:r>
              <a:rPr lang="de-CH" dirty="0"/>
              <a:t> </a:t>
            </a:r>
            <a:r>
              <a:rPr lang="de-CH" dirty="0" err="1"/>
              <a:t>players</a:t>
            </a:r>
            <a:endParaRPr lang="de-CH" dirty="0"/>
          </a:p>
          <a:p>
            <a:pPr lvl="1">
              <a:lnSpc>
                <a:spcPct val="90000"/>
              </a:lnSpc>
            </a:pPr>
            <a:r>
              <a:rPr lang="de-CH" dirty="0" err="1"/>
              <a:t>Step</a:t>
            </a:r>
            <a:r>
              <a:rPr lang="de-CH" dirty="0"/>
              <a:t> 2: 	</a:t>
            </a:r>
            <a:r>
              <a:rPr lang="de-CH" dirty="0" err="1"/>
              <a:t>Assume</a:t>
            </a:r>
            <a:r>
              <a:rPr lang="de-CH" dirty="0"/>
              <a:t> </a:t>
            </a:r>
            <a:r>
              <a:rPr lang="de-CH" dirty="0" err="1"/>
              <a:t>the</a:t>
            </a:r>
            <a:r>
              <a:rPr lang="de-CH" dirty="0"/>
              <a:t> </a:t>
            </a:r>
            <a:r>
              <a:rPr lang="de-CH" dirty="0" err="1"/>
              <a:t>opponent</a:t>
            </a:r>
            <a:r>
              <a:rPr lang="de-CH" dirty="0"/>
              <a:t> </a:t>
            </a:r>
            <a:r>
              <a:rPr lang="de-CH" dirty="0" err="1"/>
              <a:t>has</a:t>
            </a:r>
            <a:r>
              <a:rPr lang="de-CH" dirty="0"/>
              <a:t> </a:t>
            </a:r>
            <a:r>
              <a:rPr lang="de-CH" dirty="0" err="1"/>
              <a:t>chosen</a:t>
            </a:r>
            <a:r>
              <a:rPr lang="de-CH" dirty="0"/>
              <a:t> a </a:t>
            </a:r>
            <a:r>
              <a:rPr lang="de-CH" dirty="0" err="1"/>
              <a:t>given</a:t>
            </a:r>
            <a:r>
              <a:rPr lang="de-CH" dirty="0"/>
              <a:t> </a:t>
            </a:r>
            <a:r>
              <a:rPr lang="de-CH" dirty="0" err="1"/>
              <a:t>strategy</a:t>
            </a:r>
            <a:endParaRPr lang="de-CH" dirty="0"/>
          </a:p>
          <a:p>
            <a:pPr lvl="1">
              <a:lnSpc>
                <a:spcPct val="90000"/>
              </a:lnSpc>
            </a:pPr>
            <a:r>
              <a:rPr lang="de-CH" dirty="0" err="1"/>
              <a:t>Step</a:t>
            </a:r>
            <a:r>
              <a:rPr lang="de-CH" dirty="0"/>
              <a:t> 3: 	</a:t>
            </a:r>
            <a:r>
              <a:rPr lang="de-CH" dirty="0" err="1"/>
              <a:t>Determine</a:t>
            </a:r>
            <a:r>
              <a:rPr lang="de-CH" dirty="0"/>
              <a:t> </a:t>
            </a:r>
            <a:r>
              <a:rPr lang="de-CH" dirty="0" err="1"/>
              <a:t>your</a:t>
            </a:r>
            <a:r>
              <a:rPr lang="de-CH" dirty="0"/>
              <a:t> </a:t>
            </a:r>
            <a:r>
              <a:rPr lang="de-CH" dirty="0" err="1"/>
              <a:t>best</a:t>
            </a:r>
            <a:r>
              <a:rPr lang="de-CH" dirty="0"/>
              <a:t> </a:t>
            </a:r>
            <a:r>
              <a:rPr lang="de-CH" dirty="0" err="1"/>
              <a:t>reply</a:t>
            </a:r>
            <a:r>
              <a:rPr lang="de-CH" dirty="0"/>
              <a:t> </a:t>
            </a:r>
            <a:r>
              <a:rPr lang="de-CH" dirty="0" err="1"/>
              <a:t>and</a:t>
            </a:r>
            <a:r>
              <a:rPr lang="de-CH" dirty="0"/>
              <a:t> </a:t>
            </a:r>
            <a:r>
              <a:rPr lang="de-CH" dirty="0" err="1"/>
              <a:t>delete</a:t>
            </a:r>
            <a:r>
              <a:rPr lang="de-CH" dirty="0"/>
              <a:t> </a:t>
            </a:r>
            <a:r>
              <a:rPr lang="de-CH" dirty="0" err="1"/>
              <a:t>the</a:t>
            </a:r>
            <a:r>
              <a:rPr lang="de-CH" dirty="0"/>
              <a:t> </a:t>
            </a:r>
            <a:r>
              <a:rPr lang="de-CH" dirty="0" err="1"/>
              <a:t>other</a:t>
            </a:r>
            <a:r>
              <a:rPr lang="de-CH" dirty="0"/>
              <a:t> 				alternative</a:t>
            </a:r>
          </a:p>
          <a:p>
            <a:pPr lvl="1">
              <a:lnSpc>
                <a:spcPct val="90000"/>
              </a:lnSpc>
            </a:pPr>
            <a:r>
              <a:rPr lang="de-CH" dirty="0" err="1"/>
              <a:t>Step</a:t>
            </a:r>
            <a:r>
              <a:rPr lang="de-CH" dirty="0"/>
              <a:t> 4: 	Look </a:t>
            </a:r>
            <a:r>
              <a:rPr lang="de-CH" dirty="0" err="1"/>
              <a:t>for</a:t>
            </a:r>
            <a:r>
              <a:rPr lang="de-CH" dirty="0"/>
              <a:t> </a:t>
            </a:r>
            <a:r>
              <a:rPr lang="de-CH" dirty="0" err="1"/>
              <a:t>the</a:t>
            </a:r>
            <a:r>
              <a:rPr lang="de-CH" dirty="0"/>
              <a:t> </a:t>
            </a:r>
            <a:r>
              <a:rPr lang="de-CH" dirty="0" err="1"/>
              <a:t>best</a:t>
            </a:r>
            <a:r>
              <a:rPr lang="de-CH" dirty="0"/>
              <a:t> </a:t>
            </a:r>
            <a:r>
              <a:rPr lang="de-CH" dirty="0" err="1"/>
              <a:t>reply</a:t>
            </a:r>
            <a:r>
              <a:rPr lang="de-CH" dirty="0"/>
              <a:t> </a:t>
            </a:r>
            <a:r>
              <a:rPr lang="de-CH" dirty="0" err="1"/>
              <a:t>for</a:t>
            </a:r>
            <a:r>
              <a:rPr lang="de-CH" dirty="0"/>
              <a:t> all </a:t>
            </a:r>
            <a:r>
              <a:rPr lang="de-CH" dirty="0" err="1"/>
              <a:t>other</a:t>
            </a:r>
            <a:r>
              <a:rPr lang="de-CH" dirty="0"/>
              <a:t> </a:t>
            </a:r>
            <a:r>
              <a:rPr lang="de-CH" dirty="0" err="1"/>
              <a:t>choice</a:t>
            </a:r>
            <a:r>
              <a:rPr lang="de-CH" dirty="0"/>
              <a:t> alternatives 			</a:t>
            </a:r>
            <a:r>
              <a:rPr lang="de-CH" dirty="0" err="1"/>
              <a:t>and</a:t>
            </a:r>
            <a:r>
              <a:rPr lang="de-CH" dirty="0"/>
              <a:t> </a:t>
            </a:r>
            <a:r>
              <a:rPr lang="de-CH" dirty="0" err="1"/>
              <a:t>delete</a:t>
            </a:r>
            <a:r>
              <a:rPr lang="de-CH" dirty="0"/>
              <a:t> </a:t>
            </a:r>
            <a:r>
              <a:rPr lang="de-CH" dirty="0" err="1"/>
              <a:t>the</a:t>
            </a:r>
            <a:r>
              <a:rPr lang="de-CH" dirty="0"/>
              <a:t> alternatives </a:t>
            </a:r>
          </a:p>
          <a:p>
            <a:pPr lvl="1">
              <a:lnSpc>
                <a:spcPct val="90000"/>
              </a:lnSpc>
            </a:pPr>
            <a:r>
              <a:rPr lang="de-CH" dirty="0" err="1"/>
              <a:t>Step</a:t>
            </a:r>
            <a:r>
              <a:rPr lang="de-CH" dirty="0"/>
              <a:t> 5: 	</a:t>
            </a:r>
            <a:r>
              <a:rPr lang="de-CH" dirty="0" err="1"/>
              <a:t>If</a:t>
            </a:r>
            <a:r>
              <a:rPr lang="de-CH" dirty="0"/>
              <a:t> a </a:t>
            </a:r>
            <a:r>
              <a:rPr lang="de-CH" dirty="0" err="1"/>
              <a:t>complete</a:t>
            </a:r>
            <a:r>
              <a:rPr lang="de-CH" dirty="0"/>
              <a:t> </a:t>
            </a:r>
            <a:r>
              <a:rPr lang="de-CH" dirty="0" err="1"/>
              <a:t>choice</a:t>
            </a:r>
            <a:r>
              <a:rPr lang="de-CH" dirty="0"/>
              <a:t> alternative </a:t>
            </a:r>
            <a:r>
              <a:rPr lang="de-CH" dirty="0" err="1"/>
              <a:t>is</a:t>
            </a:r>
            <a:r>
              <a:rPr lang="de-CH" dirty="0"/>
              <a:t> </a:t>
            </a:r>
            <a:r>
              <a:rPr lang="de-CH" dirty="0" err="1"/>
              <a:t>cancelled</a:t>
            </a:r>
            <a:r>
              <a:rPr lang="de-CH" dirty="0"/>
              <a:t> out, </a:t>
            </a:r>
            <a:r>
              <a:rPr lang="de-CH" dirty="0" err="1"/>
              <a:t>this</a:t>
            </a:r>
            <a:r>
              <a:rPr lang="de-CH" dirty="0"/>
              <a:t> 			alternative </a:t>
            </a:r>
            <a:r>
              <a:rPr lang="de-CH" dirty="0" err="1"/>
              <a:t>is</a:t>
            </a:r>
            <a:r>
              <a:rPr lang="de-CH" dirty="0"/>
              <a:t> </a:t>
            </a:r>
            <a:r>
              <a:rPr lang="de-CH" dirty="0" err="1"/>
              <a:t>dominated</a:t>
            </a:r>
            <a:endParaRPr lang="de-CH" dirty="0"/>
          </a:p>
          <a:p>
            <a:pPr lvl="1">
              <a:lnSpc>
                <a:spcPct val="90000"/>
              </a:lnSpc>
            </a:pPr>
            <a:r>
              <a:rPr lang="de-CH" dirty="0" err="1"/>
              <a:t>Step</a:t>
            </a:r>
            <a:r>
              <a:rPr lang="de-CH" dirty="0"/>
              <a:t> 6: 	Repeat </a:t>
            </a:r>
            <a:r>
              <a:rPr lang="de-CH" dirty="0" err="1"/>
              <a:t>steps</a:t>
            </a:r>
            <a:r>
              <a:rPr lang="de-CH" dirty="0"/>
              <a:t> 1-5 </a:t>
            </a:r>
            <a:r>
              <a:rPr lang="de-CH" dirty="0" err="1"/>
              <a:t>for</a:t>
            </a:r>
            <a:r>
              <a:rPr lang="de-CH" dirty="0"/>
              <a:t> </a:t>
            </a:r>
            <a:r>
              <a:rPr lang="de-CH" dirty="0" err="1"/>
              <a:t>the</a:t>
            </a:r>
            <a:r>
              <a:rPr lang="de-CH" dirty="0"/>
              <a:t> </a:t>
            </a:r>
            <a:r>
              <a:rPr lang="de-CH" dirty="0" err="1"/>
              <a:t>opponent</a:t>
            </a:r>
            <a:endParaRPr lang="de-CH" dirty="0"/>
          </a:p>
          <a:p>
            <a:pPr lvl="1">
              <a:lnSpc>
                <a:spcPct val="90000"/>
              </a:lnSpc>
            </a:pPr>
            <a:r>
              <a:rPr lang="de-CH" dirty="0" err="1"/>
              <a:t>Step</a:t>
            </a:r>
            <a:r>
              <a:rPr lang="de-CH" dirty="0"/>
              <a:t> 7: 	</a:t>
            </a:r>
            <a:r>
              <a:rPr lang="de-CH" dirty="0" err="1"/>
              <a:t>If</a:t>
            </a:r>
            <a:r>
              <a:rPr lang="de-CH" dirty="0"/>
              <a:t> </a:t>
            </a:r>
            <a:r>
              <a:rPr lang="de-CH" dirty="0" err="1"/>
              <a:t>there</a:t>
            </a:r>
            <a:r>
              <a:rPr lang="de-CH" dirty="0"/>
              <a:t> </a:t>
            </a:r>
            <a:r>
              <a:rPr lang="de-CH" dirty="0" err="1"/>
              <a:t>is</a:t>
            </a:r>
            <a:r>
              <a:rPr lang="de-CH" dirty="0"/>
              <a:t> </a:t>
            </a:r>
            <a:r>
              <a:rPr lang="de-CH" dirty="0" err="1"/>
              <a:t>only</a:t>
            </a:r>
            <a:r>
              <a:rPr lang="de-CH" dirty="0"/>
              <a:t> </a:t>
            </a:r>
            <a:r>
              <a:rPr lang="de-CH" dirty="0" err="1"/>
              <a:t>one</a:t>
            </a:r>
            <a:r>
              <a:rPr lang="de-CH" dirty="0"/>
              <a:t> </a:t>
            </a:r>
            <a:r>
              <a:rPr lang="de-CH" dirty="0" err="1"/>
              <a:t>combination</a:t>
            </a:r>
            <a:r>
              <a:rPr lang="de-CH" dirty="0"/>
              <a:t> </a:t>
            </a:r>
            <a:r>
              <a:rPr lang="de-CH" dirty="0" err="1"/>
              <a:t>left</a:t>
            </a:r>
            <a:r>
              <a:rPr lang="de-CH" dirty="0"/>
              <a:t>, </a:t>
            </a:r>
            <a:r>
              <a:rPr lang="de-CH" dirty="0" err="1"/>
              <a:t>this</a:t>
            </a:r>
            <a:r>
              <a:rPr lang="de-CH" dirty="0"/>
              <a:t> </a:t>
            </a:r>
            <a:r>
              <a:rPr lang="de-CH" dirty="0" err="1"/>
              <a:t>is</a:t>
            </a:r>
            <a:r>
              <a:rPr lang="de-CH" dirty="0"/>
              <a:t> </a:t>
            </a:r>
            <a:r>
              <a:rPr lang="de-CH" dirty="0" err="1"/>
              <a:t>the</a:t>
            </a:r>
            <a:r>
              <a:rPr lang="de-CH" dirty="0"/>
              <a:t> </a:t>
            </a:r>
            <a:r>
              <a:rPr lang="de-CH" dirty="0" err="1"/>
              <a:t>equilibrium</a:t>
            </a:r>
            <a:r>
              <a:rPr lang="de-CH" dirty="0"/>
              <a:t> 		in dominant </a:t>
            </a:r>
            <a:r>
              <a:rPr lang="de-CH" dirty="0" err="1"/>
              <a:t>strategies</a:t>
            </a:r>
            <a:endParaRPr lang="de-CH" dirty="0"/>
          </a:p>
        </p:txBody>
      </p:sp>
    </p:spTree>
    <p:extLst>
      <p:ext uri="{BB962C8B-B14F-4D97-AF65-F5344CB8AC3E}">
        <p14:creationId xmlns:p14="http://schemas.microsoft.com/office/powerpoint/2010/main" val="262807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4286400540"/>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itel 1">
            <a:extLst>
              <a:ext uri="{FF2B5EF4-FFF2-40B4-BE49-F238E27FC236}">
                <a16:creationId xmlns:a16="http://schemas.microsoft.com/office/drawing/2014/main" id="{9DE5E7D8-4ACF-5642-ABC8-BB82A1AA5FA4}"/>
              </a:ext>
            </a:extLst>
          </p:cNvPr>
          <p:cNvSpPr>
            <a:spLocks noGrp="1"/>
          </p:cNvSpPr>
          <p:nvPr>
            <p:ph type="title"/>
          </p:nvPr>
        </p:nvSpPr>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16030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2123583234"/>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itel 1">
            <a:extLst>
              <a:ext uri="{FF2B5EF4-FFF2-40B4-BE49-F238E27FC236}">
                <a16:creationId xmlns:a16="http://schemas.microsoft.com/office/drawing/2014/main" id="{55ED36B4-5A18-9548-8FA2-66EE653A806C}"/>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262495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4290526595"/>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cxnSp>
        <p:nvCxnSpPr>
          <p:cNvPr id="10" name="Gerade Verbindung 9"/>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 name="Titel 1">
            <a:extLst>
              <a:ext uri="{FF2B5EF4-FFF2-40B4-BE49-F238E27FC236}">
                <a16:creationId xmlns:a16="http://schemas.microsoft.com/office/drawing/2014/main" id="{B7CE9296-5249-2842-8090-7C53C3887E98}"/>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343808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5" y="908720"/>
            <a:ext cx="7773690" cy="503237"/>
          </a:xfrm>
        </p:spPr>
        <p:txBody>
          <a:bodyPr/>
          <a:lstStyle/>
          <a:p>
            <a:r>
              <a:rPr lang="de-CH" dirty="0"/>
              <a:t>Course </a:t>
            </a:r>
            <a:r>
              <a:rPr lang="de-CH" dirty="0" err="1"/>
              <a:t>outline</a:t>
            </a:r>
            <a:r>
              <a:rPr lang="de-CH" dirty="0"/>
              <a:t>, </a:t>
            </a:r>
            <a:r>
              <a:rPr lang="de-CH" dirty="0" err="1"/>
              <a:t>credits</a:t>
            </a:r>
            <a:r>
              <a:rPr lang="de-CH" dirty="0"/>
              <a:t> </a:t>
            </a:r>
            <a:r>
              <a:rPr lang="de-CH" dirty="0" err="1"/>
              <a:t>and</a:t>
            </a:r>
            <a:r>
              <a:rPr lang="de-CH" dirty="0"/>
              <a:t> administrative </a:t>
            </a:r>
            <a:r>
              <a:rPr lang="de-CH" dirty="0" err="1"/>
              <a:t>points</a:t>
            </a:r>
            <a:endParaRPr lang="de-CH" dirty="0"/>
          </a:p>
        </p:txBody>
      </p:sp>
      <p:sp>
        <p:nvSpPr>
          <p:cNvPr id="3" name="Inhaltsplatzhalter 2"/>
          <p:cNvSpPr>
            <a:spLocks noGrp="1"/>
          </p:cNvSpPr>
          <p:nvPr>
            <p:ph idx="1"/>
          </p:nvPr>
        </p:nvSpPr>
        <p:spPr>
          <a:xfrm>
            <a:off x="539553" y="1700808"/>
            <a:ext cx="8064896" cy="4608512"/>
          </a:xfrm>
        </p:spPr>
        <p:txBody>
          <a:bodyPr/>
          <a:lstStyle/>
          <a:p>
            <a:pPr marL="0" indent="0">
              <a:buNone/>
            </a:pPr>
            <a:r>
              <a:rPr lang="en-US" b="1" dirty="0"/>
              <a:t>Outline</a:t>
            </a:r>
            <a:endParaRPr lang="de-CH" dirty="0"/>
          </a:p>
          <a:p>
            <a:pPr lvl="1"/>
            <a:r>
              <a:rPr lang="en-US" dirty="0"/>
              <a:t>This seminar gives an introduction to models of social interactions in the social sciences. A focus is on game theoretical models, actor models and models about micro-macro transitions. Typical examples and empirical findings from the social sciences are discussed.</a:t>
            </a:r>
            <a:endParaRPr lang="de-CH" dirty="0"/>
          </a:p>
          <a:p>
            <a:r>
              <a:rPr lang="en-US" b="1" dirty="0"/>
              <a:t>Credits:</a:t>
            </a:r>
            <a:endParaRPr lang="de-CH" dirty="0"/>
          </a:p>
          <a:p>
            <a:pPr lvl="1"/>
            <a:r>
              <a:rPr lang="en-US" i="1" dirty="0"/>
              <a:t>For BA students:</a:t>
            </a:r>
            <a:r>
              <a:rPr lang="en-US" dirty="0"/>
              <a:t> The course is worth 6 ECTS credits. The course is not graded and is examined on a pass/fail basis. </a:t>
            </a:r>
            <a:endParaRPr lang="de-CH" dirty="0"/>
          </a:p>
          <a:p>
            <a:pPr lvl="1"/>
            <a:r>
              <a:rPr lang="en-US" dirty="0"/>
              <a:t>To receive credit, students are expected to read the literature, participate in group work and discussions during the lectures and interactive sessions, submit one take-home exercise set and give one oral presentation. </a:t>
            </a:r>
          </a:p>
          <a:p>
            <a:pPr lvl="1"/>
            <a:r>
              <a:rPr lang="de-CH" dirty="0" err="1"/>
              <a:t>If</a:t>
            </a:r>
            <a:r>
              <a:rPr lang="de-CH" dirty="0"/>
              <a:t> </a:t>
            </a:r>
            <a:r>
              <a:rPr lang="de-CH" dirty="0" err="1"/>
              <a:t>either</a:t>
            </a:r>
            <a:r>
              <a:rPr lang="de-CH" dirty="0"/>
              <a:t> </a:t>
            </a:r>
            <a:r>
              <a:rPr lang="de-CH" dirty="0" err="1"/>
              <a:t>is</a:t>
            </a:r>
            <a:r>
              <a:rPr lang="de-CH" dirty="0"/>
              <a:t> not </a:t>
            </a:r>
            <a:r>
              <a:rPr lang="de-CH" dirty="0" err="1"/>
              <a:t>passed</a:t>
            </a:r>
            <a:r>
              <a:rPr lang="de-CH" dirty="0"/>
              <a:t> </a:t>
            </a:r>
            <a:r>
              <a:rPr lang="de-CH" dirty="0" err="1"/>
              <a:t>the</a:t>
            </a:r>
            <a:r>
              <a:rPr lang="de-CH" dirty="0"/>
              <a:t> </a:t>
            </a:r>
            <a:r>
              <a:rPr lang="de-CH" dirty="0" err="1"/>
              <a:t>course</a:t>
            </a:r>
            <a:r>
              <a:rPr lang="de-CH" dirty="0"/>
              <a:t> </a:t>
            </a:r>
            <a:r>
              <a:rPr lang="de-CH" dirty="0" err="1"/>
              <a:t>is</a:t>
            </a:r>
            <a:r>
              <a:rPr lang="de-CH" dirty="0"/>
              <a:t> </a:t>
            </a:r>
            <a:r>
              <a:rPr lang="de-CH" dirty="0" err="1"/>
              <a:t>failed</a:t>
            </a:r>
            <a:r>
              <a:rPr lang="de-CH" dirty="0"/>
              <a:t>. In </a:t>
            </a:r>
            <a:r>
              <a:rPr lang="de-CH" dirty="0" err="1"/>
              <a:t>this</a:t>
            </a:r>
            <a:r>
              <a:rPr lang="de-CH" dirty="0"/>
              <a:t> </a:t>
            </a:r>
            <a:r>
              <a:rPr lang="de-CH" dirty="0" err="1"/>
              <a:t>case</a:t>
            </a:r>
            <a:r>
              <a:rPr lang="de-CH" dirty="0"/>
              <a:t>, </a:t>
            </a:r>
            <a:r>
              <a:rPr lang="de-CH" dirty="0" err="1"/>
              <a:t>students</a:t>
            </a:r>
            <a:r>
              <a:rPr lang="de-CH" dirty="0"/>
              <a:t> </a:t>
            </a:r>
            <a:r>
              <a:rPr lang="de-CH" dirty="0" err="1"/>
              <a:t>can</a:t>
            </a:r>
            <a:r>
              <a:rPr lang="de-CH" dirty="0"/>
              <a:t> </a:t>
            </a:r>
            <a:r>
              <a:rPr lang="de-CH" dirty="0" err="1"/>
              <a:t>redo</a:t>
            </a:r>
            <a:r>
              <a:rPr lang="de-CH" dirty="0"/>
              <a:t> </a:t>
            </a:r>
            <a:r>
              <a:rPr lang="de-CH" dirty="0" err="1"/>
              <a:t>the</a:t>
            </a:r>
            <a:r>
              <a:rPr lang="de-CH" dirty="0"/>
              <a:t> </a:t>
            </a:r>
            <a:r>
              <a:rPr lang="de-CH" dirty="0" err="1"/>
              <a:t>course</a:t>
            </a:r>
            <a:r>
              <a:rPr lang="de-CH" dirty="0"/>
              <a:t> </a:t>
            </a:r>
            <a:r>
              <a:rPr lang="de-CH" dirty="0" err="1"/>
              <a:t>one</a:t>
            </a:r>
            <a:r>
              <a:rPr lang="de-CH" dirty="0"/>
              <a:t> </a:t>
            </a:r>
            <a:r>
              <a:rPr lang="de-CH" dirty="0" err="1"/>
              <a:t>year</a:t>
            </a:r>
            <a:r>
              <a:rPr lang="de-CH" dirty="0"/>
              <a:t> </a:t>
            </a:r>
            <a:r>
              <a:rPr lang="de-CH" dirty="0" err="1"/>
              <a:t>later</a:t>
            </a:r>
            <a:r>
              <a:rPr lang="de-CH" dirty="0"/>
              <a:t>. </a:t>
            </a:r>
            <a:r>
              <a:rPr lang="de-CH" dirty="0" err="1"/>
              <a:t>Alternatively</a:t>
            </a:r>
            <a:r>
              <a:rPr lang="de-CH" dirty="0"/>
              <a:t>, </a:t>
            </a:r>
            <a:r>
              <a:rPr lang="de-CH" dirty="0" err="1"/>
              <a:t>students</a:t>
            </a:r>
            <a:r>
              <a:rPr lang="de-CH" dirty="0"/>
              <a:t> </a:t>
            </a:r>
            <a:r>
              <a:rPr lang="de-CH" dirty="0" err="1"/>
              <a:t>can</a:t>
            </a:r>
            <a:r>
              <a:rPr lang="de-CH" dirty="0"/>
              <a:t> </a:t>
            </a:r>
            <a:r>
              <a:rPr lang="de-CH" dirty="0" err="1"/>
              <a:t>take</a:t>
            </a:r>
            <a:r>
              <a:rPr lang="de-CH" dirty="0"/>
              <a:t> </a:t>
            </a:r>
            <a:r>
              <a:rPr lang="de-CH" dirty="0" err="1"/>
              <a:t>the</a:t>
            </a:r>
            <a:r>
              <a:rPr lang="de-CH" dirty="0"/>
              <a:t> alternative WP-Modul “Wissenschaftstheorie (</a:t>
            </a:r>
            <a:r>
              <a:rPr lang="de-CH" dirty="0" err="1"/>
              <a:t>Philosophy</a:t>
            </a:r>
            <a:r>
              <a:rPr lang="de-CH" dirty="0"/>
              <a:t> </a:t>
            </a:r>
            <a:r>
              <a:rPr lang="de-CH" dirty="0" err="1"/>
              <a:t>of</a:t>
            </a:r>
            <a:r>
              <a:rPr lang="de-CH" dirty="0"/>
              <a:t> Science)” in </a:t>
            </a:r>
            <a:r>
              <a:rPr lang="de-CH" dirty="0" err="1"/>
              <a:t>the</a:t>
            </a:r>
            <a:r>
              <a:rPr lang="de-CH" dirty="0"/>
              <a:t> </a:t>
            </a:r>
            <a:r>
              <a:rPr lang="de-CH" dirty="0" err="1"/>
              <a:t>upcoming</a:t>
            </a:r>
            <a:r>
              <a:rPr lang="de-CH" dirty="0"/>
              <a:t> </a:t>
            </a:r>
            <a:r>
              <a:rPr lang="de-CH" dirty="0" err="1"/>
              <a:t>next</a:t>
            </a:r>
            <a:r>
              <a:rPr lang="de-CH" dirty="0"/>
              <a:t> </a:t>
            </a:r>
            <a:r>
              <a:rPr lang="de-CH" dirty="0" err="1"/>
              <a:t>semester</a:t>
            </a:r>
            <a:r>
              <a:rPr lang="de-CH" dirty="0"/>
              <a:t> (fall </a:t>
            </a:r>
            <a:r>
              <a:rPr lang="de-CH" dirty="0" err="1"/>
              <a:t>term</a:t>
            </a:r>
            <a:r>
              <a:rPr lang="de-CH" dirty="0"/>
              <a:t>).</a:t>
            </a:r>
          </a:p>
          <a:p>
            <a:pPr marL="1587" lvl="1" indent="0">
              <a:buNone/>
            </a:pPr>
            <a:endParaRPr lang="de-CH" dirty="0"/>
          </a:p>
        </p:txBody>
      </p:sp>
    </p:spTree>
    <p:extLst>
      <p:ext uri="{BB962C8B-B14F-4D97-AF65-F5344CB8AC3E}">
        <p14:creationId xmlns:p14="http://schemas.microsoft.com/office/powerpoint/2010/main" val="193055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4074827278"/>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3"/>
                  </a:ext>
                </a:extLst>
              </a:tr>
            </a:tbl>
          </a:graphicData>
        </a:graphic>
      </p:graphicFrame>
      <p:cxnSp>
        <p:nvCxnSpPr>
          <p:cNvPr id="9" name="Gerade Verbindung 8"/>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 name="Titel 1">
            <a:extLst>
              <a:ext uri="{FF2B5EF4-FFF2-40B4-BE49-F238E27FC236}">
                <a16:creationId xmlns:a16="http://schemas.microsoft.com/office/drawing/2014/main" id="{CC9D4C61-DD10-DC47-938A-A9368DA8C1C5}"/>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184026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2049220043"/>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wavyHeavy" strike="noStrike" cap="none" normalizeH="0" baseline="0" dirty="0">
                          <a:ln>
                            <a:noFill/>
                          </a:ln>
                          <a:solidFill>
                            <a:schemeClr val="tx1"/>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3"/>
                  </a:ext>
                </a:extLst>
              </a:tr>
            </a:tbl>
          </a:graphicData>
        </a:graphic>
      </p:graphicFrame>
      <p:cxnSp>
        <p:nvCxnSpPr>
          <p:cNvPr id="9" name="Gerade Verbindung 8"/>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V="1">
            <a:off x="6516216" y="4581127"/>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 name="Titel 1">
            <a:extLst>
              <a:ext uri="{FF2B5EF4-FFF2-40B4-BE49-F238E27FC236}">
                <a16:creationId xmlns:a16="http://schemas.microsoft.com/office/drawing/2014/main" id="{BBAB2169-934C-184D-82DB-40A4AAA6F9AA}"/>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73615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282589207"/>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wavyHeavy" strike="noStrike" cap="none" normalizeH="0" baseline="0" dirty="0">
                          <a:ln>
                            <a:noFill/>
                          </a:ln>
                          <a:solidFill>
                            <a:schemeClr val="tx1"/>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cxnSp>
        <p:nvCxnSpPr>
          <p:cNvPr id="9" name="Gerade Verbindung 8"/>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V="1">
            <a:off x="6516216" y="4581127"/>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 name="Titel 1">
            <a:extLst>
              <a:ext uri="{FF2B5EF4-FFF2-40B4-BE49-F238E27FC236}">
                <a16:creationId xmlns:a16="http://schemas.microsoft.com/office/drawing/2014/main" id="{F0D45794-0C5F-A547-88C9-D65DAAF2F467}"/>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3103281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046569519"/>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wavyHeavy" strike="noStrike" cap="none" normalizeH="0" baseline="0" dirty="0">
                          <a:ln>
                            <a:noFill/>
                          </a:ln>
                          <a:solidFill>
                            <a:schemeClr val="tx1"/>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cxnSp>
        <p:nvCxnSpPr>
          <p:cNvPr id="9" name="Gerade Verbindung 8"/>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V="1">
            <a:off x="6516216" y="4581127"/>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6776628"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 name="Titel 1">
            <a:extLst>
              <a:ext uri="{FF2B5EF4-FFF2-40B4-BE49-F238E27FC236}">
                <a16:creationId xmlns:a16="http://schemas.microsoft.com/office/drawing/2014/main" id="{3BA357E5-5163-FE41-870D-6B6E92FE3BED}"/>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296822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247275191"/>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wavyHeavy" strike="noStrike" cap="none" normalizeH="0" baseline="0" dirty="0">
                          <a:ln>
                            <a:noFill/>
                          </a:ln>
                          <a:solidFill>
                            <a:schemeClr val="tx1"/>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accent3"/>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3"/>
                  </a:ext>
                </a:extLst>
              </a:tr>
            </a:tbl>
          </a:graphicData>
        </a:graphic>
      </p:graphicFrame>
      <p:cxnSp>
        <p:nvCxnSpPr>
          <p:cNvPr id="9" name="Gerade Verbindung 8"/>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V="1">
            <a:off x="6516216" y="4581127"/>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6776628"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 name="Titel 1">
            <a:extLst>
              <a:ext uri="{FF2B5EF4-FFF2-40B4-BE49-F238E27FC236}">
                <a16:creationId xmlns:a16="http://schemas.microsoft.com/office/drawing/2014/main" id="{9D063719-EDBB-4B47-A9B8-E69DAA84B44D}"/>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335108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047969455"/>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wavyHeavy" strike="noStrike" cap="none" normalizeH="0" baseline="0" dirty="0">
                          <a:ln>
                            <a:noFill/>
                          </a:ln>
                          <a:solidFill>
                            <a:schemeClr val="tx1"/>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3"/>
                  </a:ext>
                </a:extLst>
              </a:tr>
            </a:tbl>
          </a:graphicData>
        </a:graphic>
      </p:graphicFrame>
      <p:cxnSp>
        <p:nvCxnSpPr>
          <p:cNvPr id="9" name="Gerade Verbindung 8"/>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V="1">
            <a:off x="6516216" y="4581127"/>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6776628"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6821016" y="5229200"/>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Titel 1">
            <a:extLst>
              <a:ext uri="{FF2B5EF4-FFF2-40B4-BE49-F238E27FC236}">
                <a16:creationId xmlns:a16="http://schemas.microsoft.com/office/drawing/2014/main" id="{E879D585-5523-FE42-8BED-C3B74CD4A69E}"/>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254262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273763248"/>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wavyHeavy" strike="noStrike" cap="none" normalizeH="0" baseline="0" dirty="0">
                          <a:ln>
                            <a:noFill/>
                          </a:ln>
                          <a:solidFill>
                            <a:schemeClr val="tx1"/>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AutoShape 24"/>
          <p:cNvSpPr>
            <a:spLocks noChangeArrowheads="1"/>
          </p:cNvSpPr>
          <p:nvPr/>
        </p:nvSpPr>
        <p:spPr bwMode="auto">
          <a:xfrm>
            <a:off x="4211959" y="4941168"/>
            <a:ext cx="3528393"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cxnSp>
        <p:nvCxnSpPr>
          <p:cNvPr id="10" name="Gerade Verbindung 9"/>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6516216" y="4581127"/>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6776628"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flipV="1">
            <a:off x="6821016" y="5229200"/>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 name="Titel 1">
            <a:extLst>
              <a:ext uri="{FF2B5EF4-FFF2-40B4-BE49-F238E27FC236}">
                <a16:creationId xmlns:a16="http://schemas.microsoft.com/office/drawing/2014/main" id="{8B0B26A6-164F-8245-BAC1-D414863DC515}"/>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242276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3867644281"/>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wavyHeavy" strike="noStrike" cap="none" normalizeH="0" baseline="0" dirty="0">
                          <a:ln>
                            <a:noFill/>
                          </a:ln>
                          <a:solidFill>
                            <a:schemeClr val="tx1"/>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AutoShape 24"/>
          <p:cNvSpPr>
            <a:spLocks noChangeArrowheads="1"/>
          </p:cNvSpPr>
          <p:nvPr/>
        </p:nvSpPr>
        <p:spPr bwMode="auto">
          <a:xfrm>
            <a:off x="4211959" y="4941168"/>
            <a:ext cx="3528393"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cxnSp>
        <p:nvCxnSpPr>
          <p:cNvPr id="10" name="Gerade Verbindung 9"/>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6516216" y="4581127"/>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6776628"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flipV="1">
            <a:off x="6821016" y="5229200"/>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 name="AutoShape 24"/>
          <p:cNvSpPr>
            <a:spLocks noChangeArrowheads="1"/>
          </p:cNvSpPr>
          <p:nvPr/>
        </p:nvSpPr>
        <p:spPr bwMode="auto">
          <a:xfrm>
            <a:off x="4572000" y="4149080"/>
            <a:ext cx="1152129" cy="1800201"/>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6" name="Titel 1">
            <a:extLst>
              <a:ext uri="{FF2B5EF4-FFF2-40B4-BE49-F238E27FC236}">
                <a16:creationId xmlns:a16="http://schemas.microsoft.com/office/drawing/2014/main" id="{9BE2EA51-74A6-9E4D-9174-E7FDF7A99ADE}"/>
              </a:ext>
            </a:extLst>
          </p:cNvPr>
          <p:cNvSpPr>
            <a:spLocks noGrp="1"/>
          </p:cNvSpPr>
          <p:nvPr>
            <p:ph type="title"/>
          </p:nvPr>
        </p:nvSpPr>
        <p:spPr>
          <a:xfrm>
            <a:off x="897459" y="908720"/>
            <a:ext cx="7343775" cy="503237"/>
          </a:xfrm>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2165118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509269521"/>
              </p:ext>
            </p:extLst>
          </p:nvPr>
        </p:nvGraphicFramePr>
        <p:xfrm>
          <a:off x="1267407" y="2996952"/>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r>
                        <a:rPr kumimoji="0" lang="en-US" sz="2000" b="0" i="0" u="wavyHeavy" strike="sngStrike" kern="100" cap="none" normalizeH="0" baseline="0" dirty="0">
                          <a:ln>
                            <a:noFill/>
                          </a:ln>
                          <a:solidFill>
                            <a:schemeClr val="tx1"/>
                          </a:solidFill>
                          <a:effectLst/>
                          <a:latin typeface="Arial" pitchFamily="34" charset="0"/>
                          <a:cs typeface="Arial" pitchFamily="34" charset="0"/>
                        </a:rPr>
                        <a:t>4</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wavyHeavy" strike="noStrike" cap="none" normalizeH="0" baseline="0" dirty="0">
                          <a:ln>
                            <a:noFill/>
                          </a:ln>
                          <a:solidFill>
                            <a:schemeClr val="tx1"/>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strategy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6</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5</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wavyHeavy" strike="noStrike" cap="none" normalizeH="0" baseline="0" dirty="0">
                          <a:ln>
                            <a:noFill/>
                          </a:ln>
                          <a:solidFill>
                            <a:schemeClr val="tx1"/>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AutoShape 24"/>
          <p:cNvSpPr>
            <a:spLocks noChangeArrowheads="1"/>
          </p:cNvSpPr>
          <p:nvPr/>
        </p:nvSpPr>
        <p:spPr bwMode="auto">
          <a:xfrm>
            <a:off x="4669904" y="4941168"/>
            <a:ext cx="936104"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cxnSp>
        <p:nvCxnSpPr>
          <p:cNvPr id="10" name="Gerade Verbindung 9"/>
          <p:cNvCxnSpPr/>
          <p:nvPr/>
        </p:nvCxnSpPr>
        <p:spPr bwMode="auto">
          <a:xfrm flipV="1">
            <a:off x="4860032"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V="1">
            <a:off x="6516216" y="4581127"/>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6776628" y="4581128"/>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flipV="1">
            <a:off x="6821016" y="5229200"/>
            <a:ext cx="216024" cy="16585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 name="Titel 1">
            <a:extLst>
              <a:ext uri="{FF2B5EF4-FFF2-40B4-BE49-F238E27FC236}">
                <a16:creationId xmlns:a16="http://schemas.microsoft.com/office/drawing/2014/main" id="{836D99FB-324C-DE46-820F-D78D840A62C0}"/>
              </a:ext>
            </a:extLst>
          </p:cNvPr>
          <p:cNvSpPr>
            <a:spLocks noGrp="1"/>
          </p:cNvSpPr>
          <p:nvPr>
            <p:ph type="title"/>
          </p:nvPr>
        </p:nvSpPr>
        <p:spPr/>
        <p:txBody>
          <a:bodyPr/>
          <a:lstStyle/>
          <a:p>
            <a:r>
              <a:rPr lang="de-CH" dirty="0"/>
              <a:t>Equilibrium in dominant </a:t>
            </a:r>
            <a:r>
              <a:rPr lang="de-CH" dirty="0" err="1"/>
              <a:t>strategies</a:t>
            </a:r>
            <a:endParaRPr lang="de-CH" dirty="0"/>
          </a:p>
        </p:txBody>
      </p:sp>
    </p:spTree>
    <p:extLst>
      <p:ext uri="{BB962C8B-B14F-4D97-AF65-F5344CB8AC3E}">
        <p14:creationId xmlns:p14="http://schemas.microsoft.com/office/powerpoint/2010/main" val="840333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Equilibria</a:t>
            </a:r>
            <a:r>
              <a:rPr lang="de-CH" dirty="0"/>
              <a:t> </a:t>
            </a:r>
            <a:r>
              <a:rPr lang="de-CH" dirty="0" err="1"/>
              <a:t>concepts</a:t>
            </a:r>
            <a:endParaRPr lang="de-CH" dirty="0"/>
          </a:p>
        </p:txBody>
      </p:sp>
      <p:sp>
        <p:nvSpPr>
          <p:cNvPr id="3" name="Inhaltsplatzhalter 2"/>
          <p:cNvSpPr>
            <a:spLocks noGrp="1"/>
          </p:cNvSpPr>
          <p:nvPr>
            <p:ph idx="1"/>
          </p:nvPr>
        </p:nvSpPr>
        <p:spPr/>
        <p:txBody>
          <a:bodyPr/>
          <a:lstStyle/>
          <a:p>
            <a:r>
              <a:rPr lang="de-CH" dirty="0"/>
              <a:t>Nash-equilibrium</a:t>
            </a:r>
          </a:p>
          <a:p>
            <a:pPr lvl="2"/>
            <a:r>
              <a:rPr lang="de-CH" dirty="0"/>
              <a:t>A Nash </a:t>
            </a:r>
            <a:r>
              <a:rPr lang="de-CH" dirty="0" err="1"/>
              <a:t>equilibrium</a:t>
            </a:r>
            <a:r>
              <a:rPr lang="de-CH" dirty="0"/>
              <a:t> </a:t>
            </a:r>
            <a:r>
              <a:rPr lang="de-CH" dirty="0" err="1"/>
              <a:t>is</a:t>
            </a:r>
            <a:r>
              <a:rPr lang="de-CH" dirty="0"/>
              <a:t> a </a:t>
            </a:r>
            <a:r>
              <a:rPr lang="de-CH" dirty="0" err="1"/>
              <a:t>combination</a:t>
            </a:r>
            <a:r>
              <a:rPr lang="de-CH" dirty="0"/>
              <a:t> </a:t>
            </a:r>
            <a:r>
              <a:rPr lang="de-CH" dirty="0" err="1"/>
              <a:t>of</a:t>
            </a:r>
            <a:r>
              <a:rPr lang="de-CH" dirty="0"/>
              <a:t> </a:t>
            </a:r>
            <a:r>
              <a:rPr lang="de-CH" dirty="0" err="1"/>
              <a:t>best</a:t>
            </a:r>
            <a:r>
              <a:rPr lang="de-CH" dirty="0"/>
              <a:t> </a:t>
            </a:r>
            <a:r>
              <a:rPr lang="de-CH" dirty="0" err="1"/>
              <a:t>replies</a:t>
            </a:r>
            <a:r>
              <a:rPr lang="de-CH" dirty="0"/>
              <a:t>, i.e. </a:t>
            </a:r>
            <a:r>
              <a:rPr lang="de-CH" dirty="0" err="1"/>
              <a:t>if</a:t>
            </a:r>
            <a:r>
              <a:rPr lang="de-CH" dirty="0"/>
              <a:t> </a:t>
            </a:r>
            <a:r>
              <a:rPr lang="de-CH" dirty="0" err="1"/>
              <a:t>each</a:t>
            </a:r>
            <a:r>
              <a:rPr lang="de-CH" dirty="0"/>
              <a:t> </a:t>
            </a:r>
            <a:r>
              <a:rPr lang="de-CH" dirty="0" err="1"/>
              <a:t>player</a:t>
            </a:r>
            <a:r>
              <a:rPr lang="de-CH" dirty="0"/>
              <a:t> </a:t>
            </a:r>
            <a:r>
              <a:rPr lang="de-CH" dirty="0" err="1"/>
              <a:t>chooses</a:t>
            </a:r>
            <a:r>
              <a:rPr lang="de-CH" dirty="0"/>
              <a:t> </a:t>
            </a:r>
            <a:r>
              <a:rPr lang="de-CH" dirty="0" err="1"/>
              <a:t>the</a:t>
            </a:r>
            <a:r>
              <a:rPr lang="de-CH" dirty="0"/>
              <a:t> </a:t>
            </a:r>
            <a:r>
              <a:rPr lang="de-CH" dirty="0" err="1"/>
              <a:t>best</a:t>
            </a:r>
            <a:r>
              <a:rPr lang="de-CH" dirty="0"/>
              <a:t> </a:t>
            </a:r>
            <a:r>
              <a:rPr lang="de-CH" dirty="0" err="1"/>
              <a:t>strategy</a:t>
            </a:r>
            <a:r>
              <a:rPr lang="de-CH" dirty="0"/>
              <a:t> </a:t>
            </a:r>
            <a:r>
              <a:rPr lang="de-CH" dirty="0" err="1"/>
              <a:t>given</a:t>
            </a:r>
            <a:r>
              <a:rPr lang="de-CH" dirty="0"/>
              <a:t> </a:t>
            </a:r>
            <a:r>
              <a:rPr lang="de-CH" dirty="0" err="1"/>
              <a:t>the</a:t>
            </a:r>
            <a:r>
              <a:rPr lang="de-CH" dirty="0"/>
              <a:t> </a:t>
            </a:r>
            <a:r>
              <a:rPr lang="de-CH" dirty="0" err="1"/>
              <a:t>choices</a:t>
            </a:r>
            <a:r>
              <a:rPr lang="de-CH" dirty="0"/>
              <a:t> </a:t>
            </a:r>
            <a:r>
              <a:rPr lang="de-CH" dirty="0" err="1"/>
              <a:t>of</a:t>
            </a:r>
            <a:r>
              <a:rPr lang="de-CH" dirty="0"/>
              <a:t> </a:t>
            </a:r>
            <a:r>
              <a:rPr lang="de-CH" dirty="0" err="1"/>
              <a:t>the</a:t>
            </a:r>
            <a:r>
              <a:rPr lang="de-CH" dirty="0"/>
              <a:t> </a:t>
            </a:r>
            <a:r>
              <a:rPr lang="de-CH" dirty="0" err="1"/>
              <a:t>opponent</a:t>
            </a:r>
            <a:r>
              <a:rPr lang="de-CH" dirty="0"/>
              <a:t>. A Nash </a:t>
            </a:r>
            <a:r>
              <a:rPr lang="de-CH" dirty="0" err="1"/>
              <a:t>equilibrium</a:t>
            </a:r>
            <a:r>
              <a:rPr lang="de-CH" dirty="0"/>
              <a:t> </a:t>
            </a:r>
            <a:r>
              <a:rPr lang="de-CH" dirty="0" err="1"/>
              <a:t>can</a:t>
            </a:r>
            <a:r>
              <a:rPr lang="de-CH" dirty="0"/>
              <a:t> </a:t>
            </a:r>
            <a:r>
              <a:rPr lang="de-CH" dirty="0" err="1"/>
              <a:t>exist</a:t>
            </a:r>
            <a:r>
              <a:rPr lang="de-CH" dirty="0"/>
              <a:t> in pure </a:t>
            </a:r>
            <a:r>
              <a:rPr lang="de-CH" dirty="0" err="1"/>
              <a:t>strategies</a:t>
            </a:r>
            <a:r>
              <a:rPr lang="de-CH" dirty="0"/>
              <a:t> </a:t>
            </a:r>
            <a:r>
              <a:rPr lang="de-CH" dirty="0" err="1"/>
              <a:t>and</a:t>
            </a:r>
            <a:r>
              <a:rPr lang="de-CH" dirty="0"/>
              <a:t> in </a:t>
            </a:r>
            <a:r>
              <a:rPr lang="de-CH" dirty="0" err="1"/>
              <a:t>mixed</a:t>
            </a:r>
            <a:r>
              <a:rPr lang="de-CH" dirty="0"/>
              <a:t> </a:t>
            </a:r>
            <a:r>
              <a:rPr lang="de-CH" dirty="0" err="1"/>
              <a:t>strategies</a:t>
            </a:r>
            <a:r>
              <a:rPr lang="de-CH" dirty="0"/>
              <a:t>.</a:t>
            </a:r>
          </a:p>
        </p:txBody>
      </p:sp>
    </p:spTree>
    <p:extLst>
      <p:ext uri="{BB962C8B-B14F-4D97-AF65-F5344CB8AC3E}">
        <p14:creationId xmlns:p14="http://schemas.microsoft.com/office/powerpoint/2010/main" val="159816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5" y="908720"/>
            <a:ext cx="7773690" cy="503237"/>
          </a:xfrm>
        </p:spPr>
        <p:txBody>
          <a:bodyPr/>
          <a:lstStyle/>
          <a:p>
            <a:r>
              <a:rPr lang="de-CH" dirty="0"/>
              <a:t>Course </a:t>
            </a:r>
            <a:r>
              <a:rPr lang="de-CH" dirty="0" err="1"/>
              <a:t>outline</a:t>
            </a:r>
            <a:r>
              <a:rPr lang="de-CH" dirty="0"/>
              <a:t>, </a:t>
            </a:r>
            <a:r>
              <a:rPr lang="de-CH" dirty="0" err="1"/>
              <a:t>credits</a:t>
            </a:r>
            <a:r>
              <a:rPr lang="de-CH" dirty="0"/>
              <a:t> </a:t>
            </a:r>
            <a:r>
              <a:rPr lang="de-CH" dirty="0" err="1"/>
              <a:t>and</a:t>
            </a:r>
            <a:r>
              <a:rPr lang="de-CH" dirty="0"/>
              <a:t> administrative </a:t>
            </a:r>
            <a:r>
              <a:rPr lang="de-CH" dirty="0" err="1"/>
              <a:t>points</a:t>
            </a:r>
            <a:endParaRPr lang="de-CH" dirty="0"/>
          </a:p>
        </p:txBody>
      </p:sp>
      <p:sp>
        <p:nvSpPr>
          <p:cNvPr id="3" name="Inhaltsplatzhalter 2"/>
          <p:cNvSpPr>
            <a:spLocks noGrp="1"/>
          </p:cNvSpPr>
          <p:nvPr>
            <p:ph idx="1"/>
          </p:nvPr>
        </p:nvSpPr>
        <p:spPr>
          <a:xfrm>
            <a:off x="539552" y="1556792"/>
            <a:ext cx="8064896" cy="5184576"/>
          </a:xfrm>
        </p:spPr>
        <p:txBody>
          <a:bodyPr/>
          <a:lstStyle/>
          <a:p>
            <a:pPr marL="0" indent="0">
              <a:buNone/>
            </a:pPr>
            <a:r>
              <a:rPr lang="de-CH" b="1" dirty="0" err="1"/>
              <a:t>Literature</a:t>
            </a:r>
            <a:endParaRPr lang="de-CH" dirty="0"/>
          </a:p>
          <a:p>
            <a:pPr lvl="1"/>
            <a:r>
              <a:rPr lang="en-US" b="1" dirty="0"/>
              <a:t>Core literature: </a:t>
            </a:r>
            <a:r>
              <a:rPr lang="en-US" dirty="0" err="1"/>
              <a:t>Diekmann</a:t>
            </a:r>
            <a:r>
              <a:rPr lang="en-US" dirty="0"/>
              <a:t>, Andreas: </a:t>
            </a:r>
            <a:r>
              <a:rPr lang="en-US" dirty="0" err="1"/>
              <a:t>Spieltheorie</a:t>
            </a:r>
            <a:r>
              <a:rPr lang="en-US" dirty="0"/>
              <a:t>. </a:t>
            </a:r>
            <a:r>
              <a:rPr lang="en-US" dirty="0" err="1"/>
              <a:t>Rowohlt</a:t>
            </a:r>
            <a:r>
              <a:rPr lang="en-US" dirty="0"/>
              <a:t> 2009.</a:t>
            </a:r>
          </a:p>
          <a:p>
            <a:pPr lvl="1"/>
            <a:r>
              <a:rPr lang="en-US" b="1" dirty="0"/>
              <a:t>Further literature:</a:t>
            </a:r>
          </a:p>
          <a:p>
            <a:pPr lvl="2"/>
            <a:r>
              <a:rPr lang="en-US" dirty="0"/>
              <a:t>Dixit, </a:t>
            </a:r>
            <a:r>
              <a:rPr lang="en-US" dirty="0" err="1"/>
              <a:t>Avinash</a:t>
            </a:r>
            <a:r>
              <a:rPr lang="en-US" dirty="0"/>
              <a:t> K., and Susan </a:t>
            </a:r>
            <a:r>
              <a:rPr lang="en-US" dirty="0" err="1"/>
              <a:t>Skeath</a:t>
            </a:r>
            <a:r>
              <a:rPr lang="en-US" dirty="0"/>
              <a:t>. Games of Strategy. WW Norton &amp; Company, 2015.</a:t>
            </a:r>
          </a:p>
          <a:p>
            <a:pPr lvl="2"/>
            <a:r>
              <a:rPr lang="en-US" dirty="0"/>
              <a:t>Braun, Norman &amp; </a:t>
            </a:r>
            <a:r>
              <a:rPr lang="en-US" dirty="0" err="1"/>
              <a:t>Gautschi</a:t>
            </a:r>
            <a:r>
              <a:rPr lang="en-US" dirty="0"/>
              <a:t>, Thomas (2011), Rational Choice </a:t>
            </a:r>
            <a:r>
              <a:rPr lang="en-US" dirty="0" err="1"/>
              <a:t>Theorie</a:t>
            </a:r>
            <a:r>
              <a:rPr lang="en-US" dirty="0"/>
              <a:t>. </a:t>
            </a:r>
            <a:r>
              <a:rPr lang="en-US" dirty="0" err="1"/>
              <a:t>Juventa</a:t>
            </a:r>
            <a:r>
              <a:rPr lang="en-US" dirty="0"/>
              <a:t>; Weinheim, München.</a:t>
            </a:r>
          </a:p>
          <a:p>
            <a:pPr lvl="2"/>
            <a:r>
              <a:rPr lang="en-US" dirty="0"/>
              <a:t>Herbert Gintis (2000): Game Theory Evolving. Princeton, NJ.: Princeton University Press.</a:t>
            </a:r>
          </a:p>
          <a:p>
            <a:pPr lvl="2"/>
            <a:r>
              <a:rPr lang="en-US" dirty="0"/>
              <a:t>Ken </a:t>
            </a:r>
            <a:r>
              <a:rPr lang="en-US" dirty="0" err="1"/>
              <a:t>Binmore</a:t>
            </a:r>
            <a:r>
              <a:rPr lang="en-US" dirty="0"/>
              <a:t> (1992): Fun and Games. Lexington: Heath.</a:t>
            </a:r>
          </a:p>
          <a:p>
            <a:pPr lvl="2"/>
            <a:r>
              <a:rPr lang="en-US" dirty="0"/>
              <a:t>Eric </a:t>
            </a:r>
            <a:r>
              <a:rPr lang="en-US" dirty="0" err="1"/>
              <a:t>Rasmusen</a:t>
            </a:r>
            <a:r>
              <a:rPr lang="en-US" dirty="0"/>
              <a:t> (2000): Games and Information. 3.,veränderte </a:t>
            </a:r>
            <a:r>
              <a:rPr lang="en-US" dirty="0" err="1"/>
              <a:t>Aufl</a:t>
            </a:r>
            <a:r>
              <a:rPr lang="en-US" dirty="0"/>
              <a:t>., Oxford: Blackwell.</a:t>
            </a:r>
          </a:p>
          <a:p>
            <a:pPr lvl="2"/>
            <a:r>
              <a:rPr lang="en-US" dirty="0"/>
              <a:t>Camerer, Colin (2003): Behavioral Game Theory. Experiments in Strategic Interaction. Princeton: Princeton University Press.</a:t>
            </a:r>
          </a:p>
          <a:p>
            <a:pPr lvl="2"/>
            <a:r>
              <a:rPr lang="en-US" dirty="0"/>
              <a:t>Shelling, Thomas C.: </a:t>
            </a:r>
            <a:r>
              <a:rPr lang="en-US" dirty="0" err="1"/>
              <a:t>Micromotives</a:t>
            </a:r>
            <a:r>
              <a:rPr lang="en-US" dirty="0"/>
              <a:t> and </a:t>
            </a:r>
            <a:r>
              <a:rPr lang="en-US" dirty="0" err="1"/>
              <a:t>macrobehavior</a:t>
            </a:r>
            <a:r>
              <a:rPr lang="en-US" dirty="0"/>
              <a:t>. WW Norton &amp; Company.</a:t>
            </a:r>
          </a:p>
          <a:p>
            <a:pPr lvl="1"/>
            <a:endParaRPr lang="en-US" dirty="0"/>
          </a:p>
          <a:p>
            <a:pPr lvl="1"/>
            <a:endParaRPr lang="en-US" dirty="0"/>
          </a:p>
          <a:p>
            <a:pPr lvl="1"/>
            <a:endParaRPr lang="en-US" dirty="0"/>
          </a:p>
          <a:p>
            <a:pPr lvl="1"/>
            <a:r>
              <a:rPr lang="en-US" dirty="0"/>
              <a:t>Course-relevant websites:</a:t>
            </a:r>
          </a:p>
          <a:p>
            <a:pPr lvl="1"/>
            <a:endParaRPr lang="en-US" dirty="0"/>
          </a:p>
          <a:p>
            <a:pPr lvl="1"/>
            <a:r>
              <a:rPr lang="en-US" dirty="0" err="1"/>
              <a:t>www.Gametheory.online</a:t>
            </a:r>
            <a:endParaRPr lang="en-US" dirty="0"/>
          </a:p>
          <a:p>
            <a:pPr lvl="1"/>
            <a:endParaRPr lang="en-US" dirty="0"/>
          </a:p>
          <a:p>
            <a:pPr lvl="1"/>
            <a:r>
              <a:rPr lang="en-US" dirty="0" err="1"/>
              <a:t>www.scienceexperiment.online</a:t>
            </a:r>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This lecture gives an introduction to models of social interactions in the social sciences. A focus is on game theoretical models, actor models and models about micro-macro transitions. Typical examples and empirical findings from the social sciences are discussed.</a:t>
            </a:r>
            <a:endParaRPr lang="de-CH" dirty="0"/>
          </a:p>
          <a:p>
            <a:r>
              <a:rPr lang="en-US" b="1" dirty="0"/>
              <a:t>Credits:</a:t>
            </a:r>
            <a:endParaRPr lang="de-CH" dirty="0"/>
          </a:p>
          <a:p>
            <a:pPr lvl="1"/>
            <a:r>
              <a:rPr lang="en-US" i="1" dirty="0"/>
              <a:t>For BA students:</a:t>
            </a:r>
            <a:r>
              <a:rPr lang="en-US" dirty="0"/>
              <a:t> The course is worth 4 ECTS credits. The course is not graded and is examined on a pass/fail basis. </a:t>
            </a:r>
            <a:endParaRPr lang="de-CH" dirty="0"/>
          </a:p>
          <a:p>
            <a:pPr lvl="1"/>
            <a:r>
              <a:rPr lang="en-US" i="1" dirty="0"/>
              <a:t>For MA students: </a:t>
            </a:r>
            <a:r>
              <a:rPr lang="en-US" dirty="0"/>
              <a:t>The course is worth 6 ECTS credits. The course is not graded and is examined on a pass/fail basis.</a:t>
            </a:r>
            <a:endParaRPr lang="de-CH" dirty="0"/>
          </a:p>
          <a:p>
            <a:pPr lvl="1"/>
            <a:r>
              <a:rPr lang="en-US" dirty="0"/>
              <a:t>To receive credit, students are expected to read the literature, participate in group work and discussions during the lecture and pass the exam. The exam is written in the last session of the course. If the exam is not passed the course is failed. In this case, students are advised to take the course “</a:t>
            </a:r>
            <a:r>
              <a:rPr lang="en-US" dirty="0" err="1"/>
              <a:t>Modellbildung</a:t>
            </a:r>
            <a:r>
              <a:rPr lang="en-US" dirty="0"/>
              <a:t>” in the upcoming spring term 2020. </a:t>
            </a:r>
            <a:endParaRPr lang="de-CH" dirty="0"/>
          </a:p>
          <a:p>
            <a:pPr marL="1587" lvl="1" indent="0">
              <a:buNone/>
            </a:pPr>
            <a:endParaRPr lang="de-CH" dirty="0"/>
          </a:p>
        </p:txBody>
      </p:sp>
    </p:spTree>
    <p:extLst>
      <p:ext uri="{BB962C8B-B14F-4D97-AF65-F5344CB8AC3E}">
        <p14:creationId xmlns:p14="http://schemas.microsoft.com/office/powerpoint/2010/main" val="58345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Nash </a:t>
            </a:r>
            <a:r>
              <a:rPr lang="de-CH" dirty="0" err="1"/>
              <a:t>equilibrium</a:t>
            </a:r>
            <a:endParaRPr lang="de-CH" dirty="0"/>
          </a:p>
        </p:txBody>
      </p:sp>
      <p:sp>
        <p:nvSpPr>
          <p:cNvPr id="3" name="Inhaltsplatzhalter 2"/>
          <p:cNvSpPr>
            <a:spLocks noGrp="1"/>
          </p:cNvSpPr>
          <p:nvPr>
            <p:ph idx="1"/>
          </p:nvPr>
        </p:nvSpPr>
        <p:spPr>
          <a:xfrm>
            <a:off x="900113" y="2132856"/>
            <a:ext cx="7343775" cy="3959969"/>
          </a:xfrm>
        </p:spPr>
        <p:txBody>
          <a:bodyPr/>
          <a:lstStyle/>
          <a:p>
            <a:pPr lvl="1">
              <a:lnSpc>
                <a:spcPct val="90000"/>
              </a:lnSpc>
            </a:pPr>
            <a:r>
              <a:rPr lang="de-CH" dirty="0" err="1"/>
              <a:t>Step</a:t>
            </a:r>
            <a:r>
              <a:rPr lang="de-CH" dirty="0"/>
              <a:t> 1: 	</a:t>
            </a:r>
            <a:r>
              <a:rPr lang="de-CH" dirty="0" err="1"/>
              <a:t>Assume</a:t>
            </a:r>
            <a:r>
              <a:rPr lang="de-CH" dirty="0"/>
              <a:t> </a:t>
            </a:r>
            <a:r>
              <a:rPr lang="de-CH" dirty="0" err="1"/>
              <a:t>you</a:t>
            </a:r>
            <a:r>
              <a:rPr lang="de-CH" dirty="0"/>
              <a:t> </a:t>
            </a:r>
            <a:r>
              <a:rPr lang="de-CH" dirty="0" err="1"/>
              <a:t>are</a:t>
            </a:r>
            <a:r>
              <a:rPr lang="de-CH" dirty="0"/>
              <a:t> </a:t>
            </a:r>
            <a:r>
              <a:rPr lang="de-CH" dirty="0" err="1"/>
              <a:t>one</a:t>
            </a:r>
            <a:r>
              <a:rPr lang="de-CH" dirty="0"/>
              <a:t> </a:t>
            </a:r>
            <a:r>
              <a:rPr lang="de-CH" dirty="0" err="1"/>
              <a:t>of</a:t>
            </a:r>
            <a:r>
              <a:rPr lang="de-CH" dirty="0"/>
              <a:t> </a:t>
            </a:r>
            <a:r>
              <a:rPr lang="de-CH" dirty="0" err="1"/>
              <a:t>the</a:t>
            </a:r>
            <a:r>
              <a:rPr lang="de-CH" dirty="0"/>
              <a:t> </a:t>
            </a:r>
            <a:r>
              <a:rPr lang="de-CH" dirty="0" err="1"/>
              <a:t>players</a:t>
            </a:r>
            <a:endParaRPr lang="de-CH" dirty="0"/>
          </a:p>
          <a:p>
            <a:pPr lvl="1">
              <a:lnSpc>
                <a:spcPct val="90000"/>
              </a:lnSpc>
            </a:pPr>
            <a:r>
              <a:rPr lang="de-CH" dirty="0" err="1"/>
              <a:t>Step</a:t>
            </a:r>
            <a:r>
              <a:rPr lang="de-CH" dirty="0"/>
              <a:t> 2: 	</a:t>
            </a:r>
            <a:r>
              <a:rPr lang="de-CH" dirty="0" err="1"/>
              <a:t>Assume</a:t>
            </a:r>
            <a:r>
              <a:rPr lang="de-CH" dirty="0"/>
              <a:t> </a:t>
            </a:r>
            <a:r>
              <a:rPr lang="de-CH" dirty="0" err="1"/>
              <a:t>the</a:t>
            </a:r>
            <a:r>
              <a:rPr lang="de-CH" dirty="0"/>
              <a:t> </a:t>
            </a:r>
            <a:r>
              <a:rPr lang="de-CH" dirty="0" err="1"/>
              <a:t>opponent</a:t>
            </a:r>
            <a:r>
              <a:rPr lang="de-CH" dirty="0"/>
              <a:t> </a:t>
            </a:r>
            <a:r>
              <a:rPr lang="de-CH" dirty="0" err="1"/>
              <a:t>chooses</a:t>
            </a:r>
            <a:r>
              <a:rPr lang="de-CH" dirty="0"/>
              <a:t> a </a:t>
            </a:r>
            <a:r>
              <a:rPr lang="de-CH" dirty="0" err="1"/>
              <a:t>given</a:t>
            </a:r>
            <a:r>
              <a:rPr lang="de-CH" dirty="0"/>
              <a:t> alternative</a:t>
            </a:r>
          </a:p>
          <a:p>
            <a:pPr lvl="1">
              <a:lnSpc>
                <a:spcPct val="90000"/>
              </a:lnSpc>
            </a:pPr>
            <a:r>
              <a:rPr lang="de-CH" dirty="0" err="1"/>
              <a:t>Step</a:t>
            </a:r>
            <a:r>
              <a:rPr lang="de-CH" dirty="0"/>
              <a:t> 3: 	</a:t>
            </a:r>
            <a:r>
              <a:rPr lang="de-CH" dirty="0" err="1"/>
              <a:t>Determine</a:t>
            </a:r>
            <a:r>
              <a:rPr lang="de-CH" dirty="0"/>
              <a:t> </a:t>
            </a:r>
            <a:r>
              <a:rPr lang="de-CH" dirty="0" err="1"/>
              <a:t>the</a:t>
            </a:r>
            <a:r>
              <a:rPr lang="de-CH" dirty="0"/>
              <a:t> </a:t>
            </a:r>
            <a:r>
              <a:rPr lang="de-CH" dirty="0" err="1"/>
              <a:t>best</a:t>
            </a:r>
            <a:r>
              <a:rPr lang="de-CH" dirty="0"/>
              <a:t> </a:t>
            </a:r>
            <a:r>
              <a:rPr lang="de-CH" dirty="0" err="1"/>
              <a:t>reply</a:t>
            </a:r>
            <a:r>
              <a:rPr lang="de-CH" dirty="0"/>
              <a:t> </a:t>
            </a:r>
            <a:r>
              <a:rPr lang="de-CH" dirty="0" err="1"/>
              <a:t>and</a:t>
            </a:r>
            <a:r>
              <a:rPr lang="de-CH" dirty="0"/>
              <a:t> </a:t>
            </a:r>
            <a:r>
              <a:rPr lang="de-CH" dirty="0" err="1"/>
              <a:t>mark</a:t>
            </a:r>
            <a:r>
              <a:rPr lang="de-CH" dirty="0"/>
              <a:t> </a:t>
            </a:r>
            <a:r>
              <a:rPr lang="de-CH" dirty="0" err="1"/>
              <a:t>it</a:t>
            </a:r>
            <a:endParaRPr lang="de-CH" dirty="0"/>
          </a:p>
          <a:p>
            <a:pPr lvl="1">
              <a:lnSpc>
                <a:spcPct val="90000"/>
              </a:lnSpc>
            </a:pPr>
            <a:r>
              <a:rPr lang="de-CH" dirty="0" err="1"/>
              <a:t>Step</a:t>
            </a:r>
            <a:r>
              <a:rPr lang="de-CH" dirty="0"/>
              <a:t> 4: 	Look </a:t>
            </a:r>
            <a:r>
              <a:rPr lang="de-CH" dirty="0" err="1"/>
              <a:t>for</a:t>
            </a:r>
            <a:r>
              <a:rPr lang="de-CH" dirty="0"/>
              <a:t> </a:t>
            </a:r>
            <a:r>
              <a:rPr lang="de-CH" dirty="0" err="1"/>
              <a:t>the</a:t>
            </a:r>
            <a:r>
              <a:rPr lang="de-CH" dirty="0"/>
              <a:t> </a:t>
            </a:r>
            <a:r>
              <a:rPr lang="de-CH" dirty="0" err="1"/>
              <a:t>best</a:t>
            </a:r>
            <a:r>
              <a:rPr lang="de-CH" dirty="0"/>
              <a:t> </a:t>
            </a:r>
            <a:r>
              <a:rPr lang="de-CH" dirty="0" err="1"/>
              <a:t>reply</a:t>
            </a:r>
            <a:r>
              <a:rPr lang="de-CH" dirty="0"/>
              <a:t> </a:t>
            </a:r>
            <a:r>
              <a:rPr lang="de-CH" dirty="0" err="1"/>
              <a:t>for</a:t>
            </a:r>
            <a:r>
              <a:rPr lang="de-CH" dirty="0"/>
              <a:t> </a:t>
            </a:r>
            <a:r>
              <a:rPr lang="de-CH" dirty="0" err="1"/>
              <a:t>each</a:t>
            </a:r>
            <a:r>
              <a:rPr lang="de-CH" dirty="0"/>
              <a:t> </a:t>
            </a:r>
            <a:r>
              <a:rPr lang="de-CH" dirty="0" err="1"/>
              <a:t>of</a:t>
            </a:r>
            <a:r>
              <a:rPr lang="de-CH" dirty="0"/>
              <a:t> </a:t>
            </a:r>
            <a:r>
              <a:rPr lang="de-CH" dirty="0" err="1"/>
              <a:t>the</a:t>
            </a:r>
            <a:r>
              <a:rPr lang="de-CH" dirty="0"/>
              <a:t> alternatives </a:t>
            </a:r>
            <a:r>
              <a:rPr lang="de-CH" dirty="0" err="1"/>
              <a:t>of</a:t>
            </a:r>
            <a:r>
              <a:rPr lang="de-CH" dirty="0"/>
              <a:t> </a:t>
            </a:r>
            <a:r>
              <a:rPr lang="de-CH" dirty="0" err="1"/>
              <a:t>th</a:t>
            </a:r>
            <a:r>
              <a:rPr lang="de-CH" dirty="0"/>
              <a:t> 			</a:t>
            </a:r>
            <a:r>
              <a:rPr lang="de-CH" dirty="0" err="1"/>
              <a:t>opponent</a:t>
            </a:r>
            <a:r>
              <a:rPr lang="de-CH" dirty="0"/>
              <a:t> </a:t>
            </a:r>
            <a:r>
              <a:rPr lang="de-CH" dirty="0" err="1"/>
              <a:t>and</a:t>
            </a:r>
            <a:r>
              <a:rPr lang="de-CH" dirty="0"/>
              <a:t> </a:t>
            </a:r>
            <a:r>
              <a:rPr lang="de-CH" dirty="0" err="1"/>
              <a:t>mark</a:t>
            </a:r>
            <a:r>
              <a:rPr lang="de-CH" dirty="0"/>
              <a:t> </a:t>
            </a:r>
            <a:r>
              <a:rPr lang="de-CH" dirty="0" err="1"/>
              <a:t>it</a:t>
            </a:r>
            <a:endParaRPr lang="de-CH" dirty="0"/>
          </a:p>
          <a:p>
            <a:pPr lvl="1">
              <a:lnSpc>
                <a:spcPct val="90000"/>
              </a:lnSpc>
            </a:pPr>
            <a:r>
              <a:rPr lang="de-CH" dirty="0" err="1"/>
              <a:t>Step</a:t>
            </a:r>
            <a:r>
              <a:rPr lang="de-CH" dirty="0"/>
              <a:t> 5: 	</a:t>
            </a:r>
            <a:r>
              <a:rPr lang="de-CH" dirty="0" err="1"/>
              <a:t>Each</a:t>
            </a:r>
            <a:r>
              <a:rPr lang="de-CH" dirty="0"/>
              <a:t> </a:t>
            </a:r>
            <a:r>
              <a:rPr lang="de-CH" dirty="0" err="1"/>
              <a:t>combination</a:t>
            </a:r>
            <a:r>
              <a:rPr lang="de-CH" dirty="0"/>
              <a:t> </a:t>
            </a:r>
            <a:r>
              <a:rPr lang="de-CH" dirty="0" err="1"/>
              <a:t>of</a:t>
            </a:r>
            <a:r>
              <a:rPr lang="de-CH" dirty="0"/>
              <a:t> </a:t>
            </a:r>
            <a:r>
              <a:rPr lang="de-CH" dirty="0" err="1"/>
              <a:t>both-sided</a:t>
            </a:r>
            <a:r>
              <a:rPr lang="de-CH" dirty="0"/>
              <a:t> </a:t>
            </a:r>
            <a:r>
              <a:rPr lang="de-CH" dirty="0" err="1"/>
              <a:t>marked</a:t>
            </a:r>
            <a:r>
              <a:rPr lang="de-CH" dirty="0"/>
              <a:t> </a:t>
            </a:r>
            <a:r>
              <a:rPr lang="de-CH" dirty="0" err="1"/>
              <a:t>entries</a:t>
            </a:r>
            <a:r>
              <a:rPr lang="de-CH" dirty="0"/>
              <a:t> </a:t>
            </a:r>
            <a:r>
              <a:rPr lang="de-CH" dirty="0" err="1"/>
              <a:t>is</a:t>
            </a:r>
            <a:r>
              <a:rPr lang="de-CH" dirty="0"/>
              <a:t> a Nash 		</a:t>
            </a:r>
            <a:r>
              <a:rPr lang="de-CH" dirty="0" err="1"/>
              <a:t>equilibrium</a:t>
            </a:r>
            <a:endParaRPr lang="de-CH" dirty="0"/>
          </a:p>
        </p:txBody>
      </p:sp>
    </p:spTree>
    <p:extLst>
      <p:ext uri="{BB962C8B-B14F-4D97-AF65-F5344CB8AC3E}">
        <p14:creationId xmlns:p14="http://schemas.microsoft.com/office/powerpoint/2010/main" val="2496171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Example</a:t>
            </a:r>
            <a:r>
              <a:rPr lang="de-CH" dirty="0"/>
              <a:t>: A simple </a:t>
            </a:r>
            <a:r>
              <a:rPr lang="de-CH" dirty="0" err="1"/>
              <a:t>coordination</a:t>
            </a:r>
            <a:r>
              <a:rPr lang="de-CH" dirty="0"/>
              <a:t> </a:t>
            </a:r>
            <a:r>
              <a:rPr lang="de-CH" dirty="0" err="1"/>
              <a:t>game</a:t>
            </a:r>
            <a:endParaRPr lang="de-CH" dirty="0"/>
          </a:p>
        </p:txBody>
      </p:sp>
      <p:sp>
        <p:nvSpPr>
          <p:cNvPr id="3" name="Inhaltsplatzhalter 2"/>
          <p:cNvSpPr>
            <a:spLocks noGrp="1"/>
          </p:cNvSpPr>
          <p:nvPr>
            <p:ph idx="1"/>
          </p:nvPr>
        </p:nvSpPr>
        <p:spPr>
          <a:xfrm>
            <a:off x="900113" y="1700808"/>
            <a:ext cx="7475058" cy="4392017"/>
          </a:xfrm>
        </p:spPr>
        <p:txBody>
          <a:bodyPr/>
          <a:lstStyle/>
          <a:p>
            <a:pPr lvl="1"/>
            <a:r>
              <a:rPr lang="de-CH" dirty="0" err="1"/>
              <a:t>You</a:t>
            </a:r>
            <a:r>
              <a:rPr lang="de-CH" dirty="0"/>
              <a:t> </a:t>
            </a:r>
            <a:r>
              <a:rPr lang="de-CH" dirty="0" err="1"/>
              <a:t>are</a:t>
            </a:r>
            <a:r>
              <a:rPr lang="de-CH" dirty="0"/>
              <a:t> in </a:t>
            </a:r>
            <a:r>
              <a:rPr lang="de-CH" dirty="0" err="1"/>
              <a:t>holidays</a:t>
            </a:r>
            <a:r>
              <a:rPr lang="de-CH" dirty="0"/>
              <a:t> in Paris </a:t>
            </a:r>
            <a:r>
              <a:rPr lang="de-CH" dirty="0" err="1"/>
              <a:t>and</a:t>
            </a:r>
            <a:r>
              <a:rPr lang="de-CH" dirty="0"/>
              <a:t> </a:t>
            </a:r>
            <a:r>
              <a:rPr lang="de-CH" dirty="0" err="1"/>
              <a:t>loose</a:t>
            </a:r>
            <a:r>
              <a:rPr lang="de-CH" dirty="0"/>
              <a:t> </a:t>
            </a:r>
            <a:r>
              <a:rPr lang="de-CH" dirty="0" err="1"/>
              <a:t>your</a:t>
            </a:r>
            <a:r>
              <a:rPr lang="de-CH" dirty="0"/>
              <a:t> </a:t>
            </a:r>
            <a:r>
              <a:rPr lang="de-CH" dirty="0" err="1"/>
              <a:t>travel</a:t>
            </a:r>
            <a:r>
              <a:rPr lang="de-CH" dirty="0"/>
              <a:t> </a:t>
            </a:r>
            <a:r>
              <a:rPr lang="de-CH" dirty="0" err="1"/>
              <a:t>partner</a:t>
            </a:r>
            <a:endParaRPr lang="de-CH" dirty="0"/>
          </a:p>
          <a:p>
            <a:pPr lvl="1"/>
            <a:r>
              <a:rPr lang="de-CH" dirty="0" err="1"/>
              <a:t>Your</a:t>
            </a:r>
            <a:r>
              <a:rPr lang="de-CH" dirty="0"/>
              <a:t> </a:t>
            </a:r>
            <a:r>
              <a:rPr lang="de-CH" dirty="0" err="1"/>
              <a:t>battery</a:t>
            </a:r>
            <a:r>
              <a:rPr lang="de-CH" dirty="0"/>
              <a:t> </a:t>
            </a:r>
            <a:r>
              <a:rPr lang="de-CH" dirty="0" err="1"/>
              <a:t>of</a:t>
            </a:r>
            <a:r>
              <a:rPr lang="de-CH" dirty="0"/>
              <a:t> </a:t>
            </a:r>
            <a:r>
              <a:rPr lang="de-CH" dirty="0" err="1"/>
              <a:t>your</a:t>
            </a:r>
            <a:r>
              <a:rPr lang="de-CH" dirty="0"/>
              <a:t> mobile </a:t>
            </a:r>
            <a:r>
              <a:rPr lang="de-CH" dirty="0" err="1"/>
              <a:t>is</a:t>
            </a:r>
            <a:r>
              <a:rPr lang="de-CH" dirty="0"/>
              <a:t> off</a:t>
            </a:r>
          </a:p>
          <a:p>
            <a:pPr lvl="1"/>
            <a:r>
              <a:rPr lang="de-CH" dirty="0" err="1"/>
              <a:t>You</a:t>
            </a:r>
            <a:r>
              <a:rPr lang="de-CH" dirty="0"/>
              <a:t> </a:t>
            </a:r>
            <a:r>
              <a:rPr lang="de-CH" dirty="0" err="1"/>
              <a:t>want</a:t>
            </a:r>
            <a:r>
              <a:rPr lang="de-CH" dirty="0"/>
              <a:t> </a:t>
            </a:r>
            <a:r>
              <a:rPr lang="de-CH" dirty="0" err="1"/>
              <a:t>to</a:t>
            </a:r>
            <a:r>
              <a:rPr lang="de-CH" dirty="0"/>
              <a:t> </a:t>
            </a:r>
            <a:r>
              <a:rPr lang="de-CH" dirty="0" err="1"/>
              <a:t>meet</a:t>
            </a:r>
            <a:r>
              <a:rPr lang="de-CH" dirty="0"/>
              <a:t> </a:t>
            </a:r>
            <a:r>
              <a:rPr lang="de-CH" dirty="0" err="1"/>
              <a:t>him</a:t>
            </a:r>
            <a:r>
              <a:rPr lang="de-CH" dirty="0"/>
              <a:t> </a:t>
            </a:r>
            <a:r>
              <a:rPr lang="de-CH" dirty="0" err="1"/>
              <a:t>or</a:t>
            </a:r>
            <a:r>
              <a:rPr lang="de-CH" dirty="0"/>
              <a:t> her </a:t>
            </a:r>
            <a:r>
              <a:rPr lang="de-CH" dirty="0" err="1"/>
              <a:t>without</a:t>
            </a:r>
            <a:r>
              <a:rPr lang="de-CH" dirty="0"/>
              <a:t> </a:t>
            </a:r>
            <a:r>
              <a:rPr lang="de-CH" dirty="0" err="1"/>
              <a:t>communication</a:t>
            </a:r>
            <a:r>
              <a:rPr lang="de-CH" dirty="0"/>
              <a:t> </a:t>
            </a:r>
            <a:r>
              <a:rPr lang="de-CH" dirty="0" err="1"/>
              <a:t>possibility</a:t>
            </a:r>
            <a:endParaRPr lang="de-CH" dirty="0"/>
          </a:p>
        </p:txBody>
      </p:sp>
      <p:graphicFrame>
        <p:nvGraphicFramePr>
          <p:cNvPr id="8" name="Group 35"/>
          <p:cNvGraphicFramePr>
            <a:graphicFrameLocks/>
          </p:cNvGraphicFramePr>
          <p:nvPr>
            <p:extLst>
              <p:ext uri="{D42A27DB-BD31-4B8C-83A1-F6EECF244321}">
                <p14:modId xmlns:p14="http://schemas.microsoft.com/office/powerpoint/2010/main" val="3089918513"/>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0580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568241983"/>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Inhaltsplatzhalter 4">
            <a:extLst>
              <a:ext uri="{FF2B5EF4-FFF2-40B4-BE49-F238E27FC236}">
                <a16:creationId xmlns:a16="http://schemas.microsoft.com/office/drawing/2014/main" id="{306FD474-E05B-994E-9D64-6832C197DCD5}"/>
              </a:ext>
            </a:extLst>
          </p:cNvPr>
          <p:cNvSpPr>
            <a:spLocks noGrp="1"/>
          </p:cNvSpPr>
          <p:nvPr>
            <p:ph idx="1"/>
          </p:nvPr>
        </p:nvSpPr>
        <p:spPr/>
        <p:txBody>
          <a:bodyPr/>
          <a:lstStyle/>
          <a:p>
            <a:endParaRPr lang="en-US"/>
          </a:p>
        </p:txBody>
      </p:sp>
      <p:sp>
        <p:nvSpPr>
          <p:cNvPr id="7" name="Titel 6">
            <a:extLst>
              <a:ext uri="{FF2B5EF4-FFF2-40B4-BE49-F238E27FC236}">
                <a16:creationId xmlns:a16="http://schemas.microsoft.com/office/drawing/2014/main" id="{21DBAF73-F3F2-1F4E-98A5-547C05D2602F}"/>
              </a:ext>
            </a:extLst>
          </p:cNvPr>
          <p:cNvSpPr>
            <a:spLocks noGrp="1"/>
          </p:cNvSpPr>
          <p:nvPr>
            <p:ph type="title"/>
          </p:nvPr>
        </p:nvSpPr>
        <p:spPr/>
        <p:txBody>
          <a:bodyPr/>
          <a:lstStyle/>
          <a:p>
            <a:endParaRPr lang="en-US"/>
          </a:p>
        </p:txBody>
      </p:sp>
      <p:sp>
        <p:nvSpPr>
          <p:cNvPr id="9" name="Titel 1">
            <a:extLst>
              <a:ext uri="{FF2B5EF4-FFF2-40B4-BE49-F238E27FC236}">
                <a16:creationId xmlns:a16="http://schemas.microsoft.com/office/drawing/2014/main" id="{4FB20F8D-3677-994D-9362-F8A48BF9B765}"/>
              </a:ext>
            </a:extLst>
          </p:cNvPr>
          <p:cNvSpPr txBox="1">
            <a:spLocks/>
          </p:cNvSpPr>
          <p:nvPr/>
        </p:nvSpPr>
        <p:spPr bwMode="auto">
          <a:xfrm>
            <a:off x="897459" y="908720"/>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kern="0"/>
              <a:t>Example: A simple coordination game</a:t>
            </a:r>
            <a:endParaRPr lang="de-CH" kern="0" dirty="0"/>
          </a:p>
        </p:txBody>
      </p:sp>
      <p:sp>
        <p:nvSpPr>
          <p:cNvPr id="10" name="Inhaltsplatzhalter 2">
            <a:extLst>
              <a:ext uri="{FF2B5EF4-FFF2-40B4-BE49-F238E27FC236}">
                <a16:creationId xmlns:a16="http://schemas.microsoft.com/office/drawing/2014/main" id="{6E391143-0DA5-C143-9A71-10247574CF8F}"/>
              </a:ext>
            </a:extLst>
          </p:cNvPr>
          <p:cNvSpPr txBox="1">
            <a:spLocks/>
          </p:cNvSpPr>
          <p:nvPr/>
        </p:nvSpPr>
        <p:spPr bwMode="auto">
          <a:xfrm>
            <a:off x="900113" y="1700808"/>
            <a:ext cx="7475058" cy="43920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40000"/>
              </a:spcBef>
              <a:spcAft>
                <a:spcPct val="0"/>
              </a:spcAft>
              <a:buClr>
                <a:schemeClr val="tx2"/>
              </a:buClr>
              <a:buFont typeface="Wingdings" pitchFamily="2" charset="2"/>
              <a:buChar char="§"/>
              <a:defRPr sz="2000" b="0">
                <a:solidFill>
                  <a:schemeClr val="tx2"/>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347662" indent="0" algn="l" rtl="0" eaLnBrk="1" fontAlgn="base" hangingPunct="1">
              <a:spcBef>
                <a:spcPct val="40000"/>
              </a:spcBef>
              <a:spcAft>
                <a:spcPct val="0"/>
              </a:spcAft>
              <a:buFont typeface="Arial" charset="0"/>
              <a:buNone/>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lvl="1"/>
            <a:r>
              <a:rPr lang="de-CH" kern="0"/>
              <a:t>You are in holidays in Paris and loose your travel partner</a:t>
            </a:r>
          </a:p>
          <a:p>
            <a:pPr lvl="1"/>
            <a:r>
              <a:rPr lang="de-CH" kern="0"/>
              <a:t>Your battery of your mobile is off</a:t>
            </a:r>
          </a:p>
          <a:p>
            <a:pPr lvl="1"/>
            <a:r>
              <a:rPr lang="de-CH" kern="0"/>
              <a:t>You want to meet him or her without communication possibility</a:t>
            </a:r>
            <a:endParaRPr lang="de-CH" kern="0" dirty="0"/>
          </a:p>
        </p:txBody>
      </p:sp>
    </p:spTree>
    <p:extLst>
      <p:ext uri="{BB962C8B-B14F-4D97-AF65-F5344CB8AC3E}">
        <p14:creationId xmlns:p14="http://schemas.microsoft.com/office/powerpoint/2010/main" val="1230116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3961052357"/>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itel 4">
            <a:extLst>
              <a:ext uri="{FF2B5EF4-FFF2-40B4-BE49-F238E27FC236}">
                <a16:creationId xmlns:a16="http://schemas.microsoft.com/office/drawing/2014/main" id="{6D93EFBE-8A82-9344-9E6C-DD56952A9805}"/>
              </a:ext>
            </a:extLst>
          </p:cNvPr>
          <p:cNvSpPr>
            <a:spLocks noGrp="1"/>
          </p:cNvSpPr>
          <p:nvPr>
            <p:ph type="title"/>
          </p:nvPr>
        </p:nvSpPr>
        <p:spPr/>
        <p:txBody>
          <a:bodyPr/>
          <a:lstStyle/>
          <a:p>
            <a:endParaRPr lang="en-US"/>
          </a:p>
        </p:txBody>
      </p:sp>
      <p:sp>
        <p:nvSpPr>
          <p:cNvPr id="7" name="Inhaltsplatzhalter 6">
            <a:extLst>
              <a:ext uri="{FF2B5EF4-FFF2-40B4-BE49-F238E27FC236}">
                <a16:creationId xmlns:a16="http://schemas.microsoft.com/office/drawing/2014/main" id="{1A641C77-A21A-BE4E-A692-3923F283C92E}"/>
              </a:ext>
            </a:extLst>
          </p:cNvPr>
          <p:cNvSpPr>
            <a:spLocks noGrp="1"/>
          </p:cNvSpPr>
          <p:nvPr>
            <p:ph idx="1"/>
          </p:nvPr>
        </p:nvSpPr>
        <p:spPr/>
        <p:txBody>
          <a:bodyPr/>
          <a:lstStyle/>
          <a:p>
            <a:endParaRPr lang="en-US"/>
          </a:p>
        </p:txBody>
      </p:sp>
      <p:sp>
        <p:nvSpPr>
          <p:cNvPr id="9" name="Titel 1">
            <a:extLst>
              <a:ext uri="{FF2B5EF4-FFF2-40B4-BE49-F238E27FC236}">
                <a16:creationId xmlns:a16="http://schemas.microsoft.com/office/drawing/2014/main" id="{60E1520B-A5D6-5648-B7D7-9E2112F942B8}"/>
              </a:ext>
            </a:extLst>
          </p:cNvPr>
          <p:cNvSpPr txBox="1">
            <a:spLocks/>
          </p:cNvSpPr>
          <p:nvPr/>
        </p:nvSpPr>
        <p:spPr bwMode="auto">
          <a:xfrm>
            <a:off x="897459" y="908720"/>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kern="0"/>
              <a:t>Example: A simple coordination game</a:t>
            </a:r>
            <a:endParaRPr lang="de-CH" kern="0" dirty="0"/>
          </a:p>
        </p:txBody>
      </p:sp>
      <p:sp>
        <p:nvSpPr>
          <p:cNvPr id="10" name="Inhaltsplatzhalter 2">
            <a:extLst>
              <a:ext uri="{FF2B5EF4-FFF2-40B4-BE49-F238E27FC236}">
                <a16:creationId xmlns:a16="http://schemas.microsoft.com/office/drawing/2014/main" id="{9688F195-2A61-7E42-BC38-2264D8C6C8F2}"/>
              </a:ext>
            </a:extLst>
          </p:cNvPr>
          <p:cNvSpPr txBox="1">
            <a:spLocks/>
          </p:cNvSpPr>
          <p:nvPr/>
        </p:nvSpPr>
        <p:spPr bwMode="auto">
          <a:xfrm>
            <a:off x="900113" y="1700808"/>
            <a:ext cx="7475058" cy="43920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40000"/>
              </a:spcBef>
              <a:spcAft>
                <a:spcPct val="0"/>
              </a:spcAft>
              <a:buClr>
                <a:schemeClr val="tx2"/>
              </a:buClr>
              <a:buFont typeface="Wingdings" pitchFamily="2" charset="2"/>
              <a:buChar char="§"/>
              <a:defRPr sz="2000" b="0">
                <a:solidFill>
                  <a:schemeClr val="tx2"/>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347662" indent="0" algn="l" rtl="0" eaLnBrk="1" fontAlgn="base" hangingPunct="1">
              <a:spcBef>
                <a:spcPct val="40000"/>
              </a:spcBef>
              <a:spcAft>
                <a:spcPct val="0"/>
              </a:spcAft>
              <a:buFont typeface="Arial" charset="0"/>
              <a:buNone/>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lvl="1"/>
            <a:r>
              <a:rPr lang="de-CH" kern="0"/>
              <a:t>You are in holidays in Paris and loose your travel partner</a:t>
            </a:r>
          </a:p>
          <a:p>
            <a:pPr lvl="1"/>
            <a:r>
              <a:rPr lang="de-CH" kern="0"/>
              <a:t>Your battery of your mobile is off</a:t>
            </a:r>
          </a:p>
          <a:p>
            <a:pPr lvl="1"/>
            <a:r>
              <a:rPr lang="de-CH" kern="0"/>
              <a:t>You want to meet him or her without communication possibility</a:t>
            </a:r>
            <a:endParaRPr lang="de-CH" kern="0" dirty="0"/>
          </a:p>
        </p:txBody>
      </p:sp>
    </p:spTree>
    <p:extLst>
      <p:ext uri="{BB962C8B-B14F-4D97-AF65-F5344CB8AC3E}">
        <p14:creationId xmlns:p14="http://schemas.microsoft.com/office/powerpoint/2010/main" val="392112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223468605"/>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3"/>
                  </a:ext>
                </a:extLst>
              </a:tr>
            </a:tbl>
          </a:graphicData>
        </a:graphic>
      </p:graphicFrame>
      <p:sp>
        <p:nvSpPr>
          <p:cNvPr id="5" name="Titel 4">
            <a:extLst>
              <a:ext uri="{FF2B5EF4-FFF2-40B4-BE49-F238E27FC236}">
                <a16:creationId xmlns:a16="http://schemas.microsoft.com/office/drawing/2014/main" id="{5F750F6A-A2B5-AE47-A813-6722A4FDD576}"/>
              </a:ext>
            </a:extLst>
          </p:cNvPr>
          <p:cNvSpPr>
            <a:spLocks noGrp="1"/>
          </p:cNvSpPr>
          <p:nvPr>
            <p:ph type="title"/>
          </p:nvPr>
        </p:nvSpPr>
        <p:spPr/>
        <p:txBody>
          <a:bodyPr/>
          <a:lstStyle/>
          <a:p>
            <a:endParaRPr lang="en-US"/>
          </a:p>
        </p:txBody>
      </p:sp>
      <p:sp>
        <p:nvSpPr>
          <p:cNvPr id="7" name="Inhaltsplatzhalter 6">
            <a:extLst>
              <a:ext uri="{FF2B5EF4-FFF2-40B4-BE49-F238E27FC236}">
                <a16:creationId xmlns:a16="http://schemas.microsoft.com/office/drawing/2014/main" id="{1CB0FDA6-8D53-C044-9F8F-6457748B05BE}"/>
              </a:ext>
            </a:extLst>
          </p:cNvPr>
          <p:cNvSpPr>
            <a:spLocks noGrp="1"/>
          </p:cNvSpPr>
          <p:nvPr>
            <p:ph idx="1"/>
          </p:nvPr>
        </p:nvSpPr>
        <p:spPr/>
        <p:txBody>
          <a:bodyPr/>
          <a:lstStyle/>
          <a:p>
            <a:endParaRPr lang="en-US"/>
          </a:p>
        </p:txBody>
      </p:sp>
      <p:sp>
        <p:nvSpPr>
          <p:cNvPr id="9" name="Titel 1">
            <a:extLst>
              <a:ext uri="{FF2B5EF4-FFF2-40B4-BE49-F238E27FC236}">
                <a16:creationId xmlns:a16="http://schemas.microsoft.com/office/drawing/2014/main" id="{4C950C9A-F54E-134E-AA82-FD4EC7173C24}"/>
              </a:ext>
            </a:extLst>
          </p:cNvPr>
          <p:cNvSpPr txBox="1">
            <a:spLocks/>
          </p:cNvSpPr>
          <p:nvPr/>
        </p:nvSpPr>
        <p:spPr bwMode="auto">
          <a:xfrm>
            <a:off x="897459" y="908720"/>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kern="0"/>
              <a:t>Example: A simple coordination game</a:t>
            </a:r>
            <a:endParaRPr lang="de-CH" kern="0" dirty="0"/>
          </a:p>
        </p:txBody>
      </p:sp>
      <p:sp>
        <p:nvSpPr>
          <p:cNvPr id="10" name="Inhaltsplatzhalter 2">
            <a:extLst>
              <a:ext uri="{FF2B5EF4-FFF2-40B4-BE49-F238E27FC236}">
                <a16:creationId xmlns:a16="http://schemas.microsoft.com/office/drawing/2014/main" id="{81277E80-9BA7-8646-96BE-CFFDCF4D404A}"/>
              </a:ext>
            </a:extLst>
          </p:cNvPr>
          <p:cNvSpPr txBox="1">
            <a:spLocks/>
          </p:cNvSpPr>
          <p:nvPr/>
        </p:nvSpPr>
        <p:spPr bwMode="auto">
          <a:xfrm>
            <a:off x="900113" y="1700808"/>
            <a:ext cx="7475058" cy="43920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40000"/>
              </a:spcBef>
              <a:spcAft>
                <a:spcPct val="0"/>
              </a:spcAft>
              <a:buClr>
                <a:schemeClr val="tx2"/>
              </a:buClr>
              <a:buFont typeface="Wingdings" pitchFamily="2" charset="2"/>
              <a:buChar char="§"/>
              <a:defRPr sz="2000" b="0">
                <a:solidFill>
                  <a:schemeClr val="tx2"/>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347662" indent="0" algn="l" rtl="0" eaLnBrk="1" fontAlgn="base" hangingPunct="1">
              <a:spcBef>
                <a:spcPct val="40000"/>
              </a:spcBef>
              <a:spcAft>
                <a:spcPct val="0"/>
              </a:spcAft>
              <a:buFont typeface="Arial" charset="0"/>
              <a:buNone/>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lvl="1"/>
            <a:r>
              <a:rPr lang="de-CH" kern="0"/>
              <a:t>You are in holidays in Paris and loose your travel partner</a:t>
            </a:r>
          </a:p>
          <a:p>
            <a:pPr lvl="1"/>
            <a:r>
              <a:rPr lang="de-CH" kern="0"/>
              <a:t>Your battery of your mobile is off</a:t>
            </a:r>
          </a:p>
          <a:p>
            <a:pPr lvl="1"/>
            <a:r>
              <a:rPr lang="de-CH" kern="0"/>
              <a:t>You want to meet him or her without communication possibility</a:t>
            </a:r>
            <a:endParaRPr lang="de-CH" kern="0" dirty="0"/>
          </a:p>
        </p:txBody>
      </p:sp>
    </p:spTree>
    <p:extLst>
      <p:ext uri="{BB962C8B-B14F-4D97-AF65-F5344CB8AC3E}">
        <p14:creationId xmlns:p14="http://schemas.microsoft.com/office/powerpoint/2010/main" val="674794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3934801984"/>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3"/>
                  </a:ext>
                </a:extLst>
              </a:tr>
            </a:tbl>
          </a:graphicData>
        </a:graphic>
      </p:graphicFrame>
      <p:sp>
        <p:nvSpPr>
          <p:cNvPr id="5" name="Inhaltsplatzhalter 4">
            <a:extLst>
              <a:ext uri="{FF2B5EF4-FFF2-40B4-BE49-F238E27FC236}">
                <a16:creationId xmlns:a16="http://schemas.microsoft.com/office/drawing/2014/main" id="{FA87C0D5-12E7-0A4C-BD38-5CA08E809B45}"/>
              </a:ext>
            </a:extLst>
          </p:cNvPr>
          <p:cNvSpPr>
            <a:spLocks noGrp="1"/>
          </p:cNvSpPr>
          <p:nvPr>
            <p:ph idx="1"/>
          </p:nvPr>
        </p:nvSpPr>
        <p:spPr/>
        <p:txBody>
          <a:bodyPr/>
          <a:lstStyle/>
          <a:p>
            <a:endParaRPr lang="en-US"/>
          </a:p>
        </p:txBody>
      </p:sp>
      <p:sp>
        <p:nvSpPr>
          <p:cNvPr id="7" name="Titel 6">
            <a:extLst>
              <a:ext uri="{FF2B5EF4-FFF2-40B4-BE49-F238E27FC236}">
                <a16:creationId xmlns:a16="http://schemas.microsoft.com/office/drawing/2014/main" id="{15ECA0F3-8749-1943-A7E5-19B16D24C614}"/>
              </a:ext>
            </a:extLst>
          </p:cNvPr>
          <p:cNvSpPr>
            <a:spLocks noGrp="1"/>
          </p:cNvSpPr>
          <p:nvPr>
            <p:ph type="title"/>
          </p:nvPr>
        </p:nvSpPr>
        <p:spPr/>
        <p:txBody>
          <a:bodyPr/>
          <a:lstStyle/>
          <a:p>
            <a:endParaRPr lang="en-US"/>
          </a:p>
        </p:txBody>
      </p:sp>
      <p:sp>
        <p:nvSpPr>
          <p:cNvPr id="9" name="Titel 1">
            <a:extLst>
              <a:ext uri="{FF2B5EF4-FFF2-40B4-BE49-F238E27FC236}">
                <a16:creationId xmlns:a16="http://schemas.microsoft.com/office/drawing/2014/main" id="{75A8C120-28E6-BA41-BC0C-8125B6416E9C}"/>
              </a:ext>
            </a:extLst>
          </p:cNvPr>
          <p:cNvSpPr txBox="1">
            <a:spLocks/>
          </p:cNvSpPr>
          <p:nvPr/>
        </p:nvSpPr>
        <p:spPr bwMode="auto">
          <a:xfrm>
            <a:off x="897459" y="908720"/>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kern="0"/>
              <a:t>Example: A simple coordination game</a:t>
            </a:r>
            <a:endParaRPr lang="de-CH" kern="0" dirty="0"/>
          </a:p>
        </p:txBody>
      </p:sp>
      <p:sp>
        <p:nvSpPr>
          <p:cNvPr id="10" name="Inhaltsplatzhalter 2">
            <a:extLst>
              <a:ext uri="{FF2B5EF4-FFF2-40B4-BE49-F238E27FC236}">
                <a16:creationId xmlns:a16="http://schemas.microsoft.com/office/drawing/2014/main" id="{ACABAE73-C4D1-1146-A41C-A94323CA3C20}"/>
              </a:ext>
            </a:extLst>
          </p:cNvPr>
          <p:cNvSpPr txBox="1">
            <a:spLocks/>
          </p:cNvSpPr>
          <p:nvPr/>
        </p:nvSpPr>
        <p:spPr bwMode="auto">
          <a:xfrm>
            <a:off x="900113" y="1700808"/>
            <a:ext cx="7475058" cy="43920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40000"/>
              </a:spcBef>
              <a:spcAft>
                <a:spcPct val="0"/>
              </a:spcAft>
              <a:buClr>
                <a:schemeClr val="tx2"/>
              </a:buClr>
              <a:buFont typeface="Wingdings" pitchFamily="2" charset="2"/>
              <a:buChar char="§"/>
              <a:defRPr sz="2000" b="0">
                <a:solidFill>
                  <a:schemeClr val="tx2"/>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347662" indent="0" algn="l" rtl="0" eaLnBrk="1" fontAlgn="base" hangingPunct="1">
              <a:spcBef>
                <a:spcPct val="40000"/>
              </a:spcBef>
              <a:spcAft>
                <a:spcPct val="0"/>
              </a:spcAft>
              <a:buFont typeface="Arial" charset="0"/>
              <a:buNone/>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lvl="1"/>
            <a:r>
              <a:rPr lang="de-CH" kern="0"/>
              <a:t>You are in holidays in Paris and loose your travel partner</a:t>
            </a:r>
          </a:p>
          <a:p>
            <a:pPr lvl="1"/>
            <a:r>
              <a:rPr lang="de-CH" kern="0"/>
              <a:t>Your battery of your mobile is off</a:t>
            </a:r>
          </a:p>
          <a:p>
            <a:pPr lvl="1"/>
            <a:r>
              <a:rPr lang="de-CH" kern="0"/>
              <a:t>You want to meet him or her without communication possibility</a:t>
            </a:r>
            <a:endParaRPr lang="de-CH" kern="0" dirty="0"/>
          </a:p>
        </p:txBody>
      </p:sp>
    </p:spTree>
    <p:extLst>
      <p:ext uri="{BB962C8B-B14F-4D97-AF65-F5344CB8AC3E}">
        <p14:creationId xmlns:p14="http://schemas.microsoft.com/office/powerpoint/2010/main" val="3070798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430634893"/>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Titel 1">
            <a:extLst>
              <a:ext uri="{FF2B5EF4-FFF2-40B4-BE49-F238E27FC236}">
                <a16:creationId xmlns:a16="http://schemas.microsoft.com/office/drawing/2014/main" id="{AF917D6B-DBF4-094A-BC60-41332CA63A3F}"/>
              </a:ext>
            </a:extLst>
          </p:cNvPr>
          <p:cNvSpPr>
            <a:spLocks noGrp="1"/>
          </p:cNvSpPr>
          <p:nvPr>
            <p:ph type="title"/>
          </p:nvPr>
        </p:nvSpPr>
        <p:spPr>
          <a:xfrm>
            <a:off x="897459" y="908720"/>
            <a:ext cx="7343775" cy="503237"/>
          </a:xfrm>
        </p:spPr>
        <p:txBody>
          <a:bodyPr/>
          <a:lstStyle/>
          <a:p>
            <a:r>
              <a:rPr lang="de-CH" dirty="0" err="1"/>
              <a:t>Example</a:t>
            </a:r>
            <a:r>
              <a:rPr lang="de-CH" dirty="0"/>
              <a:t>: A simple </a:t>
            </a:r>
            <a:r>
              <a:rPr lang="de-CH" dirty="0" err="1"/>
              <a:t>coordination</a:t>
            </a:r>
            <a:r>
              <a:rPr lang="de-CH" dirty="0"/>
              <a:t> </a:t>
            </a:r>
            <a:r>
              <a:rPr lang="de-CH" dirty="0" err="1"/>
              <a:t>game</a:t>
            </a:r>
            <a:endParaRPr lang="de-CH" dirty="0"/>
          </a:p>
        </p:txBody>
      </p:sp>
      <p:sp>
        <p:nvSpPr>
          <p:cNvPr id="10" name="Inhaltsplatzhalter 2">
            <a:extLst>
              <a:ext uri="{FF2B5EF4-FFF2-40B4-BE49-F238E27FC236}">
                <a16:creationId xmlns:a16="http://schemas.microsoft.com/office/drawing/2014/main" id="{76B9478A-8369-194D-AD10-D3F9D34509A4}"/>
              </a:ext>
            </a:extLst>
          </p:cNvPr>
          <p:cNvSpPr>
            <a:spLocks noGrp="1"/>
          </p:cNvSpPr>
          <p:nvPr>
            <p:ph idx="1"/>
          </p:nvPr>
        </p:nvSpPr>
        <p:spPr>
          <a:xfrm>
            <a:off x="900113" y="1700808"/>
            <a:ext cx="7475058" cy="4392017"/>
          </a:xfrm>
        </p:spPr>
        <p:txBody>
          <a:bodyPr/>
          <a:lstStyle/>
          <a:p>
            <a:pPr lvl="1"/>
            <a:r>
              <a:rPr lang="de-CH" dirty="0" err="1"/>
              <a:t>You</a:t>
            </a:r>
            <a:r>
              <a:rPr lang="de-CH" dirty="0"/>
              <a:t> </a:t>
            </a:r>
            <a:r>
              <a:rPr lang="de-CH" dirty="0" err="1"/>
              <a:t>are</a:t>
            </a:r>
            <a:r>
              <a:rPr lang="de-CH" dirty="0"/>
              <a:t> in </a:t>
            </a:r>
            <a:r>
              <a:rPr lang="de-CH" dirty="0" err="1"/>
              <a:t>holidays</a:t>
            </a:r>
            <a:r>
              <a:rPr lang="de-CH" dirty="0"/>
              <a:t> in Paris </a:t>
            </a:r>
            <a:r>
              <a:rPr lang="de-CH" dirty="0" err="1"/>
              <a:t>and</a:t>
            </a:r>
            <a:r>
              <a:rPr lang="de-CH" dirty="0"/>
              <a:t> </a:t>
            </a:r>
            <a:r>
              <a:rPr lang="de-CH" dirty="0" err="1"/>
              <a:t>loose</a:t>
            </a:r>
            <a:r>
              <a:rPr lang="de-CH" dirty="0"/>
              <a:t> </a:t>
            </a:r>
            <a:r>
              <a:rPr lang="de-CH" dirty="0" err="1"/>
              <a:t>your</a:t>
            </a:r>
            <a:r>
              <a:rPr lang="de-CH" dirty="0"/>
              <a:t> </a:t>
            </a:r>
            <a:r>
              <a:rPr lang="de-CH" dirty="0" err="1"/>
              <a:t>travel</a:t>
            </a:r>
            <a:r>
              <a:rPr lang="de-CH" dirty="0"/>
              <a:t> </a:t>
            </a:r>
            <a:r>
              <a:rPr lang="de-CH" dirty="0" err="1"/>
              <a:t>partner</a:t>
            </a:r>
            <a:endParaRPr lang="de-CH" dirty="0"/>
          </a:p>
          <a:p>
            <a:pPr lvl="1"/>
            <a:r>
              <a:rPr lang="de-CH" dirty="0" err="1"/>
              <a:t>Your</a:t>
            </a:r>
            <a:r>
              <a:rPr lang="de-CH" dirty="0"/>
              <a:t> </a:t>
            </a:r>
            <a:r>
              <a:rPr lang="de-CH" dirty="0" err="1"/>
              <a:t>battery</a:t>
            </a:r>
            <a:r>
              <a:rPr lang="de-CH" dirty="0"/>
              <a:t> </a:t>
            </a:r>
            <a:r>
              <a:rPr lang="de-CH" dirty="0" err="1"/>
              <a:t>of</a:t>
            </a:r>
            <a:r>
              <a:rPr lang="de-CH" dirty="0"/>
              <a:t> </a:t>
            </a:r>
            <a:r>
              <a:rPr lang="de-CH" dirty="0" err="1"/>
              <a:t>your</a:t>
            </a:r>
            <a:r>
              <a:rPr lang="de-CH" dirty="0"/>
              <a:t> mobile </a:t>
            </a:r>
            <a:r>
              <a:rPr lang="de-CH" dirty="0" err="1"/>
              <a:t>is</a:t>
            </a:r>
            <a:r>
              <a:rPr lang="de-CH" dirty="0"/>
              <a:t> off</a:t>
            </a:r>
          </a:p>
          <a:p>
            <a:pPr lvl="1"/>
            <a:r>
              <a:rPr lang="de-CH" dirty="0" err="1"/>
              <a:t>You</a:t>
            </a:r>
            <a:r>
              <a:rPr lang="de-CH" dirty="0"/>
              <a:t> </a:t>
            </a:r>
            <a:r>
              <a:rPr lang="de-CH" dirty="0" err="1"/>
              <a:t>want</a:t>
            </a:r>
            <a:r>
              <a:rPr lang="de-CH" dirty="0"/>
              <a:t> </a:t>
            </a:r>
            <a:r>
              <a:rPr lang="de-CH" dirty="0" err="1"/>
              <a:t>to</a:t>
            </a:r>
            <a:r>
              <a:rPr lang="de-CH" dirty="0"/>
              <a:t> </a:t>
            </a:r>
            <a:r>
              <a:rPr lang="de-CH" dirty="0" err="1"/>
              <a:t>meet</a:t>
            </a:r>
            <a:r>
              <a:rPr lang="de-CH" dirty="0"/>
              <a:t> </a:t>
            </a:r>
            <a:r>
              <a:rPr lang="de-CH" dirty="0" err="1"/>
              <a:t>him</a:t>
            </a:r>
            <a:r>
              <a:rPr lang="de-CH" dirty="0"/>
              <a:t> </a:t>
            </a:r>
            <a:r>
              <a:rPr lang="de-CH" dirty="0" err="1"/>
              <a:t>or</a:t>
            </a:r>
            <a:r>
              <a:rPr lang="de-CH" dirty="0"/>
              <a:t> her </a:t>
            </a:r>
            <a:r>
              <a:rPr lang="de-CH" dirty="0" err="1"/>
              <a:t>without</a:t>
            </a:r>
            <a:r>
              <a:rPr lang="de-CH" dirty="0"/>
              <a:t> </a:t>
            </a:r>
            <a:r>
              <a:rPr lang="de-CH" dirty="0" err="1"/>
              <a:t>communication</a:t>
            </a:r>
            <a:r>
              <a:rPr lang="de-CH" dirty="0"/>
              <a:t> </a:t>
            </a:r>
            <a:r>
              <a:rPr lang="de-CH" dirty="0" err="1"/>
              <a:t>possibility</a:t>
            </a:r>
            <a:endParaRPr lang="de-CH" dirty="0"/>
          </a:p>
        </p:txBody>
      </p:sp>
    </p:spTree>
    <p:extLst>
      <p:ext uri="{BB962C8B-B14F-4D97-AF65-F5344CB8AC3E}">
        <p14:creationId xmlns:p14="http://schemas.microsoft.com/office/powerpoint/2010/main" val="2488386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41444373"/>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1" i="0" u="wavyHeavy" strike="noStrike" cap="none" normalizeH="0" baseline="0" dirty="0">
                          <a:ln>
                            <a:noFill/>
                          </a:ln>
                          <a:solidFill>
                            <a:schemeClr val="hlink"/>
                          </a:solidFill>
                          <a:effectLst/>
                          <a:uFill>
                            <a:solidFill>
                              <a:schemeClr val="accent3"/>
                            </a:solidFill>
                          </a:uFill>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Titel 1">
            <a:extLst>
              <a:ext uri="{FF2B5EF4-FFF2-40B4-BE49-F238E27FC236}">
                <a16:creationId xmlns:a16="http://schemas.microsoft.com/office/drawing/2014/main" id="{DEE0B90D-AC3D-484C-BECB-A7E5BA2C80AB}"/>
              </a:ext>
            </a:extLst>
          </p:cNvPr>
          <p:cNvSpPr>
            <a:spLocks noGrp="1"/>
          </p:cNvSpPr>
          <p:nvPr>
            <p:ph type="title"/>
          </p:nvPr>
        </p:nvSpPr>
        <p:spPr>
          <a:xfrm>
            <a:off x="897459" y="908720"/>
            <a:ext cx="7343775" cy="503237"/>
          </a:xfrm>
        </p:spPr>
        <p:txBody>
          <a:bodyPr/>
          <a:lstStyle/>
          <a:p>
            <a:r>
              <a:rPr lang="de-CH" dirty="0" err="1"/>
              <a:t>Example</a:t>
            </a:r>
            <a:r>
              <a:rPr lang="de-CH" dirty="0"/>
              <a:t>: A simple </a:t>
            </a:r>
            <a:r>
              <a:rPr lang="de-CH" dirty="0" err="1"/>
              <a:t>coordination</a:t>
            </a:r>
            <a:r>
              <a:rPr lang="de-CH" dirty="0"/>
              <a:t> </a:t>
            </a:r>
            <a:r>
              <a:rPr lang="de-CH" dirty="0" err="1"/>
              <a:t>game</a:t>
            </a:r>
            <a:endParaRPr lang="de-CH" dirty="0"/>
          </a:p>
        </p:txBody>
      </p:sp>
      <p:sp>
        <p:nvSpPr>
          <p:cNvPr id="10" name="Inhaltsplatzhalter 2">
            <a:extLst>
              <a:ext uri="{FF2B5EF4-FFF2-40B4-BE49-F238E27FC236}">
                <a16:creationId xmlns:a16="http://schemas.microsoft.com/office/drawing/2014/main" id="{60E24EE0-7D91-CE44-A04A-6D03DB24A31A}"/>
              </a:ext>
            </a:extLst>
          </p:cNvPr>
          <p:cNvSpPr>
            <a:spLocks noGrp="1"/>
          </p:cNvSpPr>
          <p:nvPr>
            <p:ph idx="1"/>
          </p:nvPr>
        </p:nvSpPr>
        <p:spPr>
          <a:xfrm>
            <a:off x="900113" y="1700808"/>
            <a:ext cx="7475058" cy="4392017"/>
          </a:xfrm>
        </p:spPr>
        <p:txBody>
          <a:bodyPr/>
          <a:lstStyle/>
          <a:p>
            <a:pPr lvl="1"/>
            <a:r>
              <a:rPr lang="de-CH" dirty="0" err="1"/>
              <a:t>You</a:t>
            </a:r>
            <a:r>
              <a:rPr lang="de-CH" dirty="0"/>
              <a:t> </a:t>
            </a:r>
            <a:r>
              <a:rPr lang="de-CH" dirty="0" err="1"/>
              <a:t>are</a:t>
            </a:r>
            <a:r>
              <a:rPr lang="de-CH" dirty="0"/>
              <a:t> in </a:t>
            </a:r>
            <a:r>
              <a:rPr lang="de-CH" dirty="0" err="1"/>
              <a:t>holidays</a:t>
            </a:r>
            <a:r>
              <a:rPr lang="de-CH" dirty="0"/>
              <a:t> in Paris </a:t>
            </a:r>
            <a:r>
              <a:rPr lang="de-CH" dirty="0" err="1"/>
              <a:t>and</a:t>
            </a:r>
            <a:r>
              <a:rPr lang="de-CH" dirty="0"/>
              <a:t> </a:t>
            </a:r>
            <a:r>
              <a:rPr lang="de-CH" dirty="0" err="1"/>
              <a:t>loose</a:t>
            </a:r>
            <a:r>
              <a:rPr lang="de-CH" dirty="0"/>
              <a:t> </a:t>
            </a:r>
            <a:r>
              <a:rPr lang="de-CH" dirty="0" err="1"/>
              <a:t>your</a:t>
            </a:r>
            <a:r>
              <a:rPr lang="de-CH" dirty="0"/>
              <a:t> </a:t>
            </a:r>
            <a:r>
              <a:rPr lang="de-CH" dirty="0" err="1"/>
              <a:t>travel</a:t>
            </a:r>
            <a:r>
              <a:rPr lang="de-CH" dirty="0"/>
              <a:t> </a:t>
            </a:r>
            <a:r>
              <a:rPr lang="de-CH" dirty="0" err="1"/>
              <a:t>partner</a:t>
            </a:r>
            <a:endParaRPr lang="de-CH" dirty="0"/>
          </a:p>
          <a:p>
            <a:pPr lvl="1"/>
            <a:r>
              <a:rPr lang="de-CH" dirty="0" err="1"/>
              <a:t>Your</a:t>
            </a:r>
            <a:r>
              <a:rPr lang="de-CH" dirty="0"/>
              <a:t> </a:t>
            </a:r>
            <a:r>
              <a:rPr lang="de-CH" dirty="0" err="1"/>
              <a:t>battery</a:t>
            </a:r>
            <a:r>
              <a:rPr lang="de-CH" dirty="0"/>
              <a:t> </a:t>
            </a:r>
            <a:r>
              <a:rPr lang="de-CH" dirty="0" err="1"/>
              <a:t>of</a:t>
            </a:r>
            <a:r>
              <a:rPr lang="de-CH" dirty="0"/>
              <a:t> </a:t>
            </a:r>
            <a:r>
              <a:rPr lang="de-CH" dirty="0" err="1"/>
              <a:t>your</a:t>
            </a:r>
            <a:r>
              <a:rPr lang="de-CH" dirty="0"/>
              <a:t> mobile </a:t>
            </a:r>
            <a:r>
              <a:rPr lang="de-CH" dirty="0" err="1"/>
              <a:t>is</a:t>
            </a:r>
            <a:r>
              <a:rPr lang="de-CH" dirty="0"/>
              <a:t> off</a:t>
            </a:r>
          </a:p>
          <a:p>
            <a:pPr lvl="1"/>
            <a:r>
              <a:rPr lang="de-CH" dirty="0" err="1"/>
              <a:t>You</a:t>
            </a:r>
            <a:r>
              <a:rPr lang="de-CH" dirty="0"/>
              <a:t> </a:t>
            </a:r>
            <a:r>
              <a:rPr lang="de-CH" dirty="0" err="1"/>
              <a:t>want</a:t>
            </a:r>
            <a:r>
              <a:rPr lang="de-CH" dirty="0"/>
              <a:t> </a:t>
            </a:r>
            <a:r>
              <a:rPr lang="de-CH" dirty="0" err="1"/>
              <a:t>to</a:t>
            </a:r>
            <a:r>
              <a:rPr lang="de-CH" dirty="0"/>
              <a:t> </a:t>
            </a:r>
            <a:r>
              <a:rPr lang="de-CH" dirty="0" err="1"/>
              <a:t>meet</a:t>
            </a:r>
            <a:r>
              <a:rPr lang="de-CH" dirty="0"/>
              <a:t> </a:t>
            </a:r>
            <a:r>
              <a:rPr lang="de-CH" dirty="0" err="1"/>
              <a:t>him</a:t>
            </a:r>
            <a:r>
              <a:rPr lang="de-CH" dirty="0"/>
              <a:t> </a:t>
            </a:r>
            <a:r>
              <a:rPr lang="de-CH" dirty="0" err="1"/>
              <a:t>or</a:t>
            </a:r>
            <a:r>
              <a:rPr lang="de-CH" dirty="0"/>
              <a:t> her </a:t>
            </a:r>
            <a:r>
              <a:rPr lang="de-CH" dirty="0" err="1"/>
              <a:t>without</a:t>
            </a:r>
            <a:r>
              <a:rPr lang="de-CH" dirty="0"/>
              <a:t> </a:t>
            </a:r>
            <a:r>
              <a:rPr lang="de-CH" dirty="0" err="1"/>
              <a:t>communication</a:t>
            </a:r>
            <a:r>
              <a:rPr lang="de-CH" dirty="0"/>
              <a:t> </a:t>
            </a:r>
            <a:r>
              <a:rPr lang="de-CH" dirty="0" err="1"/>
              <a:t>possibility</a:t>
            </a:r>
            <a:endParaRPr lang="de-CH" dirty="0"/>
          </a:p>
        </p:txBody>
      </p:sp>
    </p:spTree>
    <p:extLst>
      <p:ext uri="{BB962C8B-B14F-4D97-AF65-F5344CB8AC3E}">
        <p14:creationId xmlns:p14="http://schemas.microsoft.com/office/powerpoint/2010/main" val="103150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897656000"/>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1" i="0" u="wavyHeavy" strike="noStrike" cap="none" normalizeH="0" baseline="0" dirty="0">
                          <a:ln>
                            <a:noFill/>
                          </a:ln>
                          <a:solidFill>
                            <a:schemeClr val="hlink"/>
                          </a:solidFill>
                          <a:effectLst/>
                          <a:uFill>
                            <a:solidFill>
                              <a:schemeClr val="accent3"/>
                            </a:solidFill>
                          </a:uFill>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3"/>
                  </a:ext>
                </a:extLst>
              </a:tr>
            </a:tbl>
          </a:graphicData>
        </a:graphic>
      </p:graphicFrame>
      <p:sp>
        <p:nvSpPr>
          <p:cNvPr id="9" name="Titel 1">
            <a:extLst>
              <a:ext uri="{FF2B5EF4-FFF2-40B4-BE49-F238E27FC236}">
                <a16:creationId xmlns:a16="http://schemas.microsoft.com/office/drawing/2014/main" id="{2EA65928-E319-664A-B16B-CCCB6B5D913F}"/>
              </a:ext>
            </a:extLst>
          </p:cNvPr>
          <p:cNvSpPr>
            <a:spLocks noGrp="1"/>
          </p:cNvSpPr>
          <p:nvPr>
            <p:ph type="title"/>
          </p:nvPr>
        </p:nvSpPr>
        <p:spPr>
          <a:xfrm>
            <a:off x="897459" y="908720"/>
            <a:ext cx="7343775" cy="503237"/>
          </a:xfrm>
        </p:spPr>
        <p:txBody>
          <a:bodyPr/>
          <a:lstStyle/>
          <a:p>
            <a:r>
              <a:rPr lang="de-CH" dirty="0" err="1"/>
              <a:t>Example</a:t>
            </a:r>
            <a:r>
              <a:rPr lang="de-CH" dirty="0"/>
              <a:t>: A simple </a:t>
            </a:r>
            <a:r>
              <a:rPr lang="de-CH" dirty="0" err="1"/>
              <a:t>coordination</a:t>
            </a:r>
            <a:r>
              <a:rPr lang="de-CH" dirty="0"/>
              <a:t> </a:t>
            </a:r>
            <a:r>
              <a:rPr lang="de-CH" dirty="0" err="1"/>
              <a:t>game</a:t>
            </a:r>
            <a:endParaRPr lang="de-CH" dirty="0"/>
          </a:p>
        </p:txBody>
      </p:sp>
      <p:sp>
        <p:nvSpPr>
          <p:cNvPr id="10" name="Inhaltsplatzhalter 2">
            <a:extLst>
              <a:ext uri="{FF2B5EF4-FFF2-40B4-BE49-F238E27FC236}">
                <a16:creationId xmlns:a16="http://schemas.microsoft.com/office/drawing/2014/main" id="{453C1A09-5B08-E84A-8EF5-B70C1C8FD71B}"/>
              </a:ext>
            </a:extLst>
          </p:cNvPr>
          <p:cNvSpPr>
            <a:spLocks noGrp="1"/>
          </p:cNvSpPr>
          <p:nvPr>
            <p:ph idx="1"/>
          </p:nvPr>
        </p:nvSpPr>
        <p:spPr>
          <a:xfrm>
            <a:off x="900113" y="1700808"/>
            <a:ext cx="7475058" cy="4392017"/>
          </a:xfrm>
        </p:spPr>
        <p:txBody>
          <a:bodyPr/>
          <a:lstStyle/>
          <a:p>
            <a:pPr lvl="1"/>
            <a:r>
              <a:rPr lang="de-CH" dirty="0" err="1"/>
              <a:t>You</a:t>
            </a:r>
            <a:r>
              <a:rPr lang="de-CH" dirty="0"/>
              <a:t> </a:t>
            </a:r>
            <a:r>
              <a:rPr lang="de-CH" dirty="0" err="1"/>
              <a:t>are</a:t>
            </a:r>
            <a:r>
              <a:rPr lang="de-CH" dirty="0"/>
              <a:t> in </a:t>
            </a:r>
            <a:r>
              <a:rPr lang="de-CH" dirty="0" err="1"/>
              <a:t>holidays</a:t>
            </a:r>
            <a:r>
              <a:rPr lang="de-CH" dirty="0"/>
              <a:t> in Paris </a:t>
            </a:r>
            <a:r>
              <a:rPr lang="de-CH" dirty="0" err="1"/>
              <a:t>and</a:t>
            </a:r>
            <a:r>
              <a:rPr lang="de-CH" dirty="0"/>
              <a:t> </a:t>
            </a:r>
            <a:r>
              <a:rPr lang="de-CH" dirty="0" err="1"/>
              <a:t>loose</a:t>
            </a:r>
            <a:r>
              <a:rPr lang="de-CH" dirty="0"/>
              <a:t> </a:t>
            </a:r>
            <a:r>
              <a:rPr lang="de-CH" dirty="0" err="1"/>
              <a:t>your</a:t>
            </a:r>
            <a:r>
              <a:rPr lang="de-CH" dirty="0"/>
              <a:t> </a:t>
            </a:r>
            <a:r>
              <a:rPr lang="de-CH" dirty="0" err="1"/>
              <a:t>travel</a:t>
            </a:r>
            <a:r>
              <a:rPr lang="de-CH" dirty="0"/>
              <a:t> </a:t>
            </a:r>
            <a:r>
              <a:rPr lang="de-CH" dirty="0" err="1"/>
              <a:t>partner</a:t>
            </a:r>
            <a:endParaRPr lang="de-CH" dirty="0"/>
          </a:p>
          <a:p>
            <a:pPr lvl="1"/>
            <a:r>
              <a:rPr lang="de-CH" dirty="0" err="1"/>
              <a:t>Your</a:t>
            </a:r>
            <a:r>
              <a:rPr lang="de-CH" dirty="0"/>
              <a:t> </a:t>
            </a:r>
            <a:r>
              <a:rPr lang="de-CH" dirty="0" err="1"/>
              <a:t>battery</a:t>
            </a:r>
            <a:r>
              <a:rPr lang="de-CH" dirty="0"/>
              <a:t> </a:t>
            </a:r>
            <a:r>
              <a:rPr lang="de-CH" dirty="0" err="1"/>
              <a:t>of</a:t>
            </a:r>
            <a:r>
              <a:rPr lang="de-CH" dirty="0"/>
              <a:t> </a:t>
            </a:r>
            <a:r>
              <a:rPr lang="de-CH" dirty="0" err="1"/>
              <a:t>your</a:t>
            </a:r>
            <a:r>
              <a:rPr lang="de-CH" dirty="0"/>
              <a:t> mobile </a:t>
            </a:r>
            <a:r>
              <a:rPr lang="de-CH" dirty="0" err="1"/>
              <a:t>is</a:t>
            </a:r>
            <a:r>
              <a:rPr lang="de-CH" dirty="0"/>
              <a:t> off</a:t>
            </a:r>
          </a:p>
          <a:p>
            <a:pPr lvl="1"/>
            <a:r>
              <a:rPr lang="de-CH" dirty="0" err="1"/>
              <a:t>You</a:t>
            </a:r>
            <a:r>
              <a:rPr lang="de-CH" dirty="0"/>
              <a:t> </a:t>
            </a:r>
            <a:r>
              <a:rPr lang="de-CH" dirty="0" err="1"/>
              <a:t>want</a:t>
            </a:r>
            <a:r>
              <a:rPr lang="de-CH" dirty="0"/>
              <a:t> </a:t>
            </a:r>
            <a:r>
              <a:rPr lang="de-CH" dirty="0" err="1"/>
              <a:t>to</a:t>
            </a:r>
            <a:r>
              <a:rPr lang="de-CH" dirty="0"/>
              <a:t> </a:t>
            </a:r>
            <a:r>
              <a:rPr lang="de-CH" dirty="0" err="1"/>
              <a:t>meet</a:t>
            </a:r>
            <a:r>
              <a:rPr lang="de-CH" dirty="0"/>
              <a:t> </a:t>
            </a:r>
            <a:r>
              <a:rPr lang="de-CH" dirty="0" err="1"/>
              <a:t>him</a:t>
            </a:r>
            <a:r>
              <a:rPr lang="de-CH" dirty="0"/>
              <a:t> </a:t>
            </a:r>
            <a:r>
              <a:rPr lang="de-CH" dirty="0" err="1"/>
              <a:t>or</a:t>
            </a:r>
            <a:r>
              <a:rPr lang="de-CH" dirty="0"/>
              <a:t> her </a:t>
            </a:r>
            <a:r>
              <a:rPr lang="de-CH" dirty="0" err="1"/>
              <a:t>without</a:t>
            </a:r>
            <a:r>
              <a:rPr lang="de-CH" dirty="0"/>
              <a:t> </a:t>
            </a:r>
            <a:r>
              <a:rPr lang="de-CH" dirty="0" err="1"/>
              <a:t>communication</a:t>
            </a:r>
            <a:r>
              <a:rPr lang="de-CH" dirty="0"/>
              <a:t> </a:t>
            </a:r>
            <a:r>
              <a:rPr lang="de-CH" dirty="0" err="1"/>
              <a:t>possibility</a:t>
            </a:r>
            <a:endParaRPr lang="de-CH" dirty="0"/>
          </a:p>
        </p:txBody>
      </p:sp>
    </p:spTree>
    <p:extLst>
      <p:ext uri="{BB962C8B-B14F-4D97-AF65-F5344CB8AC3E}">
        <p14:creationId xmlns:p14="http://schemas.microsoft.com/office/powerpoint/2010/main" val="1002277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3656933664"/>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1" i="0" u="wavyHeavy" strike="noStrike" cap="none" normalizeH="0" baseline="0" dirty="0">
                          <a:ln>
                            <a:noFill/>
                          </a:ln>
                          <a:solidFill>
                            <a:schemeClr val="hlink"/>
                          </a:solidFill>
                          <a:effectLst/>
                          <a:uFill>
                            <a:solidFill>
                              <a:schemeClr val="accent3"/>
                            </a:solidFill>
                          </a:uFill>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wavyHeavy" strike="noStrike" cap="none" normalizeH="0" baseline="0" dirty="0">
                          <a:ln>
                            <a:noFill/>
                          </a:ln>
                          <a:solidFill>
                            <a:schemeClr val="hlink"/>
                          </a:solidFill>
                          <a:effectLst/>
                          <a:uFill>
                            <a:solidFill>
                              <a:schemeClr val="accent3"/>
                            </a:solidFill>
                          </a:uFill>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3"/>
                  </a:ext>
                </a:extLst>
              </a:tr>
            </a:tbl>
          </a:graphicData>
        </a:graphic>
      </p:graphicFrame>
      <p:sp>
        <p:nvSpPr>
          <p:cNvPr id="5" name="Titel 4">
            <a:extLst>
              <a:ext uri="{FF2B5EF4-FFF2-40B4-BE49-F238E27FC236}">
                <a16:creationId xmlns:a16="http://schemas.microsoft.com/office/drawing/2014/main" id="{4553B0FA-F037-844A-930C-B4E62BD42F0C}"/>
              </a:ext>
            </a:extLst>
          </p:cNvPr>
          <p:cNvSpPr>
            <a:spLocks noGrp="1"/>
          </p:cNvSpPr>
          <p:nvPr>
            <p:ph type="title"/>
          </p:nvPr>
        </p:nvSpPr>
        <p:spPr/>
        <p:txBody>
          <a:bodyPr/>
          <a:lstStyle/>
          <a:p>
            <a:endParaRPr lang="en-US"/>
          </a:p>
        </p:txBody>
      </p:sp>
      <p:sp>
        <p:nvSpPr>
          <p:cNvPr id="7" name="Inhaltsplatzhalter 6">
            <a:extLst>
              <a:ext uri="{FF2B5EF4-FFF2-40B4-BE49-F238E27FC236}">
                <a16:creationId xmlns:a16="http://schemas.microsoft.com/office/drawing/2014/main" id="{FA498080-006D-554E-A251-CE2AC0209134}"/>
              </a:ext>
            </a:extLst>
          </p:cNvPr>
          <p:cNvSpPr>
            <a:spLocks noGrp="1"/>
          </p:cNvSpPr>
          <p:nvPr>
            <p:ph idx="1"/>
          </p:nvPr>
        </p:nvSpPr>
        <p:spPr/>
        <p:txBody>
          <a:bodyPr/>
          <a:lstStyle/>
          <a:p>
            <a:endParaRPr lang="en-US"/>
          </a:p>
        </p:txBody>
      </p:sp>
      <p:sp>
        <p:nvSpPr>
          <p:cNvPr id="9" name="Titel 1">
            <a:extLst>
              <a:ext uri="{FF2B5EF4-FFF2-40B4-BE49-F238E27FC236}">
                <a16:creationId xmlns:a16="http://schemas.microsoft.com/office/drawing/2014/main" id="{E06ED1EE-B91F-6241-9557-34268F3A3C60}"/>
              </a:ext>
            </a:extLst>
          </p:cNvPr>
          <p:cNvSpPr txBox="1">
            <a:spLocks/>
          </p:cNvSpPr>
          <p:nvPr/>
        </p:nvSpPr>
        <p:spPr bwMode="auto">
          <a:xfrm>
            <a:off x="897459" y="908720"/>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kern="0"/>
              <a:t>Example: A simple coordination game</a:t>
            </a:r>
            <a:endParaRPr lang="de-CH" kern="0" dirty="0"/>
          </a:p>
        </p:txBody>
      </p:sp>
      <p:sp>
        <p:nvSpPr>
          <p:cNvPr id="10" name="Inhaltsplatzhalter 2">
            <a:extLst>
              <a:ext uri="{FF2B5EF4-FFF2-40B4-BE49-F238E27FC236}">
                <a16:creationId xmlns:a16="http://schemas.microsoft.com/office/drawing/2014/main" id="{2D776A18-CA0A-7941-BBC6-BC8697460172}"/>
              </a:ext>
            </a:extLst>
          </p:cNvPr>
          <p:cNvSpPr txBox="1">
            <a:spLocks/>
          </p:cNvSpPr>
          <p:nvPr/>
        </p:nvSpPr>
        <p:spPr bwMode="auto">
          <a:xfrm>
            <a:off x="900113" y="1700808"/>
            <a:ext cx="7475058" cy="43920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40000"/>
              </a:spcBef>
              <a:spcAft>
                <a:spcPct val="0"/>
              </a:spcAft>
              <a:buClr>
                <a:schemeClr val="tx2"/>
              </a:buClr>
              <a:buFont typeface="Wingdings" pitchFamily="2" charset="2"/>
              <a:buChar char="§"/>
              <a:defRPr sz="2000" b="0">
                <a:solidFill>
                  <a:schemeClr val="tx2"/>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347662" indent="0" algn="l" rtl="0" eaLnBrk="1" fontAlgn="base" hangingPunct="1">
              <a:spcBef>
                <a:spcPct val="40000"/>
              </a:spcBef>
              <a:spcAft>
                <a:spcPct val="0"/>
              </a:spcAft>
              <a:buFont typeface="Arial" charset="0"/>
              <a:buNone/>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lvl="1"/>
            <a:r>
              <a:rPr lang="de-CH" kern="0"/>
              <a:t>You are in holidays in Paris and loose your travel partner</a:t>
            </a:r>
          </a:p>
          <a:p>
            <a:pPr lvl="1"/>
            <a:r>
              <a:rPr lang="de-CH" kern="0"/>
              <a:t>Your battery of your mobile is off</a:t>
            </a:r>
          </a:p>
          <a:p>
            <a:pPr lvl="1"/>
            <a:r>
              <a:rPr lang="de-CH" kern="0"/>
              <a:t>You want to meet him or her without communication possibility</a:t>
            </a:r>
            <a:endParaRPr lang="de-CH" kern="0" dirty="0"/>
          </a:p>
        </p:txBody>
      </p:sp>
    </p:spTree>
    <p:extLst>
      <p:ext uri="{BB962C8B-B14F-4D97-AF65-F5344CB8AC3E}">
        <p14:creationId xmlns:p14="http://schemas.microsoft.com/office/powerpoint/2010/main" val="147706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5" y="908720"/>
            <a:ext cx="7773690" cy="503237"/>
          </a:xfrm>
        </p:spPr>
        <p:txBody>
          <a:bodyPr/>
          <a:lstStyle/>
          <a:p>
            <a:r>
              <a:rPr lang="de-CH" dirty="0"/>
              <a:t>Course </a:t>
            </a:r>
            <a:r>
              <a:rPr lang="de-CH" dirty="0" err="1"/>
              <a:t>outline</a:t>
            </a:r>
            <a:r>
              <a:rPr lang="de-CH" dirty="0"/>
              <a:t>, </a:t>
            </a:r>
            <a:r>
              <a:rPr lang="de-CH" dirty="0" err="1"/>
              <a:t>credits</a:t>
            </a:r>
            <a:r>
              <a:rPr lang="de-CH" dirty="0"/>
              <a:t> </a:t>
            </a:r>
            <a:r>
              <a:rPr lang="de-CH" dirty="0" err="1"/>
              <a:t>and</a:t>
            </a:r>
            <a:r>
              <a:rPr lang="de-CH" dirty="0"/>
              <a:t> administrative </a:t>
            </a:r>
            <a:r>
              <a:rPr lang="de-CH" dirty="0" err="1"/>
              <a:t>points</a:t>
            </a:r>
            <a:endParaRPr lang="de-CH" dirty="0"/>
          </a:p>
        </p:txBody>
      </p:sp>
      <p:sp>
        <p:nvSpPr>
          <p:cNvPr id="3" name="Inhaltsplatzhalter 2"/>
          <p:cNvSpPr>
            <a:spLocks noGrp="1"/>
          </p:cNvSpPr>
          <p:nvPr>
            <p:ph idx="1"/>
          </p:nvPr>
        </p:nvSpPr>
        <p:spPr>
          <a:xfrm>
            <a:off x="539553" y="1700808"/>
            <a:ext cx="8064896" cy="4608512"/>
          </a:xfrm>
        </p:spPr>
        <p:txBody>
          <a:bodyPr/>
          <a:lstStyle/>
          <a:p>
            <a:pPr marL="0" indent="0">
              <a:buNone/>
            </a:pPr>
            <a:r>
              <a:rPr lang="en-US" b="1" dirty="0"/>
              <a:t>Course-relevant websites:</a:t>
            </a:r>
            <a:endParaRPr lang="de-CH" dirty="0"/>
          </a:p>
          <a:p>
            <a:pPr marL="0" indent="0">
              <a:buNone/>
            </a:pPr>
            <a:r>
              <a:rPr lang="en-US" u="sng" dirty="0">
                <a:hlinkClick r:id="rId2"/>
              </a:rPr>
              <a:t>www.Gametheory.online</a:t>
            </a:r>
            <a:endParaRPr lang="de-CH" dirty="0"/>
          </a:p>
          <a:p>
            <a:pPr marL="0" indent="0">
              <a:buNone/>
            </a:pPr>
            <a:r>
              <a:rPr lang="en-US" u="sng" dirty="0">
                <a:hlinkClick r:id="rId3"/>
              </a:rPr>
              <a:t>www.scienceexperiment.online</a:t>
            </a:r>
            <a:endParaRPr lang="de-CH" dirty="0"/>
          </a:p>
          <a:p>
            <a:pPr marL="1587" lvl="1" indent="0">
              <a:buNone/>
            </a:pPr>
            <a:endParaRPr lang="de-CH" dirty="0"/>
          </a:p>
        </p:txBody>
      </p:sp>
    </p:spTree>
    <p:extLst>
      <p:ext uri="{BB962C8B-B14F-4D97-AF65-F5344CB8AC3E}">
        <p14:creationId xmlns:p14="http://schemas.microsoft.com/office/powerpoint/2010/main" val="98869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1701199377"/>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1" i="0" u="wavyHeavy" strike="noStrike" cap="none" normalizeH="0" baseline="0" dirty="0">
                          <a:ln>
                            <a:noFill/>
                          </a:ln>
                          <a:solidFill>
                            <a:schemeClr val="hlink"/>
                          </a:solidFill>
                          <a:effectLst/>
                          <a:uFill>
                            <a:solidFill>
                              <a:schemeClr val="accent3"/>
                            </a:solidFill>
                          </a:uFill>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wavyHeavy" strike="noStrike" cap="none" normalizeH="0" baseline="0" dirty="0">
                          <a:ln>
                            <a:noFill/>
                          </a:ln>
                          <a:solidFill>
                            <a:schemeClr val="hlink"/>
                          </a:solidFill>
                          <a:effectLst/>
                          <a:uFill>
                            <a:solidFill>
                              <a:schemeClr val="accent3"/>
                            </a:solidFill>
                          </a:uFill>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AutoShape 24"/>
          <p:cNvSpPr>
            <a:spLocks noChangeArrowheads="1"/>
          </p:cNvSpPr>
          <p:nvPr/>
        </p:nvSpPr>
        <p:spPr bwMode="auto">
          <a:xfrm>
            <a:off x="4656449" y="4725144"/>
            <a:ext cx="936104"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 name="Titel 4">
            <a:extLst>
              <a:ext uri="{FF2B5EF4-FFF2-40B4-BE49-F238E27FC236}">
                <a16:creationId xmlns:a16="http://schemas.microsoft.com/office/drawing/2014/main" id="{78C426F0-22B0-3940-A431-FB7D31123174}"/>
              </a:ext>
            </a:extLst>
          </p:cNvPr>
          <p:cNvSpPr>
            <a:spLocks noGrp="1"/>
          </p:cNvSpPr>
          <p:nvPr>
            <p:ph type="title"/>
          </p:nvPr>
        </p:nvSpPr>
        <p:spPr/>
        <p:txBody>
          <a:bodyPr/>
          <a:lstStyle/>
          <a:p>
            <a:endParaRPr lang="en-US"/>
          </a:p>
        </p:txBody>
      </p:sp>
      <p:sp>
        <p:nvSpPr>
          <p:cNvPr id="7" name="Inhaltsplatzhalter 6">
            <a:extLst>
              <a:ext uri="{FF2B5EF4-FFF2-40B4-BE49-F238E27FC236}">
                <a16:creationId xmlns:a16="http://schemas.microsoft.com/office/drawing/2014/main" id="{38413DCD-ACB2-B241-8832-D740B472F0C1}"/>
              </a:ext>
            </a:extLst>
          </p:cNvPr>
          <p:cNvSpPr>
            <a:spLocks noGrp="1"/>
          </p:cNvSpPr>
          <p:nvPr>
            <p:ph idx="1"/>
          </p:nvPr>
        </p:nvSpPr>
        <p:spPr/>
        <p:txBody>
          <a:bodyPr/>
          <a:lstStyle/>
          <a:p>
            <a:endParaRPr lang="en-US"/>
          </a:p>
        </p:txBody>
      </p:sp>
      <p:sp>
        <p:nvSpPr>
          <p:cNvPr id="10" name="Titel 1">
            <a:extLst>
              <a:ext uri="{FF2B5EF4-FFF2-40B4-BE49-F238E27FC236}">
                <a16:creationId xmlns:a16="http://schemas.microsoft.com/office/drawing/2014/main" id="{9F4A4B85-392D-E549-AC80-D86CD464AC16}"/>
              </a:ext>
            </a:extLst>
          </p:cNvPr>
          <p:cNvSpPr txBox="1">
            <a:spLocks/>
          </p:cNvSpPr>
          <p:nvPr/>
        </p:nvSpPr>
        <p:spPr bwMode="auto">
          <a:xfrm>
            <a:off x="897459" y="908720"/>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kern="0"/>
              <a:t>Example: A simple coordination game</a:t>
            </a:r>
            <a:endParaRPr lang="de-CH" kern="0" dirty="0"/>
          </a:p>
        </p:txBody>
      </p:sp>
      <p:sp>
        <p:nvSpPr>
          <p:cNvPr id="11" name="Inhaltsplatzhalter 2">
            <a:extLst>
              <a:ext uri="{FF2B5EF4-FFF2-40B4-BE49-F238E27FC236}">
                <a16:creationId xmlns:a16="http://schemas.microsoft.com/office/drawing/2014/main" id="{B27ACBE0-C641-0C41-B329-BBA5DCF353ED}"/>
              </a:ext>
            </a:extLst>
          </p:cNvPr>
          <p:cNvSpPr txBox="1">
            <a:spLocks/>
          </p:cNvSpPr>
          <p:nvPr/>
        </p:nvSpPr>
        <p:spPr bwMode="auto">
          <a:xfrm>
            <a:off x="900113" y="1700808"/>
            <a:ext cx="7475058" cy="43920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40000"/>
              </a:spcBef>
              <a:spcAft>
                <a:spcPct val="0"/>
              </a:spcAft>
              <a:buClr>
                <a:schemeClr val="tx2"/>
              </a:buClr>
              <a:buFont typeface="Wingdings" pitchFamily="2" charset="2"/>
              <a:buChar char="§"/>
              <a:defRPr sz="2000" b="0">
                <a:solidFill>
                  <a:schemeClr val="tx2"/>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347662" indent="0" algn="l" rtl="0" eaLnBrk="1" fontAlgn="base" hangingPunct="1">
              <a:spcBef>
                <a:spcPct val="40000"/>
              </a:spcBef>
              <a:spcAft>
                <a:spcPct val="0"/>
              </a:spcAft>
              <a:buFont typeface="Arial" charset="0"/>
              <a:buNone/>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lvl="1"/>
            <a:r>
              <a:rPr lang="de-CH" kern="0"/>
              <a:t>You are in holidays in Paris and loose your travel partner</a:t>
            </a:r>
          </a:p>
          <a:p>
            <a:pPr lvl="1"/>
            <a:r>
              <a:rPr lang="de-CH" kern="0"/>
              <a:t>Your battery of your mobile is off</a:t>
            </a:r>
          </a:p>
          <a:p>
            <a:pPr lvl="1"/>
            <a:r>
              <a:rPr lang="de-CH" kern="0"/>
              <a:t>You want to meet him or her without communication possibility</a:t>
            </a:r>
            <a:endParaRPr lang="de-CH" kern="0" dirty="0"/>
          </a:p>
        </p:txBody>
      </p:sp>
    </p:spTree>
    <p:extLst>
      <p:ext uri="{BB962C8B-B14F-4D97-AF65-F5344CB8AC3E}">
        <p14:creationId xmlns:p14="http://schemas.microsoft.com/office/powerpoint/2010/main" val="1255545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5"/>
          <p:cNvGraphicFramePr>
            <a:graphicFrameLocks/>
          </p:cNvGraphicFramePr>
          <p:nvPr>
            <p:extLst>
              <p:ext uri="{D42A27DB-BD31-4B8C-83A1-F6EECF244321}">
                <p14:modId xmlns:p14="http://schemas.microsoft.com/office/powerpoint/2010/main" val="4203043085"/>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chemeClr val="hlink"/>
                          </a:solidFill>
                          <a:effectLst/>
                          <a:latin typeface="Arial" pitchFamily="34" charset="0"/>
                          <a:ea typeface="+mn-ea"/>
                          <a:cs typeface="Arial" pitchFamily="34" charset="0"/>
                        </a:rPr>
                        <a:t>Column player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Row player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Eifel tower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3</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1" i="0" u="wavyHeavy" strike="noStrike" cap="none" normalizeH="0" baseline="0" dirty="0">
                          <a:ln>
                            <a:noFill/>
                          </a:ln>
                          <a:solidFill>
                            <a:schemeClr val="hlink"/>
                          </a:solidFill>
                          <a:effectLst/>
                          <a:uFill>
                            <a:solidFill>
                              <a:schemeClr val="accent3"/>
                            </a:solidFill>
                          </a:uFill>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1</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pitchFamily="34" charset="0"/>
                          <a:cs typeface="Arial" pitchFamily="34" charset="0"/>
                        </a:rPr>
                        <a:t>Hotel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rgbClr val="0099CC"/>
                          </a:solidFill>
                          <a:effectLst/>
                          <a:latin typeface="Arial" pitchFamily="34" charset="0"/>
                          <a:cs typeface="Arial" pitchFamily="34" charset="0"/>
                        </a:rPr>
                        <a:t>0</a:t>
                      </a:r>
                      <a:r>
                        <a:rPr kumimoji="0" lang="en-US" sz="2000" b="0" i="0" u="none" strike="noStrike" cap="none" normalizeH="0" baseline="0" dirty="0">
                          <a:ln>
                            <a:noFill/>
                          </a:ln>
                          <a:solidFill>
                            <a:schemeClr val="tx1"/>
                          </a:solidFill>
                          <a:effectLst/>
                          <a:latin typeface="Arial" pitchFamily="34" charset="0"/>
                          <a:cs typeface="Arial" pitchFamily="34" charset="0"/>
                        </a:rPr>
                        <a:t>, </a:t>
                      </a:r>
                      <a:r>
                        <a:rPr kumimoji="0" lang="en-US" sz="20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wavyHeavy" strike="noStrike" cap="none" normalizeH="0" baseline="0" dirty="0">
                          <a:ln>
                            <a:noFill/>
                          </a:ln>
                          <a:solidFill>
                            <a:srgbClr val="0099CC"/>
                          </a:solidFill>
                          <a:effectLst/>
                          <a:uFill>
                            <a:solidFill>
                              <a:schemeClr val="tx2"/>
                            </a:solidFill>
                          </a:uFill>
                          <a:latin typeface="Arial" pitchFamily="34" charset="0"/>
                          <a:cs typeface="Arial" pitchFamily="34" charset="0"/>
                        </a:rPr>
                        <a:t>2</a:t>
                      </a:r>
                      <a:r>
                        <a:rPr kumimoji="0" lang="en-US" sz="2000" b="0" i="0" u="none" strike="noStrike" cap="none" normalizeH="0" baseline="0" dirty="0">
                          <a:ln>
                            <a:noFill/>
                          </a:ln>
                          <a:solidFill>
                            <a:schemeClr val="tx1"/>
                          </a:solidFill>
                          <a:effectLst/>
                          <a:latin typeface="Arial" pitchFamily="34" charset="0"/>
                          <a:cs typeface="Arial" pitchFamily="34" charset="0"/>
                        </a:rPr>
                        <a:t>,</a:t>
                      </a:r>
                      <a:r>
                        <a:rPr kumimoji="0" lang="en-US" sz="2000" b="1" i="0" u="none" strike="noStrike" cap="none" normalizeH="0" baseline="0" dirty="0">
                          <a:ln>
                            <a:noFill/>
                          </a:ln>
                          <a:solidFill>
                            <a:schemeClr val="tx1"/>
                          </a:solidFill>
                          <a:effectLst/>
                          <a:latin typeface="Arial" pitchFamily="34" charset="0"/>
                          <a:cs typeface="Arial" pitchFamily="34" charset="0"/>
                        </a:rPr>
                        <a:t> </a:t>
                      </a:r>
                      <a:r>
                        <a:rPr kumimoji="0" lang="en-US" sz="2000" b="1" i="0" u="wavyHeavy" strike="noStrike" cap="none" normalizeH="0" baseline="0" dirty="0">
                          <a:ln>
                            <a:noFill/>
                          </a:ln>
                          <a:solidFill>
                            <a:schemeClr val="hlink"/>
                          </a:solidFill>
                          <a:effectLst/>
                          <a:uFill>
                            <a:solidFill>
                              <a:schemeClr val="accent3"/>
                            </a:solidFill>
                          </a:uFill>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AutoShape 24"/>
          <p:cNvSpPr>
            <a:spLocks noChangeArrowheads="1"/>
          </p:cNvSpPr>
          <p:nvPr/>
        </p:nvSpPr>
        <p:spPr bwMode="auto">
          <a:xfrm>
            <a:off x="4656449" y="4725144"/>
            <a:ext cx="936104"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0" name="AutoShape 24"/>
          <p:cNvSpPr>
            <a:spLocks noChangeArrowheads="1"/>
          </p:cNvSpPr>
          <p:nvPr/>
        </p:nvSpPr>
        <p:spPr bwMode="auto">
          <a:xfrm>
            <a:off x="6300192" y="5349181"/>
            <a:ext cx="936104"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 name="Titel 4">
            <a:extLst>
              <a:ext uri="{FF2B5EF4-FFF2-40B4-BE49-F238E27FC236}">
                <a16:creationId xmlns:a16="http://schemas.microsoft.com/office/drawing/2014/main" id="{25D0CCB8-9C1F-F642-BED2-F4ED32D47169}"/>
              </a:ext>
            </a:extLst>
          </p:cNvPr>
          <p:cNvSpPr>
            <a:spLocks noGrp="1"/>
          </p:cNvSpPr>
          <p:nvPr>
            <p:ph type="title"/>
          </p:nvPr>
        </p:nvSpPr>
        <p:spPr/>
        <p:txBody>
          <a:bodyPr/>
          <a:lstStyle/>
          <a:p>
            <a:endParaRPr lang="en-US"/>
          </a:p>
        </p:txBody>
      </p:sp>
      <p:sp>
        <p:nvSpPr>
          <p:cNvPr id="7" name="Inhaltsplatzhalter 6">
            <a:extLst>
              <a:ext uri="{FF2B5EF4-FFF2-40B4-BE49-F238E27FC236}">
                <a16:creationId xmlns:a16="http://schemas.microsoft.com/office/drawing/2014/main" id="{A321F0AB-AEC6-B840-926E-88644712BDDB}"/>
              </a:ext>
            </a:extLst>
          </p:cNvPr>
          <p:cNvSpPr>
            <a:spLocks noGrp="1"/>
          </p:cNvSpPr>
          <p:nvPr>
            <p:ph idx="1"/>
          </p:nvPr>
        </p:nvSpPr>
        <p:spPr/>
        <p:txBody>
          <a:bodyPr/>
          <a:lstStyle/>
          <a:p>
            <a:endParaRPr lang="en-US"/>
          </a:p>
        </p:txBody>
      </p:sp>
      <p:sp>
        <p:nvSpPr>
          <p:cNvPr id="11" name="Titel 1">
            <a:extLst>
              <a:ext uri="{FF2B5EF4-FFF2-40B4-BE49-F238E27FC236}">
                <a16:creationId xmlns:a16="http://schemas.microsoft.com/office/drawing/2014/main" id="{7BE3F6AB-8DD8-644D-BE45-4FA0282E5727}"/>
              </a:ext>
            </a:extLst>
          </p:cNvPr>
          <p:cNvSpPr txBox="1">
            <a:spLocks/>
          </p:cNvSpPr>
          <p:nvPr/>
        </p:nvSpPr>
        <p:spPr bwMode="auto">
          <a:xfrm>
            <a:off x="897459" y="908720"/>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kern="0"/>
              <a:t>Example: A simple coordination game</a:t>
            </a:r>
            <a:endParaRPr lang="de-CH" kern="0" dirty="0"/>
          </a:p>
        </p:txBody>
      </p:sp>
      <p:sp>
        <p:nvSpPr>
          <p:cNvPr id="12" name="Inhaltsplatzhalter 2">
            <a:extLst>
              <a:ext uri="{FF2B5EF4-FFF2-40B4-BE49-F238E27FC236}">
                <a16:creationId xmlns:a16="http://schemas.microsoft.com/office/drawing/2014/main" id="{98C1B66B-0015-9A4C-9595-3D437EF8DF21}"/>
              </a:ext>
            </a:extLst>
          </p:cNvPr>
          <p:cNvSpPr txBox="1">
            <a:spLocks/>
          </p:cNvSpPr>
          <p:nvPr/>
        </p:nvSpPr>
        <p:spPr bwMode="auto">
          <a:xfrm>
            <a:off x="900113" y="1700808"/>
            <a:ext cx="7475058" cy="43920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40000"/>
              </a:spcBef>
              <a:spcAft>
                <a:spcPct val="0"/>
              </a:spcAft>
              <a:buClr>
                <a:schemeClr val="tx2"/>
              </a:buClr>
              <a:buFont typeface="Wingdings" pitchFamily="2" charset="2"/>
              <a:buChar char="§"/>
              <a:defRPr sz="2000" b="0">
                <a:solidFill>
                  <a:schemeClr val="tx2"/>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347662" indent="0" algn="l" rtl="0" eaLnBrk="1" fontAlgn="base" hangingPunct="1">
              <a:spcBef>
                <a:spcPct val="40000"/>
              </a:spcBef>
              <a:spcAft>
                <a:spcPct val="0"/>
              </a:spcAft>
              <a:buFont typeface="Arial" charset="0"/>
              <a:buNone/>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lvl="1"/>
            <a:r>
              <a:rPr lang="de-CH" kern="0"/>
              <a:t>You are in holidays in Paris and loose your travel partner</a:t>
            </a:r>
          </a:p>
          <a:p>
            <a:pPr lvl="1"/>
            <a:r>
              <a:rPr lang="de-CH" kern="0"/>
              <a:t>Your battery of your mobile is off</a:t>
            </a:r>
          </a:p>
          <a:p>
            <a:pPr lvl="1"/>
            <a:r>
              <a:rPr lang="de-CH" kern="0"/>
              <a:t>You want to meet him or her without communication possibility</a:t>
            </a:r>
            <a:endParaRPr lang="de-CH" kern="0" dirty="0"/>
          </a:p>
        </p:txBody>
      </p:sp>
    </p:spTree>
    <p:extLst>
      <p:ext uri="{BB962C8B-B14F-4D97-AF65-F5344CB8AC3E}">
        <p14:creationId xmlns:p14="http://schemas.microsoft.com/office/powerpoint/2010/main" val="61827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7459" y="1916832"/>
            <a:ext cx="7343775" cy="792088"/>
          </a:xfrm>
        </p:spPr>
        <p:txBody>
          <a:bodyPr/>
          <a:lstStyle/>
          <a:p>
            <a:pPr algn="ctr"/>
            <a:r>
              <a:rPr lang="de-CH" sz="4400" dirty="0"/>
              <a:t> «Golden Balls»</a:t>
            </a:r>
          </a:p>
        </p:txBody>
      </p:sp>
    </p:spTree>
    <p:extLst>
      <p:ext uri="{BB962C8B-B14F-4D97-AF65-F5344CB8AC3E}">
        <p14:creationId xmlns:p14="http://schemas.microsoft.com/office/powerpoint/2010/main" val="1090986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Datumsplatzhalter 3"/>
          <p:cNvSpPr>
            <a:spLocks noGrp="1"/>
          </p:cNvSpPr>
          <p:nvPr>
            <p:ph type="dt" sz="half" idx="10"/>
          </p:nvPr>
        </p:nvSpPr>
        <p:spPr/>
        <p:txBody>
          <a:bodyPr/>
          <a:lstStyle/>
          <a:p>
            <a:r>
              <a:rPr lang="de-CH"/>
              <a:t>18.9.2012</a:t>
            </a:r>
            <a:endParaRPr lang="de-CH" dirty="0"/>
          </a:p>
        </p:txBody>
      </p:sp>
      <p:sp>
        <p:nvSpPr>
          <p:cNvPr id="5" name="Fußzeilenplatzhalter 4"/>
          <p:cNvSpPr>
            <a:spLocks noGrp="1"/>
          </p:cNvSpPr>
          <p:nvPr>
            <p:ph type="ftr" sz="quarter" idx="11"/>
          </p:nvPr>
        </p:nvSpPr>
        <p:spPr/>
        <p:txBody>
          <a:bodyPr/>
          <a:lstStyle/>
          <a:p>
            <a:r>
              <a:rPr lang="de-CH"/>
              <a:t>Einführung Spieltheorie, PD Dr. Heiko Rauhut</a:t>
            </a:r>
            <a:endParaRPr lang="de-CH" dirty="0"/>
          </a:p>
        </p:txBody>
      </p:sp>
      <p:sp>
        <p:nvSpPr>
          <p:cNvPr id="6" name="Foliennummernplatzhalter 5"/>
          <p:cNvSpPr>
            <a:spLocks noGrp="1"/>
          </p:cNvSpPr>
          <p:nvPr>
            <p:ph type="sldNum" sz="quarter" idx="12"/>
          </p:nvPr>
        </p:nvSpPr>
        <p:spPr/>
        <p:txBody>
          <a:bodyPr/>
          <a:lstStyle/>
          <a:p>
            <a:r>
              <a:rPr lang="de-CH"/>
              <a:t>Seite </a:t>
            </a:r>
            <a:fld id="{298DDF54-96CA-4706-AFE9-54D71408EAE8}" type="slidenum">
              <a:rPr lang="de-CH" smtClean="0"/>
              <a:pPr/>
              <a:t>43</a:t>
            </a:fld>
            <a:endParaRPr lang="de-CH"/>
          </a:p>
        </p:txBody>
      </p:sp>
      <p:pic>
        <p:nvPicPr>
          <p:cNvPr id="8" name="Golden Balls - £100,000 Split Or Steal_ 14_03_08">
            <a:hlinkClick r:id="" action="ppaction://media"/>
            <a:extLst>
              <a:ext uri="{FF2B5EF4-FFF2-40B4-BE49-F238E27FC236}">
                <a16:creationId xmlns:a16="http://schemas.microsoft.com/office/drawing/2014/main" id="{BBAAECB7-5FEC-B344-9043-98305BFD3EF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54023" cy="6866136"/>
          </a:xfrm>
        </p:spPr>
      </p:pic>
    </p:spTree>
    <p:extLst>
      <p:ext uri="{BB962C8B-B14F-4D97-AF65-F5344CB8AC3E}">
        <p14:creationId xmlns:p14="http://schemas.microsoft.com/office/powerpoint/2010/main" val="10321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36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7459" y="1916832"/>
            <a:ext cx="7343775" cy="792088"/>
          </a:xfrm>
        </p:spPr>
        <p:txBody>
          <a:bodyPr/>
          <a:lstStyle/>
          <a:p>
            <a:pPr algn="ctr"/>
            <a:r>
              <a:rPr lang="de-CH" sz="4400" dirty="0"/>
              <a:t> «Golden Balls»</a:t>
            </a:r>
          </a:p>
        </p:txBody>
      </p:sp>
      <p:sp>
        <p:nvSpPr>
          <p:cNvPr id="3" name="Inhaltsplatzhalter 2"/>
          <p:cNvSpPr>
            <a:spLocks noGrp="1"/>
          </p:cNvSpPr>
          <p:nvPr>
            <p:ph idx="1"/>
          </p:nvPr>
        </p:nvSpPr>
        <p:spPr>
          <a:xfrm>
            <a:off x="900113" y="3356993"/>
            <a:ext cx="7343775" cy="2088232"/>
          </a:xfrm>
        </p:spPr>
        <p:txBody>
          <a:bodyPr/>
          <a:lstStyle/>
          <a:p>
            <a:pPr algn="ctr"/>
            <a:r>
              <a:rPr lang="de-CH" dirty="0" err="1"/>
              <a:t>What</a:t>
            </a:r>
            <a:r>
              <a:rPr lang="de-CH" dirty="0"/>
              <a:t> </a:t>
            </a:r>
            <a:r>
              <a:rPr lang="de-CH" dirty="0" err="1"/>
              <a:t>is</a:t>
            </a:r>
            <a:r>
              <a:rPr lang="de-CH" dirty="0"/>
              <a:t> </a:t>
            </a:r>
            <a:r>
              <a:rPr lang="de-CH" dirty="0" err="1"/>
              <a:t>the</a:t>
            </a:r>
            <a:r>
              <a:rPr lang="de-CH" dirty="0"/>
              <a:t> normal form </a:t>
            </a:r>
            <a:r>
              <a:rPr lang="de-CH" dirty="0" err="1"/>
              <a:t>of</a:t>
            </a:r>
            <a:r>
              <a:rPr lang="de-CH" dirty="0"/>
              <a:t> </a:t>
            </a:r>
            <a:r>
              <a:rPr lang="de-CH" dirty="0" err="1"/>
              <a:t>the</a:t>
            </a:r>
            <a:r>
              <a:rPr lang="de-CH" dirty="0"/>
              <a:t> </a:t>
            </a:r>
            <a:r>
              <a:rPr lang="de-CH" dirty="0" err="1"/>
              <a:t>game</a:t>
            </a:r>
            <a:r>
              <a:rPr lang="de-CH" dirty="0"/>
              <a:t>?</a:t>
            </a:r>
          </a:p>
          <a:p>
            <a:pPr algn="ctr"/>
            <a:r>
              <a:rPr lang="de-CH" dirty="0" err="1"/>
              <a:t>How</a:t>
            </a:r>
            <a:r>
              <a:rPr lang="de-CH" dirty="0"/>
              <a:t> do </a:t>
            </a:r>
            <a:r>
              <a:rPr lang="de-CH" dirty="0" err="1"/>
              <a:t>you</a:t>
            </a:r>
            <a:r>
              <a:rPr lang="de-CH" dirty="0"/>
              <a:t> </a:t>
            </a:r>
            <a:r>
              <a:rPr lang="de-CH" dirty="0" err="1"/>
              <a:t>think</a:t>
            </a:r>
            <a:r>
              <a:rPr lang="de-CH" dirty="0"/>
              <a:t> will </a:t>
            </a:r>
            <a:r>
              <a:rPr lang="de-CH" dirty="0" err="1"/>
              <a:t>the</a:t>
            </a:r>
            <a:r>
              <a:rPr lang="de-CH" dirty="0"/>
              <a:t> </a:t>
            </a:r>
            <a:r>
              <a:rPr lang="de-CH" dirty="0" err="1"/>
              <a:t>players</a:t>
            </a:r>
            <a:r>
              <a:rPr lang="de-CH" dirty="0"/>
              <a:t> </a:t>
            </a:r>
            <a:r>
              <a:rPr lang="de-CH" dirty="0" err="1"/>
              <a:t>decide</a:t>
            </a:r>
            <a:r>
              <a:rPr lang="de-CH" dirty="0"/>
              <a:t>?</a:t>
            </a:r>
          </a:p>
        </p:txBody>
      </p:sp>
    </p:spTree>
    <p:extLst>
      <p:ext uri="{BB962C8B-B14F-4D97-AF65-F5344CB8AC3E}">
        <p14:creationId xmlns:p14="http://schemas.microsoft.com/office/powerpoint/2010/main" val="1471867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5"/>
          <p:cNvGraphicFramePr>
            <a:graphicFrameLocks/>
          </p:cNvGraphicFramePr>
          <p:nvPr>
            <p:extLst>
              <p:ext uri="{D42A27DB-BD31-4B8C-83A1-F6EECF244321}">
                <p14:modId xmlns:p14="http://schemas.microsoft.com/office/powerpoint/2010/main" val="447878411"/>
              </p:ext>
            </p:extLst>
          </p:nvPr>
        </p:nvGraphicFramePr>
        <p:xfrm>
          <a:off x="1979712" y="1916832"/>
          <a:ext cx="6480720" cy="4170545"/>
        </p:xfrm>
        <a:graphic>
          <a:graphicData uri="http://schemas.openxmlformats.org/drawingml/2006/table">
            <a:tbl>
              <a:tblPr/>
              <a:tblGrid>
                <a:gridCol w="1296144">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14273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split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steal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split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steal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Text Box 24"/>
          <p:cNvSpPr txBox="1">
            <a:spLocks noChangeArrowheads="1"/>
          </p:cNvSpPr>
          <p:nvPr/>
        </p:nvSpPr>
        <p:spPr bwMode="auto">
          <a:xfrm>
            <a:off x="107504" y="4365104"/>
            <a:ext cx="13595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99CC"/>
                </a:solidFill>
                <a:latin typeface="Arial" pitchFamily="34" charset="0"/>
                <a:cs typeface="Arial" pitchFamily="34" charset="0"/>
              </a:rPr>
              <a:t>Steven</a:t>
            </a:r>
          </a:p>
        </p:txBody>
      </p:sp>
      <p:sp>
        <p:nvSpPr>
          <p:cNvPr id="9" name="Text Box 25"/>
          <p:cNvSpPr txBox="1">
            <a:spLocks noChangeArrowheads="1"/>
          </p:cNvSpPr>
          <p:nvPr/>
        </p:nvSpPr>
        <p:spPr bwMode="auto">
          <a:xfrm>
            <a:off x="5292080" y="1052736"/>
            <a:ext cx="14401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chemeClr val="hlink"/>
                </a:solidFill>
                <a:latin typeface="Arial" pitchFamily="34" charset="0"/>
                <a:cs typeface="Arial" pitchFamily="34" charset="0"/>
              </a:rPr>
              <a:t>Sarah</a:t>
            </a:r>
          </a:p>
        </p:txBody>
      </p:sp>
    </p:spTree>
    <p:extLst>
      <p:ext uri="{BB962C8B-B14F-4D97-AF65-F5344CB8AC3E}">
        <p14:creationId xmlns:p14="http://schemas.microsoft.com/office/powerpoint/2010/main" val="3623468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5"/>
          <p:cNvGraphicFramePr>
            <a:graphicFrameLocks/>
          </p:cNvGraphicFramePr>
          <p:nvPr>
            <p:extLst>
              <p:ext uri="{D42A27DB-BD31-4B8C-83A1-F6EECF244321}">
                <p14:modId xmlns:p14="http://schemas.microsoft.com/office/powerpoint/2010/main" val="3343024436"/>
              </p:ext>
            </p:extLst>
          </p:nvPr>
        </p:nvGraphicFramePr>
        <p:xfrm>
          <a:off x="1979712" y="1916832"/>
          <a:ext cx="6480720" cy="4170545"/>
        </p:xfrm>
        <a:graphic>
          <a:graphicData uri="http://schemas.openxmlformats.org/drawingml/2006/table">
            <a:tbl>
              <a:tblPr/>
              <a:tblGrid>
                <a:gridCol w="1296144">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14273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split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steal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split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50’075</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50’075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steal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0</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Text Box 24"/>
          <p:cNvSpPr txBox="1">
            <a:spLocks noChangeArrowheads="1"/>
          </p:cNvSpPr>
          <p:nvPr/>
        </p:nvSpPr>
        <p:spPr bwMode="auto">
          <a:xfrm>
            <a:off x="107504" y="4365104"/>
            <a:ext cx="13595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99CC"/>
                </a:solidFill>
                <a:latin typeface="Arial" pitchFamily="34" charset="0"/>
                <a:cs typeface="Arial" pitchFamily="34" charset="0"/>
              </a:rPr>
              <a:t>Steven</a:t>
            </a:r>
          </a:p>
        </p:txBody>
      </p:sp>
      <p:sp>
        <p:nvSpPr>
          <p:cNvPr id="9" name="Text Box 25"/>
          <p:cNvSpPr txBox="1">
            <a:spLocks noChangeArrowheads="1"/>
          </p:cNvSpPr>
          <p:nvPr/>
        </p:nvSpPr>
        <p:spPr bwMode="auto">
          <a:xfrm>
            <a:off x="5292080" y="1052736"/>
            <a:ext cx="14401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chemeClr val="hlink"/>
                </a:solidFill>
                <a:latin typeface="Arial" pitchFamily="34" charset="0"/>
                <a:cs typeface="Arial" pitchFamily="34" charset="0"/>
              </a:rPr>
              <a:t>Sarah</a:t>
            </a:r>
          </a:p>
        </p:txBody>
      </p:sp>
    </p:spTree>
    <p:extLst>
      <p:ext uri="{BB962C8B-B14F-4D97-AF65-F5344CB8AC3E}">
        <p14:creationId xmlns:p14="http://schemas.microsoft.com/office/powerpoint/2010/main" val="2052093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5"/>
          <p:cNvGraphicFramePr>
            <a:graphicFrameLocks/>
          </p:cNvGraphicFramePr>
          <p:nvPr>
            <p:extLst>
              <p:ext uri="{D42A27DB-BD31-4B8C-83A1-F6EECF244321}">
                <p14:modId xmlns:p14="http://schemas.microsoft.com/office/powerpoint/2010/main" val="949219818"/>
              </p:ext>
            </p:extLst>
          </p:nvPr>
        </p:nvGraphicFramePr>
        <p:xfrm>
          <a:off x="1979712" y="1916832"/>
          <a:ext cx="6480720" cy="4170545"/>
        </p:xfrm>
        <a:graphic>
          <a:graphicData uri="http://schemas.openxmlformats.org/drawingml/2006/table">
            <a:tbl>
              <a:tblPr/>
              <a:tblGrid>
                <a:gridCol w="1296144">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14273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split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steal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split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50’075</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50’075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0</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100’150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steal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100’150</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0</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Text Box 24"/>
          <p:cNvSpPr txBox="1">
            <a:spLocks noChangeArrowheads="1"/>
          </p:cNvSpPr>
          <p:nvPr/>
        </p:nvSpPr>
        <p:spPr bwMode="auto">
          <a:xfrm>
            <a:off x="107504" y="4365104"/>
            <a:ext cx="13595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99CC"/>
                </a:solidFill>
                <a:latin typeface="Arial" pitchFamily="34" charset="0"/>
                <a:cs typeface="Arial" pitchFamily="34" charset="0"/>
              </a:rPr>
              <a:t>Steven</a:t>
            </a:r>
          </a:p>
        </p:txBody>
      </p:sp>
      <p:sp>
        <p:nvSpPr>
          <p:cNvPr id="9" name="Text Box 25"/>
          <p:cNvSpPr txBox="1">
            <a:spLocks noChangeArrowheads="1"/>
          </p:cNvSpPr>
          <p:nvPr/>
        </p:nvSpPr>
        <p:spPr bwMode="auto">
          <a:xfrm>
            <a:off x="5292080" y="1052736"/>
            <a:ext cx="14401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chemeClr val="hlink"/>
                </a:solidFill>
                <a:latin typeface="Arial" pitchFamily="34" charset="0"/>
                <a:cs typeface="Arial" pitchFamily="34" charset="0"/>
              </a:rPr>
              <a:t>Sarah</a:t>
            </a:r>
          </a:p>
        </p:txBody>
      </p:sp>
    </p:spTree>
    <p:extLst>
      <p:ext uri="{BB962C8B-B14F-4D97-AF65-F5344CB8AC3E}">
        <p14:creationId xmlns:p14="http://schemas.microsoft.com/office/powerpoint/2010/main" val="3887904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5"/>
          <p:cNvGraphicFramePr>
            <a:graphicFrameLocks/>
          </p:cNvGraphicFramePr>
          <p:nvPr>
            <p:extLst>
              <p:ext uri="{D42A27DB-BD31-4B8C-83A1-F6EECF244321}">
                <p14:modId xmlns:p14="http://schemas.microsoft.com/office/powerpoint/2010/main" val="1668417861"/>
              </p:ext>
            </p:extLst>
          </p:nvPr>
        </p:nvGraphicFramePr>
        <p:xfrm>
          <a:off x="1979712" y="1916832"/>
          <a:ext cx="6480720" cy="4170545"/>
        </p:xfrm>
        <a:graphic>
          <a:graphicData uri="http://schemas.openxmlformats.org/drawingml/2006/table">
            <a:tbl>
              <a:tblPr/>
              <a:tblGrid>
                <a:gridCol w="1296144">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14273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split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steal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split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50’075</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50’075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0</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100’150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steal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100’150</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rgbClr val="0099CC"/>
                          </a:solidFill>
                          <a:effectLst/>
                          <a:latin typeface="Arial" pitchFamily="34" charset="0"/>
                          <a:cs typeface="Arial" pitchFamily="34" charset="0"/>
                        </a:rPr>
                        <a:t>0</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Text Box 24"/>
          <p:cNvSpPr txBox="1">
            <a:spLocks noChangeArrowheads="1"/>
          </p:cNvSpPr>
          <p:nvPr/>
        </p:nvSpPr>
        <p:spPr bwMode="auto">
          <a:xfrm>
            <a:off x="107504" y="4365104"/>
            <a:ext cx="13595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99CC"/>
                </a:solidFill>
                <a:latin typeface="Arial" pitchFamily="34" charset="0"/>
                <a:cs typeface="Arial" pitchFamily="34" charset="0"/>
              </a:rPr>
              <a:t>Steven</a:t>
            </a:r>
          </a:p>
        </p:txBody>
      </p:sp>
      <p:sp>
        <p:nvSpPr>
          <p:cNvPr id="9" name="Text Box 25"/>
          <p:cNvSpPr txBox="1">
            <a:spLocks noChangeArrowheads="1"/>
          </p:cNvSpPr>
          <p:nvPr/>
        </p:nvSpPr>
        <p:spPr bwMode="auto">
          <a:xfrm>
            <a:off x="5292080" y="1052736"/>
            <a:ext cx="14401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chemeClr val="hlink"/>
                </a:solidFill>
                <a:latin typeface="Arial" pitchFamily="34" charset="0"/>
                <a:cs typeface="Arial" pitchFamily="34" charset="0"/>
              </a:rPr>
              <a:t>Sarah</a:t>
            </a:r>
          </a:p>
        </p:txBody>
      </p:sp>
      <p:sp>
        <p:nvSpPr>
          <p:cNvPr id="10" name="AutoShape 24"/>
          <p:cNvSpPr>
            <a:spLocks noChangeArrowheads="1"/>
          </p:cNvSpPr>
          <p:nvPr/>
        </p:nvSpPr>
        <p:spPr bwMode="auto">
          <a:xfrm>
            <a:off x="6357628" y="4340324"/>
            <a:ext cx="1613520" cy="1368152"/>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 name="Rechteck 1"/>
          <p:cNvSpPr/>
          <p:nvPr/>
        </p:nvSpPr>
        <p:spPr>
          <a:xfrm>
            <a:off x="0" y="875764"/>
            <a:ext cx="4554452" cy="353943"/>
          </a:xfrm>
          <a:prstGeom prst="rect">
            <a:avLst/>
          </a:prstGeom>
        </p:spPr>
        <p:txBody>
          <a:bodyPr wrap="none">
            <a:spAutoFit/>
          </a:bodyPr>
          <a:lstStyle/>
          <a:p>
            <a:r>
              <a:rPr lang="de-CH" b="1" dirty="0">
                <a:solidFill>
                  <a:schemeClr val="tx2"/>
                </a:solidFill>
              </a:rPr>
              <a:t>Equilibrium in </a:t>
            </a:r>
            <a:r>
              <a:rPr lang="de-CH" b="1" dirty="0" err="1">
                <a:solidFill>
                  <a:schemeClr val="tx2"/>
                </a:solidFill>
              </a:rPr>
              <a:t>weakly</a:t>
            </a:r>
            <a:r>
              <a:rPr lang="de-CH" b="1" dirty="0">
                <a:solidFill>
                  <a:schemeClr val="tx2"/>
                </a:solidFill>
              </a:rPr>
              <a:t> dominant </a:t>
            </a:r>
            <a:r>
              <a:rPr lang="de-CH" b="1" dirty="0" err="1">
                <a:solidFill>
                  <a:schemeClr val="tx2"/>
                </a:solidFill>
              </a:rPr>
              <a:t>strategies</a:t>
            </a:r>
            <a:endParaRPr lang="de-CH" b="1" dirty="0">
              <a:solidFill>
                <a:schemeClr val="tx2"/>
              </a:solidFill>
            </a:endParaRPr>
          </a:p>
        </p:txBody>
      </p:sp>
    </p:spTree>
    <p:extLst>
      <p:ext uri="{BB962C8B-B14F-4D97-AF65-F5344CB8AC3E}">
        <p14:creationId xmlns:p14="http://schemas.microsoft.com/office/powerpoint/2010/main" val="4007659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7459" y="1916832"/>
            <a:ext cx="7343775" cy="792088"/>
          </a:xfrm>
        </p:spPr>
        <p:txBody>
          <a:bodyPr/>
          <a:lstStyle/>
          <a:p>
            <a:pPr algn="ctr"/>
            <a:r>
              <a:rPr lang="de-CH" sz="4400" dirty="0"/>
              <a:t>«</a:t>
            </a:r>
            <a:r>
              <a:rPr lang="de-CH" sz="4400" dirty="0" err="1"/>
              <a:t>Beautiful</a:t>
            </a:r>
            <a:r>
              <a:rPr lang="de-CH" sz="4400" dirty="0"/>
              <a:t> </a:t>
            </a:r>
            <a:r>
              <a:rPr lang="de-CH" sz="4400" dirty="0" err="1"/>
              <a:t>Mind</a:t>
            </a:r>
            <a:r>
              <a:rPr lang="de-CH" sz="4400" dirty="0"/>
              <a:t>»</a:t>
            </a:r>
          </a:p>
        </p:txBody>
      </p:sp>
      <p:sp>
        <p:nvSpPr>
          <p:cNvPr id="3" name="Inhaltsplatzhalter 2"/>
          <p:cNvSpPr>
            <a:spLocks noGrp="1"/>
          </p:cNvSpPr>
          <p:nvPr>
            <p:ph idx="1"/>
          </p:nvPr>
        </p:nvSpPr>
        <p:spPr>
          <a:xfrm>
            <a:off x="900113" y="3356993"/>
            <a:ext cx="7343775" cy="2088232"/>
          </a:xfrm>
        </p:spPr>
        <p:txBody>
          <a:bodyPr/>
          <a:lstStyle/>
          <a:p>
            <a:pPr algn="ctr"/>
            <a:r>
              <a:rPr lang="de-CH" dirty="0" err="1"/>
              <a:t>What</a:t>
            </a:r>
            <a:r>
              <a:rPr lang="de-CH" dirty="0"/>
              <a:t> </a:t>
            </a:r>
            <a:r>
              <a:rPr lang="de-CH" dirty="0" err="1"/>
              <a:t>is</a:t>
            </a:r>
            <a:r>
              <a:rPr lang="de-CH" dirty="0"/>
              <a:t> </a:t>
            </a:r>
            <a:r>
              <a:rPr lang="de-CH" dirty="0" err="1"/>
              <a:t>the</a:t>
            </a:r>
            <a:r>
              <a:rPr lang="de-CH" dirty="0"/>
              <a:t> normal form </a:t>
            </a:r>
            <a:r>
              <a:rPr lang="de-CH" dirty="0" err="1"/>
              <a:t>of</a:t>
            </a:r>
            <a:r>
              <a:rPr lang="de-CH" dirty="0"/>
              <a:t> </a:t>
            </a:r>
            <a:r>
              <a:rPr lang="de-CH" dirty="0" err="1"/>
              <a:t>the</a:t>
            </a:r>
            <a:r>
              <a:rPr lang="de-CH" dirty="0"/>
              <a:t> </a:t>
            </a:r>
            <a:r>
              <a:rPr lang="de-CH" dirty="0" err="1"/>
              <a:t>game</a:t>
            </a:r>
            <a:r>
              <a:rPr lang="de-CH" dirty="0"/>
              <a:t>?</a:t>
            </a:r>
          </a:p>
        </p:txBody>
      </p:sp>
    </p:spTree>
    <p:extLst>
      <p:ext uri="{BB962C8B-B14F-4D97-AF65-F5344CB8AC3E}">
        <p14:creationId xmlns:p14="http://schemas.microsoft.com/office/powerpoint/2010/main" val="215390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670A11C-261E-5E4D-9498-4FCFA42198AE}"/>
              </a:ext>
            </a:extLst>
          </p:cNvPr>
          <p:cNvSpPr/>
          <p:nvPr/>
        </p:nvSpPr>
        <p:spPr bwMode="auto">
          <a:xfrm>
            <a:off x="-1" y="0"/>
            <a:ext cx="9144001" cy="6741368"/>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a:ln>
                <a:noFill/>
              </a:ln>
              <a:effectLst/>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a:ln>
                <a:noFill/>
              </a:ln>
              <a:effectLst/>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a:ln>
                <a:noFill/>
              </a:ln>
              <a:effectLst/>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effectLst/>
                <a:latin typeface="Arial" charset="0"/>
                <a:cs typeface="Arial" charset="0"/>
              </a:rPr>
              <a:t>			</a:t>
            </a:r>
            <a:r>
              <a:rPr lang="en-US" sz="3600" dirty="0"/>
              <a:t>   </a:t>
            </a:r>
            <a:r>
              <a:rPr kumimoji="0" lang="en-US" sz="3600" b="0" i="0" u="none" strike="noStrike" cap="none" normalizeH="0" baseline="0" dirty="0">
                <a:ln>
                  <a:noFill/>
                </a:ln>
                <a:effectLst/>
                <a:latin typeface="Arial" charset="0"/>
                <a:cs typeface="Arial" charset="0"/>
              </a:rPr>
              <a:t>Here syllabus</a:t>
            </a:r>
          </a:p>
        </p:txBody>
      </p:sp>
    </p:spTree>
    <p:extLst>
      <p:ext uri="{BB962C8B-B14F-4D97-AF65-F5344CB8AC3E}">
        <p14:creationId xmlns:p14="http://schemas.microsoft.com/office/powerpoint/2010/main" val="3889376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0891B3C-C942-3B4D-B3EE-EB34555E3CA9}"/>
              </a:ext>
            </a:extLst>
          </p:cNvPr>
          <p:cNvSpPr/>
          <p:nvPr/>
        </p:nvSpPr>
        <p:spPr bwMode="auto">
          <a:xfrm>
            <a:off x="1960" y="0"/>
            <a:ext cx="914204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2" name="Titel 1"/>
          <p:cNvSpPr>
            <a:spLocks noGrp="1"/>
          </p:cNvSpPr>
          <p:nvPr>
            <p:ph type="title"/>
          </p:nvPr>
        </p:nvSpPr>
        <p:spPr/>
        <p:txBody>
          <a:bodyPr/>
          <a:lstStyle/>
          <a:p>
            <a:endParaRPr lang="de-CH"/>
          </a:p>
        </p:txBody>
      </p:sp>
      <p:sp>
        <p:nvSpPr>
          <p:cNvPr id="4" name="Datumsplatzhalter 3"/>
          <p:cNvSpPr>
            <a:spLocks noGrp="1"/>
          </p:cNvSpPr>
          <p:nvPr>
            <p:ph type="dt" sz="half" idx="10"/>
          </p:nvPr>
        </p:nvSpPr>
        <p:spPr/>
        <p:txBody>
          <a:bodyPr/>
          <a:lstStyle/>
          <a:p>
            <a:r>
              <a:rPr lang="de-CH"/>
              <a:t>18.9.2012</a:t>
            </a:r>
            <a:endParaRPr lang="de-CH" dirty="0"/>
          </a:p>
        </p:txBody>
      </p:sp>
      <p:sp>
        <p:nvSpPr>
          <p:cNvPr id="5" name="Fußzeilenplatzhalter 4"/>
          <p:cNvSpPr>
            <a:spLocks noGrp="1"/>
          </p:cNvSpPr>
          <p:nvPr>
            <p:ph type="ftr" sz="quarter" idx="11"/>
          </p:nvPr>
        </p:nvSpPr>
        <p:spPr/>
        <p:txBody>
          <a:bodyPr/>
          <a:lstStyle/>
          <a:p>
            <a:r>
              <a:rPr lang="de-CH"/>
              <a:t>Einführung Spieltheorie, PD Dr. Heiko Rauhut</a:t>
            </a:r>
            <a:endParaRPr lang="de-CH" dirty="0"/>
          </a:p>
        </p:txBody>
      </p:sp>
      <p:sp>
        <p:nvSpPr>
          <p:cNvPr id="6" name="Foliennummernplatzhalter 5"/>
          <p:cNvSpPr>
            <a:spLocks noGrp="1"/>
          </p:cNvSpPr>
          <p:nvPr>
            <p:ph type="sldNum" sz="quarter" idx="12"/>
          </p:nvPr>
        </p:nvSpPr>
        <p:spPr/>
        <p:txBody>
          <a:bodyPr/>
          <a:lstStyle/>
          <a:p>
            <a:r>
              <a:rPr lang="de-CH"/>
              <a:t>Seite </a:t>
            </a:r>
            <a:fld id="{298DDF54-96CA-4706-AFE9-54D71408EAE8}" type="slidenum">
              <a:rPr lang="de-CH" smtClean="0"/>
              <a:pPr/>
              <a:t>50</a:t>
            </a:fld>
            <a:endParaRPr lang="de-CH"/>
          </a:p>
        </p:txBody>
      </p:sp>
      <p:sp>
        <p:nvSpPr>
          <p:cNvPr id="27" name="Inhaltsplatzhalter 26">
            <a:extLst>
              <a:ext uri="{FF2B5EF4-FFF2-40B4-BE49-F238E27FC236}">
                <a16:creationId xmlns:a16="http://schemas.microsoft.com/office/drawing/2014/main" id="{0DA1712C-590F-F848-B232-F9AAE20A75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5038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Reduktion </a:t>
            </a:r>
            <a:r>
              <a:rPr lang="de-CH" dirty="0" err="1"/>
              <a:t>to</a:t>
            </a:r>
            <a:r>
              <a:rPr lang="de-CH" dirty="0"/>
              <a:t> </a:t>
            </a:r>
            <a:r>
              <a:rPr lang="de-CH" dirty="0" err="1"/>
              <a:t>two</a:t>
            </a:r>
            <a:r>
              <a:rPr lang="de-CH" dirty="0"/>
              <a:t> </a:t>
            </a:r>
            <a:r>
              <a:rPr lang="de-CH" dirty="0" err="1"/>
              <a:t>players</a:t>
            </a:r>
            <a:endParaRPr lang="de-CH" dirty="0"/>
          </a:p>
        </p:txBody>
      </p:sp>
      <p:sp>
        <p:nvSpPr>
          <p:cNvPr id="3" name="Inhaltsplatzhalter 2"/>
          <p:cNvSpPr>
            <a:spLocks noGrp="1"/>
          </p:cNvSpPr>
          <p:nvPr>
            <p:ph idx="1"/>
          </p:nvPr>
        </p:nvSpPr>
        <p:spPr>
          <a:xfrm>
            <a:off x="900113" y="1700808"/>
            <a:ext cx="7475058" cy="4392017"/>
          </a:xfrm>
        </p:spPr>
        <p:txBody>
          <a:bodyPr/>
          <a:lstStyle/>
          <a:p>
            <a:pPr lvl="1"/>
            <a:endParaRPr lang="de-CH" dirty="0"/>
          </a:p>
        </p:txBody>
      </p:sp>
      <p:graphicFrame>
        <p:nvGraphicFramePr>
          <p:cNvPr id="8" name="Group 35"/>
          <p:cNvGraphicFramePr>
            <a:graphicFrameLocks/>
          </p:cNvGraphicFramePr>
          <p:nvPr>
            <p:extLst>
              <p:ext uri="{D42A27DB-BD31-4B8C-83A1-F6EECF244321}">
                <p14:modId xmlns:p14="http://schemas.microsoft.com/office/powerpoint/2010/main" val="612768017"/>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2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kern="1200" cap="none" normalizeH="0" baseline="0" dirty="0">
                          <a:ln>
                            <a:noFill/>
                          </a:ln>
                          <a:solidFill>
                            <a:schemeClr val="hlink"/>
                          </a:solidFill>
                          <a:effectLst/>
                          <a:latin typeface="Arial" pitchFamily="34" charset="0"/>
                          <a:ea typeface="+mn-ea"/>
                          <a:cs typeface="Arial" pitchFamily="34" charset="0"/>
                        </a:rPr>
                        <a:t>Bob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Blonde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Friend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John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Blonde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2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2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Friend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2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200" b="0" i="0" u="none" strike="noStrike" cap="none" normalizeH="0" baseline="0" dirty="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5371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Reduktion </a:t>
            </a:r>
            <a:r>
              <a:rPr lang="de-CH" dirty="0" err="1"/>
              <a:t>to</a:t>
            </a:r>
            <a:r>
              <a:rPr lang="de-CH" dirty="0"/>
              <a:t> </a:t>
            </a:r>
            <a:r>
              <a:rPr lang="de-CH" dirty="0" err="1"/>
              <a:t>two</a:t>
            </a:r>
            <a:r>
              <a:rPr lang="de-CH" dirty="0"/>
              <a:t> </a:t>
            </a:r>
            <a:r>
              <a:rPr lang="de-CH" dirty="0" err="1"/>
              <a:t>players</a:t>
            </a:r>
            <a:endParaRPr lang="de-CH" dirty="0"/>
          </a:p>
        </p:txBody>
      </p:sp>
      <p:sp>
        <p:nvSpPr>
          <p:cNvPr id="3" name="Inhaltsplatzhalter 2"/>
          <p:cNvSpPr>
            <a:spLocks noGrp="1"/>
          </p:cNvSpPr>
          <p:nvPr>
            <p:ph idx="1"/>
          </p:nvPr>
        </p:nvSpPr>
        <p:spPr>
          <a:xfrm>
            <a:off x="900113" y="1700808"/>
            <a:ext cx="7475058" cy="4392017"/>
          </a:xfrm>
        </p:spPr>
        <p:txBody>
          <a:bodyPr/>
          <a:lstStyle/>
          <a:p>
            <a:pPr lvl="1"/>
            <a:endParaRPr lang="de-CH" dirty="0"/>
          </a:p>
        </p:txBody>
      </p:sp>
      <p:graphicFrame>
        <p:nvGraphicFramePr>
          <p:cNvPr id="8" name="Group 35"/>
          <p:cNvGraphicFramePr>
            <a:graphicFrameLocks/>
          </p:cNvGraphicFramePr>
          <p:nvPr>
            <p:extLst>
              <p:ext uri="{D42A27DB-BD31-4B8C-83A1-F6EECF244321}">
                <p14:modId xmlns:p14="http://schemas.microsoft.com/office/powerpoint/2010/main" val="1538687563"/>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2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kern="1200" cap="none" normalizeH="0" baseline="0" dirty="0">
                          <a:ln>
                            <a:noFill/>
                          </a:ln>
                          <a:solidFill>
                            <a:schemeClr val="hlink"/>
                          </a:solidFill>
                          <a:effectLst/>
                          <a:latin typeface="Arial" pitchFamily="34" charset="0"/>
                          <a:ea typeface="+mn-ea"/>
                          <a:cs typeface="Arial" pitchFamily="34" charset="0"/>
                        </a:rPr>
                        <a:t>Bob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Blonde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Friend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John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Blonde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0</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2</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Friend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1</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1</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2272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Reduktion </a:t>
            </a:r>
            <a:r>
              <a:rPr lang="de-CH" dirty="0" err="1"/>
              <a:t>to</a:t>
            </a:r>
            <a:r>
              <a:rPr lang="de-CH" dirty="0"/>
              <a:t> </a:t>
            </a:r>
            <a:r>
              <a:rPr lang="de-CH" dirty="0" err="1"/>
              <a:t>two</a:t>
            </a:r>
            <a:r>
              <a:rPr lang="de-CH" dirty="0"/>
              <a:t> </a:t>
            </a:r>
            <a:r>
              <a:rPr lang="de-CH" dirty="0" err="1"/>
              <a:t>players</a:t>
            </a:r>
            <a:endParaRPr lang="de-CH" dirty="0"/>
          </a:p>
        </p:txBody>
      </p:sp>
      <p:sp>
        <p:nvSpPr>
          <p:cNvPr id="3" name="Inhaltsplatzhalter 2"/>
          <p:cNvSpPr>
            <a:spLocks noGrp="1"/>
          </p:cNvSpPr>
          <p:nvPr>
            <p:ph idx="1"/>
          </p:nvPr>
        </p:nvSpPr>
        <p:spPr>
          <a:xfrm>
            <a:off x="900113" y="1700808"/>
            <a:ext cx="7475058" cy="4392017"/>
          </a:xfrm>
        </p:spPr>
        <p:txBody>
          <a:bodyPr/>
          <a:lstStyle/>
          <a:p>
            <a:pPr lvl="1"/>
            <a:endParaRPr lang="de-CH" dirty="0"/>
          </a:p>
        </p:txBody>
      </p:sp>
      <p:graphicFrame>
        <p:nvGraphicFramePr>
          <p:cNvPr id="8" name="Group 35"/>
          <p:cNvGraphicFramePr>
            <a:graphicFrameLocks/>
          </p:cNvGraphicFramePr>
          <p:nvPr>
            <p:extLst>
              <p:ext uri="{D42A27DB-BD31-4B8C-83A1-F6EECF244321}">
                <p14:modId xmlns:p14="http://schemas.microsoft.com/office/powerpoint/2010/main" val="1594984378"/>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2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kern="1200" cap="none" normalizeH="0" baseline="0" dirty="0">
                          <a:ln>
                            <a:noFill/>
                          </a:ln>
                          <a:solidFill>
                            <a:schemeClr val="hlink"/>
                          </a:solidFill>
                          <a:effectLst/>
                          <a:latin typeface="Arial" pitchFamily="34" charset="0"/>
                          <a:ea typeface="+mn-ea"/>
                          <a:cs typeface="Arial" pitchFamily="34" charset="0"/>
                        </a:rPr>
                        <a:t>Bob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Blonde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Friend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John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Blonde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0</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2</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Friend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1</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1</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AutoShape 24"/>
          <p:cNvSpPr>
            <a:spLocks noChangeArrowheads="1"/>
          </p:cNvSpPr>
          <p:nvPr/>
        </p:nvSpPr>
        <p:spPr bwMode="auto">
          <a:xfrm>
            <a:off x="4656449" y="5325753"/>
            <a:ext cx="936104"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4025209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Reduktion </a:t>
            </a:r>
            <a:r>
              <a:rPr lang="de-CH" dirty="0" err="1"/>
              <a:t>to</a:t>
            </a:r>
            <a:r>
              <a:rPr lang="de-CH" dirty="0"/>
              <a:t> </a:t>
            </a:r>
            <a:r>
              <a:rPr lang="de-CH" dirty="0" err="1"/>
              <a:t>two</a:t>
            </a:r>
            <a:r>
              <a:rPr lang="de-CH" dirty="0"/>
              <a:t> </a:t>
            </a:r>
            <a:r>
              <a:rPr lang="de-CH" dirty="0" err="1"/>
              <a:t>players</a:t>
            </a:r>
            <a:endParaRPr lang="de-CH" dirty="0"/>
          </a:p>
        </p:txBody>
      </p:sp>
      <p:sp>
        <p:nvSpPr>
          <p:cNvPr id="3" name="Inhaltsplatzhalter 2"/>
          <p:cNvSpPr>
            <a:spLocks noGrp="1"/>
          </p:cNvSpPr>
          <p:nvPr>
            <p:ph idx="1"/>
          </p:nvPr>
        </p:nvSpPr>
        <p:spPr>
          <a:xfrm>
            <a:off x="900113" y="1700808"/>
            <a:ext cx="7475058" cy="4392017"/>
          </a:xfrm>
        </p:spPr>
        <p:txBody>
          <a:bodyPr/>
          <a:lstStyle/>
          <a:p>
            <a:pPr lvl="1"/>
            <a:endParaRPr lang="de-CH" dirty="0"/>
          </a:p>
        </p:txBody>
      </p:sp>
      <p:graphicFrame>
        <p:nvGraphicFramePr>
          <p:cNvPr id="8" name="Group 35"/>
          <p:cNvGraphicFramePr>
            <a:graphicFrameLocks/>
          </p:cNvGraphicFramePr>
          <p:nvPr>
            <p:extLst>
              <p:ext uri="{D42A27DB-BD31-4B8C-83A1-F6EECF244321}">
                <p14:modId xmlns:p14="http://schemas.microsoft.com/office/powerpoint/2010/main" val="2837649112"/>
              </p:ext>
            </p:extLst>
          </p:nvPr>
        </p:nvGraphicFramePr>
        <p:xfrm>
          <a:off x="1259632" y="3428999"/>
          <a:ext cx="6336704" cy="2808313"/>
        </p:xfrm>
        <a:graphic>
          <a:graphicData uri="http://schemas.openxmlformats.org/drawingml/2006/table">
            <a:tbl>
              <a:tblPr/>
              <a:tblGrid>
                <a:gridCol w="1384428">
                  <a:extLst>
                    <a:ext uri="{9D8B030D-6E8A-4147-A177-3AD203B41FA5}">
                      <a16:colId xmlns:a16="http://schemas.microsoft.com/office/drawing/2014/main" val="20000"/>
                    </a:ext>
                  </a:extLst>
                </a:gridCol>
                <a:gridCol w="16399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20079">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2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kern="1200" cap="none" normalizeH="0" baseline="0" dirty="0">
                          <a:ln>
                            <a:noFill/>
                          </a:ln>
                          <a:solidFill>
                            <a:schemeClr val="hlink"/>
                          </a:solidFill>
                          <a:effectLst/>
                          <a:latin typeface="Arial" pitchFamily="34" charset="0"/>
                          <a:ea typeface="+mn-ea"/>
                          <a:cs typeface="Arial" pitchFamily="34" charset="0"/>
                        </a:rPr>
                        <a:t>Bob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080">
                <a:tc gridSpan="2"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de-DE"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Blonde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Friend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kern="1200" cap="none" normalizeH="0" baseline="0" dirty="0">
                          <a:ln>
                            <a:noFill/>
                          </a:ln>
                          <a:solidFill>
                            <a:srgbClr val="0099CC"/>
                          </a:solidFill>
                          <a:effectLst/>
                          <a:latin typeface="Arial" pitchFamily="34" charset="0"/>
                          <a:ea typeface="+mn-ea"/>
                          <a:cs typeface="Arial" pitchFamily="34" charset="0"/>
                        </a:rPr>
                        <a:t>John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Blonde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0</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2</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81">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chemeClr val="tx1"/>
                          </a:solidFill>
                          <a:effectLst/>
                          <a:latin typeface="Arial" pitchFamily="34" charset="0"/>
                          <a:cs typeface="Arial" pitchFamily="34" charset="0"/>
                        </a:rPr>
                        <a:t>Friend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1</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a:ln>
                            <a:noFill/>
                          </a:ln>
                          <a:solidFill>
                            <a:srgbClr val="0099CC"/>
                          </a:solidFill>
                          <a:effectLst/>
                          <a:latin typeface="Arial" pitchFamily="34" charset="0"/>
                          <a:cs typeface="Arial" pitchFamily="34" charset="0"/>
                        </a:rPr>
                        <a:t>1</a:t>
                      </a:r>
                      <a:r>
                        <a:rPr kumimoji="0" lang="en-US" sz="2200" b="0" i="0" u="none" strike="noStrike" cap="none" normalizeH="0" baseline="0" dirty="0">
                          <a:ln>
                            <a:noFill/>
                          </a:ln>
                          <a:solidFill>
                            <a:schemeClr val="tx1"/>
                          </a:solidFill>
                          <a:effectLst/>
                          <a:latin typeface="Arial" pitchFamily="34" charset="0"/>
                          <a:cs typeface="Arial" pitchFamily="34" charset="0"/>
                        </a:rPr>
                        <a:t>, </a:t>
                      </a:r>
                      <a:r>
                        <a:rPr kumimoji="0" lang="en-US" sz="2200" b="0" i="0" u="none" strike="noStrike" cap="none" normalizeH="0" baseline="0" dirty="0">
                          <a:ln>
                            <a:noFill/>
                          </a:ln>
                          <a:solidFill>
                            <a:schemeClr val="hlink"/>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AutoShape 24"/>
          <p:cNvSpPr>
            <a:spLocks noChangeArrowheads="1"/>
          </p:cNvSpPr>
          <p:nvPr/>
        </p:nvSpPr>
        <p:spPr bwMode="auto">
          <a:xfrm>
            <a:off x="4656449" y="5325753"/>
            <a:ext cx="936104"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9" name="AutoShape 24"/>
          <p:cNvSpPr>
            <a:spLocks noChangeArrowheads="1"/>
          </p:cNvSpPr>
          <p:nvPr/>
        </p:nvSpPr>
        <p:spPr bwMode="auto">
          <a:xfrm>
            <a:off x="6300192" y="4725144"/>
            <a:ext cx="936104" cy="792089"/>
          </a:xfrm>
          <a:custGeom>
            <a:avLst/>
            <a:gdLst>
              <a:gd name="G0" fmla="+- 2475 0 0"/>
              <a:gd name="G1" fmla="+- 21600 0 2475"/>
              <a:gd name="G2" fmla="+- 21600 0 24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75" y="10800"/>
                </a:moveTo>
                <a:cubicBezTo>
                  <a:pt x="2475" y="15398"/>
                  <a:pt x="6202" y="19125"/>
                  <a:pt x="10800" y="19125"/>
                </a:cubicBezTo>
                <a:cubicBezTo>
                  <a:pt x="15398" y="19125"/>
                  <a:pt x="19125" y="15398"/>
                  <a:pt x="19125" y="10800"/>
                </a:cubicBezTo>
                <a:cubicBezTo>
                  <a:pt x="19125" y="6202"/>
                  <a:pt x="15398" y="2475"/>
                  <a:pt x="10800" y="2475"/>
                </a:cubicBezTo>
                <a:cubicBezTo>
                  <a:pt x="6202" y="2475"/>
                  <a:pt x="2475" y="6202"/>
                  <a:pt x="2475" y="1080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242374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2492896"/>
            <a:ext cx="3528392" cy="792088"/>
          </a:xfrm>
        </p:spPr>
        <p:txBody>
          <a:bodyPr/>
          <a:lstStyle/>
          <a:p>
            <a:r>
              <a:rPr lang="de-CH" sz="5000" dirty="0" err="1"/>
              <a:t>Questions</a:t>
            </a:r>
            <a:r>
              <a:rPr lang="de-CH" sz="5000" dirty="0"/>
              <a:t>?</a:t>
            </a:r>
          </a:p>
        </p:txBody>
      </p:sp>
    </p:spTree>
    <p:extLst>
      <p:ext uri="{BB962C8B-B14F-4D97-AF65-F5344CB8AC3E}">
        <p14:creationId xmlns:p14="http://schemas.microsoft.com/office/powerpoint/2010/main" val="60022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7459" y="1916832"/>
            <a:ext cx="7343775" cy="792088"/>
          </a:xfrm>
        </p:spPr>
        <p:txBody>
          <a:bodyPr/>
          <a:lstStyle/>
          <a:p>
            <a:pPr algn="ctr"/>
            <a:r>
              <a:rPr lang="de-CH" sz="5400" dirty="0" err="1"/>
              <a:t>What</a:t>
            </a:r>
            <a:r>
              <a:rPr lang="de-CH" sz="5400" dirty="0"/>
              <a:t> </a:t>
            </a:r>
            <a:r>
              <a:rPr lang="de-CH" sz="5400" dirty="0" err="1"/>
              <a:t>is</a:t>
            </a:r>
            <a:r>
              <a:rPr lang="de-CH" sz="5400" dirty="0"/>
              <a:t> </a:t>
            </a:r>
            <a:r>
              <a:rPr lang="de-CH" sz="5400" dirty="0" err="1"/>
              <a:t>game</a:t>
            </a:r>
            <a:r>
              <a:rPr lang="de-CH" sz="5400" dirty="0"/>
              <a:t> </a:t>
            </a:r>
            <a:r>
              <a:rPr lang="de-CH" sz="5400" dirty="0" err="1"/>
              <a:t>theory</a:t>
            </a:r>
            <a:r>
              <a:rPr lang="de-CH" sz="5400" dirty="0"/>
              <a:t>?</a:t>
            </a:r>
            <a:endParaRPr lang="de-CH" dirty="0"/>
          </a:p>
        </p:txBody>
      </p:sp>
      <p:sp>
        <p:nvSpPr>
          <p:cNvPr id="3" name="Inhaltsplatzhalter 2"/>
          <p:cNvSpPr>
            <a:spLocks noGrp="1"/>
          </p:cNvSpPr>
          <p:nvPr>
            <p:ph idx="1"/>
          </p:nvPr>
        </p:nvSpPr>
        <p:spPr>
          <a:xfrm>
            <a:off x="900113" y="3356993"/>
            <a:ext cx="7343775" cy="2088232"/>
          </a:xfrm>
        </p:spPr>
        <p:txBody>
          <a:bodyPr/>
          <a:lstStyle/>
          <a:p>
            <a:pPr lvl="2" algn="ctr"/>
            <a:r>
              <a:rPr lang="de-CH" dirty="0" err="1"/>
              <a:t>Discuss</a:t>
            </a:r>
            <a:r>
              <a:rPr lang="de-CH" dirty="0"/>
              <a:t> </a:t>
            </a:r>
            <a:r>
              <a:rPr lang="de-CH" dirty="0" err="1"/>
              <a:t>with</a:t>
            </a:r>
            <a:r>
              <a:rPr lang="de-CH" dirty="0"/>
              <a:t> </a:t>
            </a:r>
            <a:r>
              <a:rPr lang="de-CH" dirty="0" err="1"/>
              <a:t>your</a:t>
            </a:r>
            <a:r>
              <a:rPr lang="de-CH" dirty="0"/>
              <a:t> </a:t>
            </a:r>
            <a:r>
              <a:rPr lang="de-CH" dirty="0" err="1"/>
              <a:t>neighbour</a:t>
            </a:r>
            <a:r>
              <a:rPr lang="de-CH" dirty="0"/>
              <a:t> </a:t>
            </a:r>
            <a:r>
              <a:rPr lang="de-CH" dirty="0" err="1"/>
              <a:t>for</a:t>
            </a:r>
            <a:r>
              <a:rPr lang="de-CH" dirty="0"/>
              <a:t> </a:t>
            </a:r>
            <a:r>
              <a:rPr lang="de-CH" dirty="0" err="1"/>
              <a:t>about</a:t>
            </a:r>
            <a:r>
              <a:rPr lang="de-CH" dirty="0"/>
              <a:t>  5 </a:t>
            </a:r>
            <a:r>
              <a:rPr lang="de-CH" dirty="0" err="1"/>
              <a:t>minutes</a:t>
            </a:r>
            <a:r>
              <a:rPr lang="de-CH" dirty="0"/>
              <a:t> </a:t>
            </a:r>
          </a:p>
          <a:p>
            <a:pPr lvl="2" algn="ctr"/>
            <a:r>
              <a:rPr lang="de-CH" dirty="0" err="1"/>
              <a:t>and</a:t>
            </a:r>
            <a:r>
              <a:rPr lang="de-CH" dirty="0"/>
              <a:t> </a:t>
            </a:r>
            <a:r>
              <a:rPr lang="de-CH" dirty="0" err="1"/>
              <a:t>present</a:t>
            </a:r>
            <a:r>
              <a:rPr lang="de-CH" dirty="0"/>
              <a:t> </a:t>
            </a:r>
            <a:r>
              <a:rPr lang="de-CH" dirty="0" err="1"/>
              <a:t>your</a:t>
            </a:r>
            <a:r>
              <a:rPr lang="de-CH" dirty="0"/>
              <a:t> </a:t>
            </a:r>
            <a:r>
              <a:rPr lang="de-CH" dirty="0" err="1"/>
              <a:t>result</a:t>
            </a:r>
            <a:r>
              <a:rPr lang="de-CH" dirty="0"/>
              <a:t>!</a:t>
            </a:r>
          </a:p>
        </p:txBody>
      </p:sp>
    </p:spTree>
    <p:extLst>
      <p:ext uri="{BB962C8B-B14F-4D97-AF65-F5344CB8AC3E}">
        <p14:creationId xmlns:p14="http://schemas.microsoft.com/office/powerpoint/2010/main" val="119680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John Nash</a:t>
            </a:r>
          </a:p>
        </p:txBody>
      </p:sp>
      <p:sp>
        <p:nvSpPr>
          <p:cNvPr id="3" name="Inhaltsplatzhalter 2"/>
          <p:cNvSpPr>
            <a:spLocks noGrp="1"/>
          </p:cNvSpPr>
          <p:nvPr>
            <p:ph idx="1"/>
          </p:nvPr>
        </p:nvSpPr>
        <p:spPr>
          <a:xfrm>
            <a:off x="900113" y="1700808"/>
            <a:ext cx="3959919" cy="4392017"/>
          </a:xfrm>
        </p:spPr>
        <p:txBody>
          <a:bodyPr/>
          <a:lstStyle/>
          <a:p>
            <a:pPr lvl="1"/>
            <a:r>
              <a:rPr lang="de-CH" dirty="0"/>
              <a:t>Born 13. </a:t>
            </a:r>
            <a:r>
              <a:rPr lang="de-CH" dirty="0" err="1"/>
              <a:t>june</a:t>
            </a:r>
            <a:r>
              <a:rPr lang="de-CH" dirty="0"/>
              <a:t> 1928</a:t>
            </a:r>
          </a:p>
          <a:p>
            <a:pPr lvl="1"/>
            <a:r>
              <a:rPr lang="de-CH" dirty="0" err="1"/>
              <a:t>Ph.D</a:t>
            </a:r>
            <a:r>
              <a:rPr lang="de-CH" dirty="0"/>
              <a:t>. 1950, Princeton University </a:t>
            </a:r>
            <a:r>
              <a:rPr lang="de-CH" dirty="0" err="1"/>
              <a:t>with</a:t>
            </a:r>
            <a:r>
              <a:rPr lang="de-CH" dirty="0"/>
              <a:t> </a:t>
            </a:r>
            <a:r>
              <a:rPr lang="de-CH" dirty="0" err="1"/>
              <a:t>work</a:t>
            </a:r>
            <a:r>
              <a:rPr lang="de-CH" dirty="0"/>
              <a:t> on «Non-</a:t>
            </a:r>
            <a:r>
              <a:rPr lang="de-CH" dirty="0" err="1"/>
              <a:t>cooperative</a:t>
            </a:r>
            <a:r>
              <a:rPr lang="de-CH" dirty="0"/>
              <a:t> Games»</a:t>
            </a:r>
          </a:p>
          <a:p>
            <a:pPr lvl="1"/>
            <a:r>
              <a:rPr lang="de-CH" dirty="0"/>
              <a:t>Extension </a:t>
            </a:r>
            <a:r>
              <a:rPr lang="de-CH" dirty="0" err="1"/>
              <a:t>of</a:t>
            </a:r>
            <a:r>
              <a:rPr lang="de-CH" dirty="0"/>
              <a:t> </a:t>
            </a:r>
            <a:r>
              <a:rPr lang="de-CH" dirty="0" err="1"/>
              <a:t>the</a:t>
            </a:r>
            <a:r>
              <a:rPr lang="de-CH" dirty="0"/>
              <a:t> game-</a:t>
            </a:r>
            <a:r>
              <a:rPr lang="de-CH" dirty="0" err="1"/>
              <a:t>theoretical</a:t>
            </a:r>
            <a:r>
              <a:rPr lang="de-CH" dirty="0"/>
              <a:t> </a:t>
            </a:r>
            <a:r>
              <a:rPr lang="de-CH" dirty="0" err="1"/>
              <a:t>work</a:t>
            </a:r>
            <a:r>
              <a:rPr lang="de-CH" dirty="0"/>
              <a:t> </a:t>
            </a:r>
            <a:r>
              <a:rPr lang="de-CH" dirty="0" err="1"/>
              <a:t>of</a:t>
            </a:r>
            <a:r>
              <a:rPr lang="de-CH" dirty="0"/>
              <a:t> Oskar Morgenstern </a:t>
            </a:r>
            <a:r>
              <a:rPr lang="de-CH" dirty="0" err="1"/>
              <a:t>and</a:t>
            </a:r>
            <a:r>
              <a:rPr lang="de-CH" dirty="0"/>
              <a:t> John von Neumann </a:t>
            </a:r>
            <a:r>
              <a:rPr lang="de-CH" dirty="0" err="1"/>
              <a:t>by</a:t>
            </a:r>
            <a:r>
              <a:rPr lang="de-CH" dirty="0"/>
              <a:t> </a:t>
            </a:r>
            <a:r>
              <a:rPr lang="de-CH" dirty="0" err="1"/>
              <a:t>introducing</a:t>
            </a:r>
            <a:r>
              <a:rPr lang="de-CH" dirty="0"/>
              <a:t> </a:t>
            </a:r>
            <a:r>
              <a:rPr lang="de-CH" dirty="0" err="1"/>
              <a:t>the</a:t>
            </a:r>
            <a:r>
              <a:rPr lang="de-CH" dirty="0"/>
              <a:t> so-</a:t>
            </a:r>
            <a:r>
              <a:rPr lang="de-CH" dirty="0" err="1"/>
              <a:t>called</a:t>
            </a:r>
            <a:r>
              <a:rPr lang="de-CH" dirty="0"/>
              <a:t> Nash </a:t>
            </a:r>
            <a:r>
              <a:rPr lang="de-CH" dirty="0" err="1"/>
              <a:t>equilibrium</a:t>
            </a:r>
            <a:endParaRPr lang="de-CH" dirty="0"/>
          </a:p>
          <a:p>
            <a:pPr lvl="1"/>
            <a:r>
              <a:rPr lang="de-CH" dirty="0"/>
              <a:t>Nobel </a:t>
            </a:r>
            <a:r>
              <a:rPr lang="de-CH" dirty="0" err="1"/>
              <a:t>prize</a:t>
            </a:r>
            <a:r>
              <a:rPr lang="de-CH" dirty="0"/>
              <a:t> 1994 (</a:t>
            </a:r>
            <a:r>
              <a:rPr lang="de-CH" dirty="0" err="1"/>
              <a:t>joint</a:t>
            </a:r>
            <a:r>
              <a:rPr lang="de-CH" dirty="0"/>
              <a:t> </a:t>
            </a:r>
            <a:r>
              <a:rPr lang="de-CH" dirty="0" err="1"/>
              <a:t>with</a:t>
            </a:r>
            <a:r>
              <a:rPr lang="de-CH" dirty="0"/>
              <a:t> Reinhard Selten </a:t>
            </a:r>
            <a:r>
              <a:rPr lang="de-CH" dirty="0" err="1"/>
              <a:t>and</a:t>
            </a:r>
            <a:r>
              <a:rPr lang="de-CH" dirty="0"/>
              <a:t> John </a:t>
            </a:r>
            <a:r>
              <a:rPr lang="de-CH" dirty="0" err="1"/>
              <a:t>Harsanyi</a:t>
            </a:r>
            <a:r>
              <a:rPr lang="de-CH" dirty="0"/>
              <a:t>)</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98306"/>
            <a:ext cx="2971369" cy="352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6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Terms </a:t>
            </a:r>
            <a:r>
              <a:rPr lang="de-CH" dirty="0" err="1"/>
              <a:t>and</a:t>
            </a:r>
            <a:r>
              <a:rPr lang="de-CH" dirty="0"/>
              <a:t> </a:t>
            </a:r>
            <a:r>
              <a:rPr lang="de-CH" dirty="0" err="1"/>
              <a:t>definitions</a:t>
            </a:r>
            <a:r>
              <a:rPr lang="de-CH" dirty="0"/>
              <a:t> in </a:t>
            </a:r>
            <a:r>
              <a:rPr lang="de-CH" dirty="0" err="1"/>
              <a:t>game</a:t>
            </a:r>
            <a:r>
              <a:rPr lang="de-CH" dirty="0"/>
              <a:t> </a:t>
            </a:r>
            <a:r>
              <a:rPr lang="de-CH" dirty="0" err="1"/>
              <a:t>theory</a:t>
            </a:r>
            <a:r>
              <a:rPr lang="de-CH" dirty="0"/>
              <a:t>	</a:t>
            </a:r>
          </a:p>
        </p:txBody>
      </p:sp>
      <p:sp>
        <p:nvSpPr>
          <p:cNvPr id="3" name="Inhaltsplatzhalter 2"/>
          <p:cNvSpPr>
            <a:spLocks noGrp="1"/>
          </p:cNvSpPr>
          <p:nvPr>
            <p:ph idx="1"/>
          </p:nvPr>
        </p:nvSpPr>
        <p:spPr/>
        <p:txBody>
          <a:bodyPr/>
          <a:lstStyle/>
          <a:p>
            <a:pPr marL="285750" indent="-285750">
              <a:buClr>
                <a:schemeClr val="tx2"/>
              </a:buClr>
              <a:buFont typeface="Wingdings" pitchFamily="2" charset="2"/>
              <a:buChar char="§"/>
            </a:pPr>
            <a:r>
              <a:rPr lang="de-CH" sz="2000" dirty="0">
                <a:solidFill>
                  <a:schemeClr val="tx2"/>
                </a:solidFill>
                <a:latin typeface="+mj-lt"/>
                <a:ea typeface="+mj-ea"/>
                <a:cs typeface="+mj-cs"/>
              </a:rPr>
              <a:t>Player</a:t>
            </a:r>
          </a:p>
          <a:p>
            <a:pPr marL="368300" lvl="2" indent="0">
              <a:buClr>
                <a:schemeClr val="tx2"/>
              </a:buClr>
              <a:buNone/>
            </a:pPr>
            <a:r>
              <a:rPr lang="de-CH" dirty="0"/>
              <a:t>Finite </a:t>
            </a:r>
            <a:r>
              <a:rPr lang="de-CH" dirty="0" err="1"/>
              <a:t>set</a:t>
            </a:r>
            <a:r>
              <a:rPr lang="de-CH" dirty="0"/>
              <a:t> </a:t>
            </a:r>
            <a:r>
              <a:rPr lang="de-CH" dirty="0" err="1"/>
              <a:t>of</a:t>
            </a:r>
            <a:r>
              <a:rPr lang="de-CH" dirty="0"/>
              <a:t> interdependent </a:t>
            </a:r>
            <a:r>
              <a:rPr lang="de-CH" dirty="0" err="1"/>
              <a:t>decision</a:t>
            </a:r>
            <a:r>
              <a:rPr lang="de-CH" dirty="0"/>
              <a:t> </a:t>
            </a:r>
            <a:r>
              <a:rPr lang="de-CH" dirty="0" err="1"/>
              <a:t>makers</a:t>
            </a:r>
            <a:r>
              <a:rPr lang="de-CH" dirty="0"/>
              <a:t> (e.g. </a:t>
            </a:r>
            <a:r>
              <a:rPr lang="de-CH" dirty="0" err="1"/>
              <a:t>persons</a:t>
            </a:r>
            <a:r>
              <a:rPr lang="de-CH" dirty="0"/>
              <a:t>, </a:t>
            </a:r>
            <a:r>
              <a:rPr lang="de-CH" dirty="0" err="1"/>
              <a:t>organisations</a:t>
            </a:r>
            <a:r>
              <a:rPr lang="de-CH" dirty="0"/>
              <a:t>) </a:t>
            </a:r>
            <a:r>
              <a:rPr lang="de-CH" dirty="0" err="1"/>
              <a:t>and</a:t>
            </a:r>
            <a:r>
              <a:rPr lang="de-CH" dirty="0"/>
              <a:t> </a:t>
            </a:r>
            <a:r>
              <a:rPr lang="de-CH" dirty="0" err="1"/>
              <a:t>possibly</a:t>
            </a:r>
            <a:r>
              <a:rPr lang="de-CH" dirty="0"/>
              <a:t> </a:t>
            </a:r>
            <a:r>
              <a:rPr lang="de-CH" dirty="0" err="1"/>
              <a:t>nature</a:t>
            </a:r>
            <a:r>
              <a:rPr lang="de-CH" dirty="0"/>
              <a:t> </a:t>
            </a:r>
            <a:r>
              <a:rPr lang="de-CH" dirty="0" err="1"/>
              <a:t>as</a:t>
            </a:r>
            <a:r>
              <a:rPr lang="de-CH" dirty="0"/>
              <a:t> </a:t>
            </a:r>
            <a:r>
              <a:rPr lang="de-CH" dirty="0" err="1"/>
              <a:t>fictitious</a:t>
            </a:r>
            <a:r>
              <a:rPr lang="de-CH" dirty="0"/>
              <a:t> </a:t>
            </a:r>
            <a:r>
              <a:rPr lang="de-CH" dirty="0" err="1"/>
              <a:t>player</a:t>
            </a:r>
            <a:endParaRPr lang="de-CH" dirty="0"/>
          </a:p>
          <a:p>
            <a:pPr marL="285750" indent="-285750">
              <a:buClr>
                <a:schemeClr val="tx2"/>
              </a:buClr>
              <a:buFont typeface="Wingdings" pitchFamily="2" charset="2"/>
              <a:buChar char="§"/>
            </a:pPr>
            <a:r>
              <a:rPr lang="de-CH" sz="2000" dirty="0">
                <a:solidFill>
                  <a:schemeClr val="tx2"/>
                </a:solidFill>
              </a:rPr>
              <a:t>Choice </a:t>
            </a:r>
            <a:r>
              <a:rPr lang="de-CH" sz="2000" dirty="0" err="1">
                <a:solidFill>
                  <a:schemeClr val="tx2"/>
                </a:solidFill>
              </a:rPr>
              <a:t>set</a:t>
            </a:r>
            <a:endParaRPr lang="de-CH" sz="2000" dirty="0">
              <a:solidFill>
                <a:schemeClr val="tx2"/>
              </a:solidFill>
            </a:endParaRPr>
          </a:p>
          <a:p>
            <a:pPr marL="368300" lvl="2" indent="0">
              <a:buClr>
                <a:schemeClr val="tx2"/>
              </a:buClr>
              <a:buNone/>
            </a:pPr>
            <a:r>
              <a:rPr lang="de-CH" dirty="0" err="1"/>
              <a:t>Possible</a:t>
            </a:r>
            <a:r>
              <a:rPr lang="de-CH" dirty="0"/>
              <a:t> </a:t>
            </a:r>
            <a:r>
              <a:rPr lang="de-CH" dirty="0" err="1"/>
              <a:t>moves</a:t>
            </a:r>
            <a:r>
              <a:rPr lang="de-CH" dirty="0"/>
              <a:t> </a:t>
            </a:r>
            <a:r>
              <a:rPr lang="de-CH" dirty="0" err="1"/>
              <a:t>or</a:t>
            </a:r>
            <a:r>
              <a:rPr lang="de-CH" dirty="0"/>
              <a:t> </a:t>
            </a:r>
            <a:r>
              <a:rPr lang="de-CH" dirty="0" err="1"/>
              <a:t>choice</a:t>
            </a:r>
            <a:r>
              <a:rPr lang="de-CH" dirty="0"/>
              <a:t> alternatives </a:t>
            </a:r>
            <a:r>
              <a:rPr lang="de-CH" dirty="0" err="1"/>
              <a:t>of</a:t>
            </a:r>
            <a:r>
              <a:rPr lang="de-CH" dirty="0"/>
              <a:t> </a:t>
            </a:r>
            <a:r>
              <a:rPr lang="de-CH" dirty="0" err="1"/>
              <a:t>the</a:t>
            </a:r>
            <a:r>
              <a:rPr lang="de-CH" dirty="0"/>
              <a:t> </a:t>
            </a:r>
            <a:r>
              <a:rPr lang="de-CH" dirty="0" err="1"/>
              <a:t>players</a:t>
            </a:r>
            <a:r>
              <a:rPr lang="de-CH" dirty="0"/>
              <a:t>. </a:t>
            </a:r>
            <a:r>
              <a:rPr lang="de-CH" dirty="0" err="1"/>
              <a:t>We</a:t>
            </a:r>
            <a:r>
              <a:rPr lang="de-CH" dirty="0"/>
              <a:t> </a:t>
            </a:r>
            <a:r>
              <a:rPr lang="de-CH" dirty="0" err="1"/>
              <a:t>differentiate</a:t>
            </a:r>
            <a:r>
              <a:rPr lang="de-CH" dirty="0"/>
              <a:t> </a:t>
            </a:r>
            <a:r>
              <a:rPr lang="de-CH" dirty="0" err="1"/>
              <a:t>between</a:t>
            </a:r>
            <a:r>
              <a:rPr lang="de-CH" dirty="0"/>
              <a:t> </a:t>
            </a:r>
            <a:r>
              <a:rPr lang="de-CH" dirty="0" err="1"/>
              <a:t>simultaneous</a:t>
            </a:r>
            <a:r>
              <a:rPr lang="de-CH" dirty="0"/>
              <a:t> </a:t>
            </a:r>
            <a:r>
              <a:rPr lang="de-CH" dirty="0" err="1"/>
              <a:t>and</a:t>
            </a:r>
            <a:r>
              <a:rPr lang="de-CH" dirty="0"/>
              <a:t> </a:t>
            </a:r>
            <a:r>
              <a:rPr lang="de-CH" dirty="0" err="1"/>
              <a:t>sequential</a:t>
            </a:r>
            <a:r>
              <a:rPr lang="de-CH" dirty="0"/>
              <a:t> </a:t>
            </a:r>
            <a:r>
              <a:rPr lang="de-CH" dirty="0" err="1"/>
              <a:t>games</a:t>
            </a:r>
            <a:endParaRPr lang="de-CH" dirty="0"/>
          </a:p>
          <a:p>
            <a:pPr marL="368300" lvl="2" indent="0">
              <a:buClr>
                <a:schemeClr val="tx2"/>
              </a:buClr>
              <a:buNone/>
            </a:pPr>
            <a:r>
              <a:rPr lang="de-CH" sz="2000" dirty="0">
                <a:solidFill>
                  <a:schemeClr val="tx2"/>
                </a:solidFill>
                <a:latin typeface="+mj-lt"/>
                <a:ea typeface="+mj-ea"/>
                <a:cs typeface="+mj-cs"/>
              </a:rPr>
              <a:t>Information</a:t>
            </a:r>
          </a:p>
          <a:p>
            <a:pPr marL="368300" lvl="2" indent="0">
              <a:buClr>
                <a:schemeClr val="tx2"/>
              </a:buClr>
              <a:buNone/>
            </a:pPr>
            <a:r>
              <a:rPr lang="de-CH" dirty="0"/>
              <a:t>Knowledge </a:t>
            </a:r>
            <a:r>
              <a:rPr lang="de-CH" dirty="0" err="1"/>
              <a:t>of</a:t>
            </a:r>
            <a:r>
              <a:rPr lang="de-CH" dirty="0"/>
              <a:t> </a:t>
            </a:r>
            <a:r>
              <a:rPr lang="de-CH" dirty="0" err="1"/>
              <a:t>the</a:t>
            </a:r>
            <a:r>
              <a:rPr lang="de-CH" dirty="0"/>
              <a:t> </a:t>
            </a:r>
            <a:r>
              <a:rPr lang="de-CH" dirty="0" err="1"/>
              <a:t>player</a:t>
            </a:r>
            <a:r>
              <a:rPr lang="de-CH" dirty="0"/>
              <a:t> at </a:t>
            </a:r>
            <a:r>
              <a:rPr lang="de-CH" dirty="0" err="1"/>
              <a:t>each</a:t>
            </a:r>
            <a:r>
              <a:rPr lang="de-CH" dirty="0"/>
              <a:t> time </a:t>
            </a:r>
            <a:r>
              <a:rPr lang="de-CH" dirty="0" err="1"/>
              <a:t>point</a:t>
            </a:r>
            <a:r>
              <a:rPr lang="de-CH" dirty="0"/>
              <a:t> </a:t>
            </a:r>
            <a:r>
              <a:rPr lang="de-CH" dirty="0" err="1"/>
              <a:t>of</a:t>
            </a:r>
            <a:r>
              <a:rPr lang="de-CH" dirty="0"/>
              <a:t> </a:t>
            </a:r>
            <a:r>
              <a:rPr lang="de-CH" dirty="0" err="1"/>
              <a:t>the</a:t>
            </a:r>
            <a:r>
              <a:rPr lang="de-CH" dirty="0"/>
              <a:t> </a:t>
            </a:r>
            <a:r>
              <a:rPr lang="de-CH" dirty="0" err="1"/>
              <a:t>game</a:t>
            </a:r>
            <a:r>
              <a:rPr lang="de-CH" dirty="0"/>
              <a:t>. This </a:t>
            </a:r>
            <a:r>
              <a:rPr lang="de-CH" dirty="0" err="1"/>
              <a:t>knowledge</a:t>
            </a:r>
            <a:r>
              <a:rPr lang="de-CH" dirty="0"/>
              <a:t> </a:t>
            </a:r>
            <a:r>
              <a:rPr lang="de-CH" dirty="0" err="1"/>
              <a:t>can</a:t>
            </a:r>
            <a:r>
              <a:rPr lang="de-CH" dirty="0"/>
              <a:t> </a:t>
            </a:r>
            <a:r>
              <a:rPr lang="de-CH" dirty="0" err="1"/>
              <a:t>mean</a:t>
            </a:r>
            <a:r>
              <a:rPr lang="de-CH" dirty="0"/>
              <a:t> </a:t>
            </a:r>
            <a:r>
              <a:rPr lang="de-CH" dirty="0" err="1"/>
              <a:t>the</a:t>
            </a:r>
            <a:r>
              <a:rPr lang="de-CH" dirty="0"/>
              <a:t> </a:t>
            </a:r>
            <a:r>
              <a:rPr lang="de-CH" dirty="0" err="1"/>
              <a:t>rationality</a:t>
            </a:r>
            <a:r>
              <a:rPr lang="de-CH" dirty="0"/>
              <a:t> </a:t>
            </a:r>
            <a:r>
              <a:rPr lang="de-CH" dirty="0" err="1"/>
              <a:t>of</a:t>
            </a:r>
            <a:r>
              <a:rPr lang="de-CH" dirty="0"/>
              <a:t> </a:t>
            </a:r>
            <a:r>
              <a:rPr lang="de-CH" dirty="0" err="1"/>
              <a:t>the</a:t>
            </a:r>
            <a:r>
              <a:rPr lang="de-CH" dirty="0"/>
              <a:t> </a:t>
            </a:r>
            <a:r>
              <a:rPr lang="de-CH" dirty="0" err="1"/>
              <a:t>players</a:t>
            </a:r>
            <a:r>
              <a:rPr lang="de-CH" dirty="0"/>
              <a:t>, </a:t>
            </a:r>
            <a:r>
              <a:rPr lang="de-CH" dirty="0" err="1"/>
              <a:t>the</a:t>
            </a:r>
            <a:r>
              <a:rPr lang="de-CH" dirty="0"/>
              <a:t> </a:t>
            </a:r>
            <a:r>
              <a:rPr lang="de-CH" dirty="0" err="1"/>
              <a:t>structure</a:t>
            </a:r>
            <a:r>
              <a:rPr lang="de-CH" dirty="0"/>
              <a:t> </a:t>
            </a:r>
            <a:r>
              <a:rPr lang="de-CH" dirty="0" err="1"/>
              <a:t>of</a:t>
            </a:r>
            <a:r>
              <a:rPr lang="de-CH" dirty="0"/>
              <a:t> </a:t>
            </a:r>
            <a:r>
              <a:rPr lang="de-CH" dirty="0" err="1"/>
              <a:t>the</a:t>
            </a:r>
            <a:r>
              <a:rPr lang="de-CH" dirty="0"/>
              <a:t> </a:t>
            </a:r>
            <a:r>
              <a:rPr lang="de-CH" dirty="0" err="1"/>
              <a:t>game</a:t>
            </a:r>
            <a:r>
              <a:rPr lang="de-CH" dirty="0"/>
              <a:t> </a:t>
            </a:r>
            <a:r>
              <a:rPr lang="de-CH" dirty="0" err="1"/>
              <a:t>or</a:t>
            </a:r>
            <a:r>
              <a:rPr lang="de-CH" dirty="0"/>
              <a:t> </a:t>
            </a:r>
            <a:r>
              <a:rPr lang="de-CH" dirty="0" err="1"/>
              <a:t>moves</a:t>
            </a:r>
            <a:r>
              <a:rPr lang="de-CH" dirty="0"/>
              <a:t> </a:t>
            </a:r>
            <a:r>
              <a:rPr lang="de-CH" dirty="0" err="1"/>
              <a:t>of</a:t>
            </a:r>
            <a:r>
              <a:rPr lang="de-CH" dirty="0"/>
              <a:t> </a:t>
            </a:r>
            <a:r>
              <a:rPr lang="de-CH" dirty="0" err="1"/>
              <a:t>nature</a:t>
            </a:r>
            <a:r>
              <a:rPr lang="de-CH" dirty="0"/>
              <a:t>. Common </a:t>
            </a:r>
            <a:r>
              <a:rPr lang="de-CH" dirty="0" err="1"/>
              <a:t>knowledge</a:t>
            </a:r>
            <a:r>
              <a:rPr lang="de-CH" dirty="0"/>
              <a:t> </a:t>
            </a:r>
            <a:r>
              <a:rPr lang="de-CH" dirty="0" err="1"/>
              <a:t>is</a:t>
            </a:r>
            <a:r>
              <a:rPr lang="de-CH" dirty="0"/>
              <a:t> </a:t>
            </a:r>
            <a:r>
              <a:rPr lang="de-CH" dirty="0" err="1"/>
              <a:t>when</a:t>
            </a:r>
            <a:r>
              <a:rPr lang="de-CH" dirty="0"/>
              <a:t> all </a:t>
            </a:r>
            <a:r>
              <a:rPr lang="de-CH" dirty="0" err="1"/>
              <a:t>involved</a:t>
            </a:r>
            <a:r>
              <a:rPr lang="de-CH" dirty="0"/>
              <a:t> </a:t>
            </a:r>
            <a:r>
              <a:rPr lang="de-CH" dirty="0" err="1"/>
              <a:t>players</a:t>
            </a:r>
            <a:r>
              <a:rPr lang="de-CH" dirty="0"/>
              <a:t> </a:t>
            </a:r>
            <a:r>
              <a:rPr lang="de-CH" dirty="0" err="1"/>
              <a:t>have</a:t>
            </a:r>
            <a:r>
              <a:rPr lang="de-CH" dirty="0"/>
              <a:t> </a:t>
            </a:r>
            <a:r>
              <a:rPr lang="de-CH" dirty="0" err="1"/>
              <a:t>the</a:t>
            </a:r>
            <a:r>
              <a:rPr lang="de-CH" dirty="0"/>
              <a:t> same </a:t>
            </a:r>
            <a:r>
              <a:rPr lang="de-CH" dirty="0" err="1"/>
              <a:t>information</a:t>
            </a:r>
            <a:r>
              <a:rPr lang="de-CH" dirty="0"/>
              <a:t> </a:t>
            </a:r>
            <a:r>
              <a:rPr lang="de-CH" dirty="0" err="1"/>
              <a:t>and</a:t>
            </a:r>
            <a:r>
              <a:rPr lang="de-CH" dirty="0"/>
              <a:t> </a:t>
            </a:r>
            <a:r>
              <a:rPr lang="de-CH" dirty="0" err="1"/>
              <a:t>everybody</a:t>
            </a:r>
            <a:r>
              <a:rPr lang="de-CH" dirty="0"/>
              <a:t> </a:t>
            </a:r>
            <a:r>
              <a:rPr lang="de-CH" dirty="0" err="1"/>
              <a:t>knows</a:t>
            </a:r>
            <a:r>
              <a:rPr lang="de-CH" dirty="0"/>
              <a:t> </a:t>
            </a:r>
            <a:r>
              <a:rPr lang="de-CH" dirty="0" err="1"/>
              <a:t>that</a:t>
            </a:r>
            <a:r>
              <a:rPr lang="de-CH" dirty="0"/>
              <a:t> </a:t>
            </a:r>
            <a:r>
              <a:rPr lang="de-CH" dirty="0" err="1"/>
              <a:t>everybody</a:t>
            </a:r>
            <a:r>
              <a:rPr lang="de-CH" dirty="0"/>
              <a:t> </a:t>
            </a:r>
            <a:r>
              <a:rPr lang="de-CH" dirty="0" err="1"/>
              <a:t>knows</a:t>
            </a:r>
            <a:r>
              <a:rPr lang="de-CH" dirty="0"/>
              <a:t> </a:t>
            </a:r>
            <a:r>
              <a:rPr lang="de-CH" dirty="0" err="1"/>
              <a:t>that</a:t>
            </a:r>
            <a:r>
              <a:rPr lang="de-CH" dirty="0"/>
              <a:t> </a:t>
            </a:r>
            <a:r>
              <a:rPr lang="de-CH" dirty="0" err="1"/>
              <a:t>everybody</a:t>
            </a:r>
            <a:r>
              <a:rPr lang="de-CH" dirty="0"/>
              <a:t> </a:t>
            </a:r>
            <a:r>
              <a:rPr lang="de-CH" dirty="0" err="1"/>
              <a:t>knows</a:t>
            </a:r>
            <a:r>
              <a:rPr lang="de-CH" dirty="0"/>
              <a:t> etc. </a:t>
            </a:r>
          </a:p>
          <a:p>
            <a:pPr marL="285750" indent="-285750">
              <a:buFont typeface="Arial" pitchFamily="34" charset="0"/>
              <a:buChar char="•"/>
            </a:pPr>
            <a:endParaRPr lang="de-CH" dirty="0"/>
          </a:p>
          <a:p>
            <a:pPr marL="285750" indent="-285750">
              <a:buFont typeface="Arial" pitchFamily="34" charset="0"/>
              <a:buChar char="•"/>
            </a:pPr>
            <a:endParaRPr lang="de-CH" dirty="0"/>
          </a:p>
        </p:txBody>
      </p:sp>
    </p:spTree>
    <p:extLst>
      <p:ext uri="{BB962C8B-B14F-4D97-AF65-F5344CB8AC3E}">
        <p14:creationId xmlns:p14="http://schemas.microsoft.com/office/powerpoint/2010/main" val="2196782252"/>
      </p:ext>
    </p:extLst>
  </p:cSld>
  <p:clrMapOvr>
    <a:masterClrMapping/>
  </p:clrMapOvr>
</p:sld>
</file>

<file path=ppt/theme/theme1.xml><?xml version="1.0" encoding="utf-8"?>
<a:theme xmlns:a="http://schemas.openxmlformats.org/drawingml/2006/main" name="uzh_praesentation_d">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uzh_praesentation_d</Template>
  <TotalTime>0</TotalTime>
  <Words>2248</Words>
  <Application>Microsoft Macintosh PowerPoint</Application>
  <PresentationFormat>Bildschirmpräsentation (4:3)</PresentationFormat>
  <Paragraphs>501</Paragraphs>
  <Slides>54</Slides>
  <Notes>3</Notes>
  <HiddenSlides>0</HiddenSlides>
  <MMClips>1</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54</vt:i4>
      </vt:variant>
    </vt:vector>
  </HeadingPairs>
  <TitlesOfParts>
    <vt:vector size="57" baseType="lpstr">
      <vt:lpstr>Arial</vt:lpstr>
      <vt:lpstr>Wingdings</vt:lpstr>
      <vt:lpstr>uzh_praesentation_d</vt:lpstr>
      <vt:lpstr>Modeling: Game theory and strategic interaction</vt:lpstr>
      <vt:lpstr>Course outline, credits and administrative points</vt:lpstr>
      <vt:lpstr>Course outline, credits and administrative points</vt:lpstr>
      <vt:lpstr>Course outline, credits and administrative points</vt:lpstr>
      <vt:lpstr>PowerPoint-Präsentation</vt:lpstr>
      <vt:lpstr>Questions?</vt:lpstr>
      <vt:lpstr>What is game theory?</vt:lpstr>
      <vt:lpstr>John Nash</vt:lpstr>
      <vt:lpstr>Terms and definitions in game theory </vt:lpstr>
      <vt:lpstr>Terms and definitions in game theory </vt:lpstr>
      <vt:lpstr>Terms and definitions in game theory </vt:lpstr>
      <vt:lpstr>Games in normal form</vt:lpstr>
      <vt:lpstr>Games in normal form</vt:lpstr>
      <vt:lpstr>Definitions and equilibria concepts</vt:lpstr>
      <vt:lpstr>Definitions and equilibria concepts</vt:lpstr>
      <vt:lpstr>Equilibrium in dominant strategies</vt:lpstr>
      <vt:lpstr>Equilibrium in dominant strategies</vt:lpstr>
      <vt:lpstr>Equilibrium in dominant strategies</vt:lpstr>
      <vt:lpstr>Equilibrium in dominant strategies</vt:lpstr>
      <vt:lpstr>Equilibrium in dominant strategies</vt:lpstr>
      <vt:lpstr>Equilibrium in dominant strategies</vt:lpstr>
      <vt:lpstr>Equilibrium in dominant strategies</vt:lpstr>
      <vt:lpstr>Equilibrium in dominant strategies</vt:lpstr>
      <vt:lpstr>Equilibrium in dominant strategies</vt:lpstr>
      <vt:lpstr>Equilibrium in dominant strategies</vt:lpstr>
      <vt:lpstr>Equilibrium in dominant strategies</vt:lpstr>
      <vt:lpstr>Equilibrium in dominant strategies</vt:lpstr>
      <vt:lpstr>Equilibrium in dominant strategies</vt:lpstr>
      <vt:lpstr>Equilibria concepts</vt:lpstr>
      <vt:lpstr>Nash equilibrium</vt:lpstr>
      <vt:lpstr>Example: A simple coordination game</vt:lpstr>
      <vt:lpstr>PowerPoint-Präsentation</vt:lpstr>
      <vt:lpstr>PowerPoint-Präsentation</vt:lpstr>
      <vt:lpstr>PowerPoint-Präsentation</vt:lpstr>
      <vt:lpstr>PowerPoint-Präsentation</vt:lpstr>
      <vt:lpstr>Example: A simple coordination game</vt:lpstr>
      <vt:lpstr>Example: A simple coordination game</vt:lpstr>
      <vt:lpstr>Example: A simple coordination game</vt:lpstr>
      <vt:lpstr>PowerPoint-Präsentation</vt:lpstr>
      <vt:lpstr>PowerPoint-Präsentation</vt:lpstr>
      <vt:lpstr>PowerPoint-Präsentation</vt:lpstr>
      <vt:lpstr> «Golden Balls»</vt:lpstr>
      <vt:lpstr>PowerPoint-Präsentation</vt:lpstr>
      <vt:lpstr> «Golden Balls»</vt:lpstr>
      <vt:lpstr>PowerPoint-Präsentation</vt:lpstr>
      <vt:lpstr>PowerPoint-Präsentation</vt:lpstr>
      <vt:lpstr>PowerPoint-Präsentation</vt:lpstr>
      <vt:lpstr>PowerPoint-Präsentation</vt:lpstr>
      <vt:lpstr>«Beautiful Mind»</vt:lpstr>
      <vt:lpstr>PowerPoint-Präsentation</vt:lpstr>
      <vt:lpstr>Reduktion to two players</vt:lpstr>
      <vt:lpstr>Reduktion to two players</vt:lpstr>
      <vt:lpstr>Reduktion to two players</vt:lpstr>
      <vt:lpstr>Reduktion to two players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der Titel der Präsentation</dc:title>
  <dc:creator>rauhut</dc:creator>
  <dc:description>Vorlage uzh_praesentation_d MSO2007 v1 7.5.2010</dc:description>
  <cp:lastModifiedBy>Heiko Rauhut</cp:lastModifiedBy>
  <cp:revision>104</cp:revision>
  <dcterms:created xsi:type="dcterms:W3CDTF">2012-09-14T07:36:45Z</dcterms:created>
  <dcterms:modified xsi:type="dcterms:W3CDTF">2019-12-19T10:32:06Z</dcterms:modified>
</cp:coreProperties>
</file>