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8" r:id="rId3"/>
    <p:sldId id="257" r:id="rId4"/>
    <p:sldId id="319" r:id="rId5"/>
    <p:sldId id="304" r:id="rId6"/>
    <p:sldId id="315" r:id="rId7"/>
    <p:sldId id="316" r:id="rId8"/>
    <p:sldId id="259" r:id="rId9"/>
    <p:sldId id="317" r:id="rId10"/>
    <p:sldId id="313" r:id="rId11"/>
    <p:sldId id="305" r:id="rId12"/>
    <p:sldId id="308" r:id="rId13"/>
    <p:sldId id="307" r:id="rId14"/>
    <p:sldId id="314" r:id="rId15"/>
    <p:sldId id="318" r:id="rId16"/>
    <p:sldId id="309" r:id="rId17"/>
    <p:sldId id="310" r:id="rId18"/>
    <p:sldId id="311" r:id="rId19"/>
    <p:sldId id="312" r:id="rId20"/>
  </p:sldIdLst>
  <p:sldSz cx="9144000" cy="6858000" type="screen4x3"/>
  <p:notesSz cx="6797675" cy="9926638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>
          <p15:clr>
            <a:srgbClr val="A4A3A4"/>
          </p15:clr>
        </p15:guide>
        <p15:guide id="2" orient="horz" pos="4110">
          <p15:clr>
            <a:srgbClr val="A4A3A4"/>
          </p15:clr>
        </p15:guide>
        <p15:guide id="3" orient="horz" pos="1389">
          <p15:clr>
            <a:srgbClr val="A4A3A4"/>
          </p15:clr>
        </p15:guide>
        <p15:guide id="4" orient="horz" pos="3838">
          <p15:clr>
            <a:srgbClr val="A4A3A4"/>
          </p15:clr>
        </p15:guide>
        <p15:guide id="5" orient="horz" pos="709">
          <p15:clr>
            <a:srgbClr val="A4A3A4"/>
          </p15:clr>
        </p15:guide>
        <p15:guide id="6" pos="567">
          <p15:clr>
            <a:srgbClr val="A4A3A4"/>
          </p15:clr>
        </p15:guide>
        <p15:guide id="7" pos="51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67" autoAdjust="0"/>
    <p:restoredTop sz="73548" autoAdjust="0"/>
  </p:normalViewPr>
  <p:slideViewPr>
    <p:cSldViewPr snapToObjects="1" showGuides="1">
      <p:cViewPr varScale="1">
        <p:scale>
          <a:sx n="91" d="100"/>
          <a:sy n="91" d="100"/>
        </p:scale>
        <p:origin x="2040" y="184"/>
      </p:cViewPr>
      <p:guideLst>
        <p:guide orient="horz" pos="799"/>
        <p:guide orient="horz" pos="4110"/>
        <p:guide orient="horz" pos="1389"/>
        <p:guide orient="horz" pos="3838"/>
        <p:guide orient="horz" pos="709"/>
        <p:guide pos="567"/>
        <p:guide pos="5193"/>
      </p:guideLst>
    </p:cSldViewPr>
  </p:slideViewPr>
  <p:outlineViewPr>
    <p:cViewPr>
      <p:scale>
        <a:sx n="33" d="100"/>
        <a:sy n="33" d="100"/>
      </p:scale>
      <p:origin x="0" y="4626"/>
    </p:cViewPr>
  </p:outlineViewPr>
  <p:notesTextViewPr>
    <p:cViewPr>
      <p:scale>
        <a:sx n="240" d="100"/>
        <a:sy n="24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Objects="1">
      <p:cViewPr varScale="1">
        <p:scale>
          <a:sx n="75" d="100"/>
          <a:sy n="75" d="100"/>
        </p:scale>
        <p:origin x="3520" y="16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323" cy="497058"/>
          </a:xfrm>
          <a:prstGeom prst="rect">
            <a:avLst/>
          </a:prstGeom>
        </p:spPr>
        <p:txBody>
          <a:bodyPr vert="horz" lIns="101352" tIns="50676" rIns="101352" bIns="50676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667" y="0"/>
            <a:ext cx="2945323" cy="497058"/>
          </a:xfrm>
          <a:prstGeom prst="rect">
            <a:avLst/>
          </a:prstGeom>
        </p:spPr>
        <p:txBody>
          <a:bodyPr vert="horz" lIns="101352" tIns="50676" rIns="101352" bIns="50676" rtlCol="0"/>
          <a:lstStyle>
            <a:lvl1pPr algn="r">
              <a:defRPr sz="1300"/>
            </a:lvl1pPr>
          </a:lstStyle>
          <a:p>
            <a:fld id="{831DD32D-20E4-49DE-A35B-7C2B3D58DCB7}" type="datetimeFigureOut">
              <a:rPr lang="de-CH" smtClean="0"/>
              <a:t>10.03.20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7767"/>
            <a:ext cx="2945323" cy="497058"/>
          </a:xfrm>
          <a:prstGeom prst="rect">
            <a:avLst/>
          </a:prstGeom>
        </p:spPr>
        <p:txBody>
          <a:bodyPr vert="horz" lIns="101352" tIns="50676" rIns="101352" bIns="50676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667" y="9427767"/>
            <a:ext cx="2945323" cy="497058"/>
          </a:xfrm>
          <a:prstGeom prst="rect">
            <a:avLst/>
          </a:prstGeom>
        </p:spPr>
        <p:txBody>
          <a:bodyPr vert="horz" lIns="101352" tIns="50676" rIns="101352" bIns="50676" rtlCol="0" anchor="b"/>
          <a:lstStyle>
            <a:lvl1pPr algn="r">
              <a:defRPr sz="1300"/>
            </a:lvl1pPr>
          </a:lstStyle>
          <a:p>
            <a:fld id="{D4CFB841-55F4-473D-9534-54EB063A914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2968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323" cy="49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>
            <a:lvl1pPr defTabSz="955455">
              <a:defRPr sz="1200"/>
            </a:lvl1pPr>
          </a:lstStyle>
          <a:p>
            <a:endParaRPr lang="de-CH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667" y="0"/>
            <a:ext cx="2945323" cy="49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>
            <a:lvl1pPr algn="r" defTabSz="955455">
              <a:defRPr sz="1200"/>
            </a:lvl1pPr>
          </a:lstStyle>
          <a:p>
            <a:endParaRPr lang="de-CH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5776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32" y="4714792"/>
            <a:ext cx="5438814" cy="446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Textmasterformate durch Klicken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580"/>
            <a:ext cx="2945323" cy="49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b" anchorCtr="0" compatLnSpc="1">
            <a:prstTxWarp prst="textNoShape">
              <a:avLst/>
            </a:prstTxWarp>
          </a:bodyPr>
          <a:lstStyle>
            <a:lvl1pPr defTabSz="955455">
              <a:defRPr sz="1200"/>
            </a:lvl1pPr>
          </a:lstStyle>
          <a:p>
            <a:endParaRPr lang="de-CH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667" y="9429580"/>
            <a:ext cx="2945323" cy="49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b" anchorCtr="0" compatLnSpc="1">
            <a:prstTxWarp prst="textNoShape">
              <a:avLst/>
            </a:prstTxWarp>
          </a:bodyPr>
          <a:lstStyle>
            <a:lvl1pPr algn="r" defTabSz="955455">
              <a:defRPr sz="1200"/>
            </a:lvl1pPr>
          </a:lstStyle>
          <a:p>
            <a:fld id="{16F90109-4F21-4BBC-B978-135A6ECFD136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94615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90109-4F21-4BBC-B978-135A6ECFD136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83899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other mechanisms? Shame and prestige in terms of showing pictures of high and low </a:t>
            </a:r>
            <a:r>
              <a:rPr lang="en-US" dirty="0" err="1"/>
              <a:t>ocntributors</a:t>
            </a:r>
            <a:endParaRPr lang="en-US" dirty="0"/>
          </a:p>
          <a:p>
            <a:r>
              <a:rPr lang="en-US" dirty="0" err="1"/>
              <a:t>Andreoni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*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Samek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A. S.,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Sheremeta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R. M. (2014). “Recognizing contributors: an experiment on public goods.” Experimental Economics, 17(4), 673-690. [Shame or prestige]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Andreoni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J., &amp; Petrie, R. (2004). “Public goods experiments without confidentiality: a glimpse into fund-raising.” Journal of public Economics, 88(7-8), 1605-1623. [Social information]</a:t>
            </a:r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90109-4F21-4BBC-B978-135A6ECFD136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2068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other mechanisms? Shame and prestige in terms of showing pictures of high and low </a:t>
            </a:r>
            <a:r>
              <a:rPr lang="en-US" dirty="0" err="1"/>
              <a:t>ocntributors</a:t>
            </a:r>
            <a:endParaRPr lang="en-US" dirty="0"/>
          </a:p>
          <a:p>
            <a:r>
              <a:rPr lang="en-US" dirty="0" err="1"/>
              <a:t>Andreoni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*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Samek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A. S.,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Sheremeta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R. M. (2014). “Recognizing contributors: an experiment on public goods.” Experimental Economics, 17(4), 673-690. [Shame or prestige]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Andreoni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J., &amp; Petrie, R. (2004). “Public goods experiments without confidentiality: a glimpse into fund-raising.” Journal of public Economics, 88(7-8), 1605-1623. [Social information]</a:t>
            </a:r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90109-4F21-4BBC-B978-135A6ECFD136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9664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other mechanisms? Shame and prestige in terms of showing pictures of high and low </a:t>
            </a:r>
            <a:r>
              <a:rPr lang="en-US" dirty="0" err="1"/>
              <a:t>ocntributors</a:t>
            </a:r>
            <a:endParaRPr lang="en-US" dirty="0"/>
          </a:p>
          <a:p>
            <a:r>
              <a:rPr lang="en-US" dirty="0" err="1"/>
              <a:t>Andreoni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*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Samek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A. S.,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Sheremeta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R. M. (2014). “Recognizing contributors: an experiment on public goods.” Experimental Economics, 17(4), 673-690. [Shame or prestige]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Andreoni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J., &amp; Petrie, R. (2004). “Public goods experiments without confidentiality: a glimpse into fund-raising.” Journal of public Economics, 88(7-8), 1605-1623. [Social information]</a:t>
            </a:r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90109-4F21-4BBC-B978-135A6ECFD136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1002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other mechanisms? Shame and prestige in terms of showing pictures of high and low </a:t>
            </a:r>
            <a:r>
              <a:rPr lang="en-US" dirty="0" err="1"/>
              <a:t>ocntributors</a:t>
            </a:r>
            <a:endParaRPr lang="en-US" dirty="0"/>
          </a:p>
          <a:p>
            <a:r>
              <a:rPr lang="en-US" dirty="0" err="1"/>
              <a:t>Andreoni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*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Samek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A. S.,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Sheremeta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R. M. (2014). “Recognizing contributors: an experiment on public goods.” Experimental Economics, 17(4), 673-690. [Shame or prestige]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Andreoni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J., &amp; Petrie, R. (2004). “Public goods experiments without confidentiality: a glimpse into fund-raising.” Journal of public Economics, 88(7-8), 1605-1623. [Social information]</a:t>
            </a:r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90109-4F21-4BBC-B978-135A6ECFD136}" type="slidenum">
              <a:rPr lang="de-CH" smtClean="0"/>
              <a:pPr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9697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other mechanisms? Shame and prestige in terms of showing pictures of high and low contributors</a:t>
            </a:r>
          </a:p>
          <a:p>
            <a:r>
              <a:rPr lang="en-US" dirty="0" err="1"/>
              <a:t>Andreoni</a:t>
            </a:r>
            <a:r>
              <a:rPr lang="en-US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*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Samek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A. S.,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Sheremeta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R. M. (2014). “Recognizing contributors: an experiment on public goods.” Experimental Economics, 17(4), 673-690. [Shame or prestige]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Andreoni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J., &amp; Petrie, R. (2004). “Public goods experiments without confidentiality: a glimpse into fund-raising.” Journal of public Economics, 88(7-8), 1605-1623. [Social information]</a:t>
            </a:r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90109-4F21-4BBC-B978-135A6ECFD136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4928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other mechanisms? Shame and prestige in terms of showing pictures of high and low </a:t>
            </a:r>
            <a:r>
              <a:rPr lang="en-US" dirty="0" err="1"/>
              <a:t>ocntributors</a:t>
            </a:r>
            <a:endParaRPr lang="en-US" dirty="0"/>
          </a:p>
          <a:p>
            <a:r>
              <a:rPr lang="en-US" dirty="0" err="1"/>
              <a:t>Andreoni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*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Samek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A. S.,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Sheremeta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R. M. (2014). “Recognizing contributors: an experiment on public goods.” Experimental Economics, 17(4), 673-690. [Shame or prestige]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Andreoni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J., &amp; Petrie, R. (2004). “Public goods experiments without confidentiality: a glimpse into fund-raising.” Journal of public Economics, 88(7-8), 1605-1623. [Social information]</a:t>
            </a:r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90109-4F21-4BBC-B978-135A6ECFD136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6029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other mechanisms? Shame and prestige in terms of showing pictures of high and low </a:t>
            </a:r>
            <a:r>
              <a:rPr lang="en-US" dirty="0" err="1"/>
              <a:t>ocntributors</a:t>
            </a:r>
            <a:endParaRPr lang="en-US" dirty="0"/>
          </a:p>
          <a:p>
            <a:r>
              <a:rPr lang="en-US" dirty="0" err="1"/>
              <a:t>Andreoni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*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Samek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A. S.,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Sheremeta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R. M. (2014). “Recognizing contributors: an experiment on public goods.” Experimental Economics, 17(4), 673-690. [Shame or prestige]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Andreoni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J., &amp; Petrie, R. (2004). “Public goods experiments without confidentiality: a glimpse into fund-raising.” Journal of public Economics, 88(7-8), 1605-1623. [Social information]</a:t>
            </a:r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90109-4F21-4BBC-B978-135A6ECFD136}" type="slidenum">
              <a:rPr lang="de-CH" smtClean="0"/>
              <a:pPr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8668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Why would a pool consisting only of rational and selfish individuals do not contribute to collective goods although everybody has an interest that the collective good will be provided?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90109-4F21-4BBC-B978-135A6ECFD136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5518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Admin: </a:t>
            </a:r>
          </a:p>
          <a:p>
            <a:r>
              <a:rPr lang="en-US" dirty="0"/>
              <a:t>https://</a:t>
            </a:r>
            <a:r>
              <a:rPr lang="en-US" dirty="0" err="1"/>
              <a:t>suz-lab.herokuapp.com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Apple: take a picture (or via app)</a:t>
            </a:r>
          </a:p>
          <a:p>
            <a:endParaRPr lang="en-US" dirty="0"/>
          </a:p>
          <a:p>
            <a:r>
              <a:rPr lang="en-US" dirty="0" err="1"/>
              <a:t>Heute</a:t>
            </a:r>
            <a:r>
              <a:rPr lang="en-US" dirty="0"/>
              <a:t>: </a:t>
            </a:r>
            <a:r>
              <a:rPr lang="en-US" dirty="0" err="1"/>
              <a:t>PGG_Standard_Reward&amp;Punishment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90109-4F21-4BBC-B978-135A6ECFD136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9020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90109-4F21-4BBC-B978-135A6ECFD136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5973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90109-4F21-4BBC-B978-135A6ECFD136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7568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other mechanisms? Shame and prestige in terms of showing pictures of high and low </a:t>
            </a:r>
            <a:r>
              <a:rPr lang="en-US" dirty="0" err="1"/>
              <a:t>ocntributors</a:t>
            </a:r>
            <a:endParaRPr lang="en-US" dirty="0"/>
          </a:p>
          <a:p>
            <a:r>
              <a:rPr lang="en-US" dirty="0" err="1"/>
              <a:t>Andreoni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*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Samek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A. S.,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Sheremeta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R. M. (2014). “Recognizing contributors: an experiment on public goods.” Experimental Economics, 17(4), 673-690. [Shame or prestige]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Andreoni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J., &amp; Petrie, R. (2004). “Public goods experiments without confidentiality: a glimpse into fund-raising.” Journal of public Economics, 88(7-8), 1605-1623. [Social information]</a:t>
            </a:r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90109-4F21-4BBC-B978-135A6ECFD136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1807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other mechanisms? Shame and prestige in terms of showing pictures of high and low </a:t>
            </a:r>
            <a:r>
              <a:rPr lang="en-US" dirty="0" err="1"/>
              <a:t>ocntributors</a:t>
            </a:r>
            <a:endParaRPr lang="en-US" dirty="0"/>
          </a:p>
          <a:p>
            <a:r>
              <a:rPr lang="en-US" dirty="0" err="1"/>
              <a:t>Andreoni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*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Samek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A. S.,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Sheremeta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R. M. (2014). “Recognizing contributors: an experiment on public goods.” Experimental Economics, 17(4), 673-690. [Shame or prestige]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Andreoni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J., &amp; Petrie, R. (2004). “Public goods experiments without confidentiality: a glimpse into fund-raising.” Journal of public Economics, 88(7-8), 1605-1623. [Social information]</a:t>
            </a:r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90109-4F21-4BBC-B978-135A6ECFD136}" type="slidenum">
              <a:rPr lang="de-CH" smtClean="0"/>
              <a:pPr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6641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other mechanisms? Shame and prestige in terms of showing pictures of high and low </a:t>
            </a:r>
            <a:r>
              <a:rPr lang="en-US" dirty="0" err="1"/>
              <a:t>ocntributors</a:t>
            </a:r>
            <a:endParaRPr lang="en-US" dirty="0"/>
          </a:p>
          <a:p>
            <a:r>
              <a:rPr lang="en-US" dirty="0" err="1"/>
              <a:t>Andreoni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*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Samek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A. S.,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Sheremeta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R. M. (2014). “Recognizing contributors: an experiment on public goods.” Experimental Economics, 17(4), 673-690. [Shame or prestige]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Andreoni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J., &amp; Petrie, R. (2004). “Public goods experiments without confidentiality: a glimpse into fund-raising.” Journal of public Economics, 88(7-8), 1605-1623. [Social information]</a:t>
            </a:r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90109-4F21-4BBC-B978-135A6ECFD136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51969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other mechanisms? Shame and prestige in terms of showing pictures of high and low </a:t>
            </a:r>
            <a:r>
              <a:rPr lang="en-US" dirty="0" err="1"/>
              <a:t>ocntributors</a:t>
            </a:r>
            <a:endParaRPr lang="en-US" dirty="0"/>
          </a:p>
          <a:p>
            <a:r>
              <a:rPr lang="en-US" dirty="0" err="1"/>
              <a:t>Andreoni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*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Samek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A. S.,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Sheremeta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R. M. (2014). “Recognizing contributors: an experiment on public goods.” Experimental Economics, 17(4), 673-690. [Shame or prestige]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Andreoni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J., &amp; Petrie, R. (2004). “Public goods experiments without confidentiality: a glimpse into fund-raising.” Journal of public Economics, 88(7-8), 1605-1623. [Social information]</a:t>
            </a:r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  <a:p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90109-4F21-4BBC-B978-135A6ECFD136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0184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989138"/>
            <a:ext cx="7343775" cy="1295400"/>
          </a:xfrm>
        </p:spPr>
        <p:txBody>
          <a:bodyPr/>
          <a:lstStyle>
            <a:lvl1pPr>
              <a:defRPr sz="390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3429000"/>
            <a:ext cx="7343775" cy="17526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00113" y="6524625"/>
            <a:ext cx="2133600" cy="2159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CH" dirty="0"/>
              <a:t>Okt. 2012, Bern</a:t>
            </a:r>
          </a:p>
          <a:p>
            <a:endParaRPr lang="de-CH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399213" y="6524625"/>
            <a:ext cx="1844675" cy="2159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Seite </a:t>
            </a:r>
            <a:fld id="{095A06C1-A939-4FDB-AEB0-B3358448343A}" type="slidenum">
              <a:rPr lang="de-CH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548680"/>
            <a:ext cx="9144000" cy="630932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900112" y="1340768"/>
            <a:ext cx="7343775" cy="4032448"/>
          </a:xfrm>
          <a:solidFill>
            <a:schemeClr val="accent2"/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113" y="764704"/>
            <a:ext cx="7343775" cy="503237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113" y="1484784"/>
            <a:ext cx="7343775" cy="4608041"/>
          </a:xfrm>
        </p:spPr>
        <p:txBody>
          <a:bodyPr/>
          <a:lstStyle>
            <a:lvl1pPr marL="342900" indent="-342900">
              <a:buClr>
                <a:schemeClr val="tx2"/>
              </a:buClr>
              <a:buFont typeface="Wingdings" pitchFamily="2" charset="2"/>
              <a:buChar char="§"/>
              <a:defRPr sz="2000" b="0">
                <a:solidFill>
                  <a:schemeClr val="tx2"/>
                </a:solidFill>
              </a:defRPr>
            </a:lvl1pPr>
            <a:lvl3pPr marL="633412" indent="-285750">
              <a:buFont typeface="Symbol" pitchFamily="18" charset="2"/>
              <a:buChar char="-"/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2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1248" y="764704"/>
            <a:ext cx="7343775" cy="503237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113" y="1556792"/>
            <a:ext cx="3529011" cy="45360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4714876" y="1556792"/>
            <a:ext cx="3529012" cy="4536033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9" name="Datumsplatzhalter 3"/>
          <p:cNvSpPr txBox="1">
            <a:spLocks/>
          </p:cNvSpPr>
          <p:nvPr userDrawn="1"/>
        </p:nvSpPr>
        <p:spPr bwMode="auto">
          <a:xfrm>
            <a:off x="-1149" y="6587828"/>
            <a:ext cx="9143999" cy="26064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de-CH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7504" y="6632574"/>
            <a:ext cx="6096428" cy="215901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PD Dr. Heiko Rauhut            Konflikte zwischen Leistungs- und Gleichheitsnormen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19725"/>
            <a:ext cx="792163" cy="2159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Seite </a:t>
            </a:r>
            <a:fld id="{298DDF54-96CA-4706-AFE9-54D71408EAE8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432238" y="6619725"/>
            <a:ext cx="1656184" cy="2159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April 2013, Mannheim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Text / 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113" y="765175"/>
            <a:ext cx="7343775" cy="50323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113" y="1484784"/>
            <a:ext cx="3529011" cy="4608041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716463" y="1484784"/>
            <a:ext cx="3527425" cy="4608041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9" name="Datumsplatzhalter 3"/>
          <p:cNvSpPr txBox="1">
            <a:spLocks/>
          </p:cNvSpPr>
          <p:nvPr userDrawn="1"/>
        </p:nvSpPr>
        <p:spPr bwMode="auto">
          <a:xfrm>
            <a:off x="-1149" y="6587828"/>
            <a:ext cx="9143999" cy="26064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de-CH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7504" y="6632574"/>
            <a:ext cx="6096428" cy="215901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PD Dr. Heiko Rauhut            Konflikte zwischen Leistungs- und Gleichheitsnormen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19725"/>
            <a:ext cx="792163" cy="2159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Seite </a:t>
            </a:r>
            <a:fld id="{298DDF54-96CA-4706-AFE9-54D71408EAE8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10"/>
          </p:nvPr>
        </p:nvSpPr>
        <p:spPr>
          <a:xfrm>
            <a:off x="6432238" y="6619725"/>
            <a:ext cx="1656184" cy="2159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April 2013, Mannheim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Bild /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113" y="801117"/>
            <a:ext cx="7343775" cy="50323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6463" y="1484784"/>
            <a:ext cx="3529011" cy="4608041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900113" y="1484784"/>
            <a:ext cx="3527425" cy="4608041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  <a:endParaRPr lang="de-CH" dirty="0"/>
          </a:p>
        </p:txBody>
      </p:sp>
      <p:sp>
        <p:nvSpPr>
          <p:cNvPr id="9" name="Datumsplatzhalter 3"/>
          <p:cNvSpPr txBox="1">
            <a:spLocks/>
          </p:cNvSpPr>
          <p:nvPr userDrawn="1"/>
        </p:nvSpPr>
        <p:spPr bwMode="auto">
          <a:xfrm>
            <a:off x="-1149" y="6587828"/>
            <a:ext cx="9143999" cy="26064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de-CH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7504" y="6632574"/>
            <a:ext cx="6096428" cy="215901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PD Dr. Heiko Rauhut            Konflikte zwischen Leistungs- und Gleichheitsnormen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19725"/>
            <a:ext cx="792163" cy="2159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Seite </a:t>
            </a:r>
            <a:fld id="{298DDF54-96CA-4706-AFE9-54D71408EAE8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10"/>
          </p:nvPr>
        </p:nvSpPr>
        <p:spPr>
          <a:xfrm>
            <a:off x="6432238" y="6619725"/>
            <a:ext cx="1656184" cy="2159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April 2013, Mannheim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6081" y="548680"/>
            <a:ext cx="73437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268760"/>
            <a:ext cx="7343775" cy="482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Textmasterformate durch Klicken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00113" y="6524625"/>
            <a:ext cx="935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de-CH" dirty="0"/>
              <a:t>2017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8175" y="6524625"/>
            <a:ext cx="52562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de-CH" dirty="0"/>
              <a:t>Prof. Dr. Heiko Rauhut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1725" y="6524625"/>
            <a:ext cx="7921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r>
              <a:rPr lang="de-CH"/>
              <a:t>Seite </a:t>
            </a:r>
            <a:fld id="{45B55F50-8663-4465-A6C3-5F55140633EF}" type="slidenum">
              <a:rPr lang="de-CH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1" fontAlgn="base" hangingPunct="1">
        <a:spcBef>
          <a:spcPct val="40000"/>
        </a:spcBef>
        <a:spcAft>
          <a:spcPct val="0"/>
        </a:spcAft>
        <a:buFont typeface="Arial" charset="0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346075" indent="-344488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cs typeface="+mn-cs"/>
        </a:defRPr>
      </a:lvl2pPr>
      <a:lvl3pPr marL="7143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cs typeface="+mn-cs"/>
        </a:defRPr>
      </a:lvl3pPr>
      <a:lvl4pPr marL="1069975" indent="-3540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cs typeface="+mn-cs"/>
        </a:defRPr>
      </a:lvl4pPr>
      <a:lvl5pPr marL="14382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cs typeface="+mn-cs"/>
        </a:defRPr>
      </a:lvl5pPr>
      <a:lvl6pPr marL="18954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cs typeface="+mn-cs"/>
        </a:defRPr>
      </a:lvl6pPr>
      <a:lvl7pPr marL="23526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cs typeface="+mn-cs"/>
        </a:defRPr>
      </a:lvl7pPr>
      <a:lvl8pPr marL="28098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cs typeface="+mn-cs"/>
        </a:defRPr>
      </a:lvl8pPr>
      <a:lvl9pPr marL="32670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99592" y="4293096"/>
            <a:ext cx="7343775" cy="1752600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de-CH" sz="2000" b="1" dirty="0"/>
              <a:t>Prof. Dr. Heiko Rauhut</a:t>
            </a:r>
          </a:p>
          <a:p>
            <a:pPr algn="ctr"/>
            <a:r>
              <a:rPr lang="de-CH" dirty="0"/>
              <a:t>University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Zurich</a:t>
            </a:r>
            <a:r>
              <a:rPr lang="de-CH" dirty="0"/>
              <a:t>, Institute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Sociology</a:t>
            </a:r>
            <a:endParaRPr lang="de-CH" dirty="0"/>
          </a:p>
          <a:p>
            <a:pPr algn="ctr"/>
            <a:r>
              <a:rPr lang="de-CH" dirty="0"/>
              <a:t>10.3.2020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9224F48-5F59-9545-BB2B-992F29792030}"/>
              </a:ext>
            </a:extLst>
          </p:cNvPr>
          <p:cNvSpPr/>
          <p:nvPr/>
        </p:nvSpPr>
        <p:spPr>
          <a:xfrm>
            <a:off x="611560" y="1340768"/>
            <a:ext cx="8136904" cy="15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de-CH" sz="3400" b="1" kern="0" dirty="0" err="1">
                <a:solidFill>
                  <a:srgbClr val="0028A5"/>
                </a:solidFill>
                <a:latin typeface="Arial"/>
                <a:ea typeface="+mj-ea"/>
                <a:cs typeface="Arial"/>
              </a:rPr>
              <a:t>Cooperation</a:t>
            </a:r>
            <a:r>
              <a:rPr lang="de-CH" sz="3400" b="1" kern="0" dirty="0">
                <a:solidFill>
                  <a:srgbClr val="0028A5"/>
                </a:solidFill>
                <a:latin typeface="Arial"/>
                <a:ea typeface="+mj-ea"/>
                <a:cs typeface="Arial"/>
              </a:rPr>
              <a:t> </a:t>
            </a:r>
            <a:r>
              <a:rPr lang="de-CH" sz="3400" b="1" kern="0" dirty="0" err="1">
                <a:solidFill>
                  <a:srgbClr val="0028A5"/>
                </a:solidFill>
                <a:latin typeface="Arial"/>
                <a:ea typeface="+mj-ea"/>
                <a:cs typeface="Arial"/>
              </a:rPr>
              <a:t>and</a:t>
            </a:r>
            <a:r>
              <a:rPr lang="de-CH" sz="3400" b="1" kern="0" dirty="0">
                <a:solidFill>
                  <a:srgbClr val="0028A5"/>
                </a:solidFill>
                <a:latin typeface="Arial"/>
                <a:ea typeface="+mj-ea"/>
                <a:cs typeface="Arial"/>
              </a:rPr>
              <a:t> </a:t>
            </a:r>
            <a:r>
              <a:rPr lang="de-CH" sz="3400" b="1" kern="0" dirty="0" err="1">
                <a:solidFill>
                  <a:srgbClr val="0028A5"/>
                </a:solidFill>
                <a:latin typeface="Arial"/>
                <a:ea typeface="+mj-ea"/>
                <a:cs typeface="Arial"/>
              </a:rPr>
              <a:t>punishment</a:t>
            </a:r>
            <a:br>
              <a:rPr lang="de-CH" sz="3400" b="1" kern="0" dirty="0">
                <a:solidFill>
                  <a:srgbClr val="0028A5"/>
                </a:solidFill>
                <a:latin typeface="Arial"/>
                <a:ea typeface="+mj-ea"/>
                <a:cs typeface="Arial"/>
              </a:rPr>
            </a:br>
            <a:r>
              <a:rPr lang="de-CH" sz="3200" kern="0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Class </a:t>
            </a:r>
            <a:r>
              <a:rPr lang="de-CH" sz="3200" kern="0" dirty="0" err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experiment</a:t>
            </a:r>
            <a:r>
              <a:rPr lang="de-CH" sz="3200" kern="0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 </a:t>
            </a:r>
            <a:r>
              <a:rPr lang="de-CH" sz="3200" kern="0" dirty="0" err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and</a:t>
            </a:r>
            <a:r>
              <a:rPr lang="de-CH" sz="3200" kern="0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 </a:t>
            </a:r>
            <a:r>
              <a:rPr lang="de-CH" sz="3200" kern="0" dirty="0" err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discussion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404664"/>
            <a:ext cx="7848872" cy="5760640"/>
          </a:xfrm>
        </p:spPr>
        <p:txBody>
          <a:bodyPr/>
          <a:lstStyle/>
          <a:p>
            <a:pPr marL="1587" lvl="1" indent="0" algn="ctr">
              <a:buNone/>
            </a:pPr>
            <a:endParaRPr lang="de-CH" sz="4000" b="1" dirty="0"/>
          </a:p>
          <a:p>
            <a:pPr marL="1587" lvl="1" indent="0" algn="ctr">
              <a:buNone/>
            </a:pPr>
            <a:r>
              <a:rPr lang="de-CH" sz="4000" b="1" dirty="0" err="1"/>
              <a:t>Discussion</a:t>
            </a:r>
            <a:r>
              <a:rPr lang="de-CH" sz="4000" b="1" dirty="0"/>
              <a:t>: </a:t>
            </a:r>
          </a:p>
          <a:p>
            <a:pPr marL="1587" lvl="1" indent="0" algn="ctr">
              <a:buNone/>
            </a:pPr>
            <a:r>
              <a:rPr lang="de-CH" sz="3200" b="1" dirty="0" err="1"/>
              <a:t>What</a:t>
            </a:r>
            <a:r>
              <a:rPr lang="de-CH" sz="3200" b="1" dirty="0"/>
              <a:t> </a:t>
            </a:r>
            <a:r>
              <a:rPr lang="de-CH" sz="3200" b="1" dirty="0" err="1"/>
              <a:t>are</a:t>
            </a:r>
            <a:r>
              <a:rPr lang="de-CH" sz="3200" b="1" dirty="0"/>
              <a:t> </a:t>
            </a:r>
            <a:r>
              <a:rPr lang="de-CH" sz="3200" b="1" dirty="0" err="1"/>
              <a:t>mechanisms</a:t>
            </a:r>
            <a:r>
              <a:rPr lang="de-CH" sz="3200" b="1" dirty="0"/>
              <a:t> </a:t>
            </a:r>
            <a:r>
              <a:rPr lang="de-CH" sz="3200" b="1" dirty="0" err="1"/>
              <a:t>for</a:t>
            </a:r>
            <a:r>
              <a:rPr lang="de-CH" sz="3200" b="1" dirty="0"/>
              <a:t> </a:t>
            </a:r>
            <a:r>
              <a:rPr lang="de-CH" sz="3200" b="1" dirty="0" err="1"/>
              <a:t>the</a:t>
            </a:r>
            <a:r>
              <a:rPr lang="de-CH" sz="3200" b="1" dirty="0"/>
              <a:t> </a:t>
            </a:r>
            <a:r>
              <a:rPr lang="de-CH" sz="3200" b="1" dirty="0" err="1"/>
              <a:t>emergence</a:t>
            </a:r>
            <a:r>
              <a:rPr lang="de-CH" sz="3200" b="1" dirty="0"/>
              <a:t> </a:t>
            </a:r>
            <a:r>
              <a:rPr lang="de-CH" sz="3200" b="1" dirty="0" err="1"/>
              <a:t>and</a:t>
            </a:r>
            <a:r>
              <a:rPr lang="de-CH" sz="3200" b="1" dirty="0"/>
              <a:t> </a:t>
            </a:r>
            <a:r>
              <a:rPr lang="de-CH" sz="3200" b="1" dirty="0" err="1"/>
              <a:t>decay</a:t>
            </a:r>
            <a:r>
              <a:rPr lang="de-CH" sz="3200" b="1" dirty="0"/>
              <a:t> </a:t>
            </a:r>
            <a:r>
              <a:rPr lang="de-CH" sz="3200" b="1" dirty="0" err="1"/>
              <a:t>of</a:t>
            </a:r>
            <a:r>
              <a:rPr lang="de-CH" sz="3200" b="1" dirty="0"/>
              <a:t> </a:t>
            </a:r>
            <a:r>
              <a:rPr lang="de-CH" sz="3200" b="1" dirty="0" err="1"/>
              <a:t>cooperation</a:t>
            </a:r>
            <a:r>
              <a:rPr lang="de-CH" sz="3200" b="1" dirty="0"/>
              <a:t>?</a:t>
            </a:r>
            <a:endParaRPr lang="en-US" sz="3200" b="1" dirty="0"/>
          </a:p>
          <a:p>
            <a:pPr lvl="2"/>
            <a:endParaRPr lang="de-CH" sz="20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5595072-718C-7346-9ACE-6A2F5ED3B902}"/>
              </a:ext>
            </a:extLst>
          </p:cNvPr>
          <p:cNvSpPr/>
          <p:nvPr/>
        </p:nvSpPr>
        <p:spPr>
          <a:xfrm>
            <a:off x="2286000" y="-40038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1883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5595072-718C-7346-9ACE-6A2F5ED3B902}"/>
              </a:ext>
            </a:extLst>
          </p:cNvPr>
          <p:cNvSpPr/>
          <p:nvPr/>
        </p:nvSpPr>
        <p:spPr>
          <a:xfrm>
            <a:off x="2286000" y="-40038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1C87A4A-A56E-8347-8E10-CA74CB30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76672"/>
            <a:ext cx="7343775" cy="503237"/>
          </a:xfrm>
        </p:spPr>
        <p:txBody>
          <a:bodyPr/>
          <a:lstStyle/>
          <a:p>
            <a:r>
              <a:rPr lang="de-CH" sz="2600" dirty="0" err="1"/>
              <a:t>Results</a:t>
            </a:r>
            <a:r>
              <a:rPr lang="de-CH" sz="2600" dirty="0"/>
              <a:t> I: </a:t>
            </a:r>
            <a:r>
              <a:rPr lang="de-CH" sz="2600" dirty="0" err="1"/>
              <a:t>Decay</a:t>
            </a:r>
            <a:r>
              <a:rPr lang="de-CH" sz="2600" dirty="0"/>
              <a:t> </a:t>
            </a:r>
            <a:r>
              <a:rPr lang="de-CH" sz="2600" dirty="0" err="1"/>
              <a:t>of</a:t>
            </a:r>
            <a:r>
              <a:rPr lang="de-CH" sz="2600" dirty="0"/>
              <a:t> </a:t>
            </a:r>
            <a:r>
              <a:rPr lang="de-CH" sz="2600" dirty="0" err="1"/>
              <a:t>cooperation</a:t>
            </a:r>
            <a:endParaRPr lang="en-US" sz="26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71E497B-E6F3-7649-B47C-5CEBAB5F8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52736"/>
            <a:ext cx="6809879" cy="555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99566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5595072-718C-7346-9ACE-6A2F5ED3B902}"/>
              </a:ext>
            </a:extLst>
          </p:cNvPr>
          <p:cNvSpPr/>
          <p:nvPr/>
        </p:nvSpPr>
        <p:spPr>
          <a:xfrm>
            <a:off x="2286000" y="-40038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1C87A4A-A56E-8347-8E10-CA74CB30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76672"/>
            <a:ext cx="7343775" cy="503237"/>
          </a:xfrm>
        </p:spPr>
        <p:txBody>
          <a:bodyPr/>
          <a:lstStyle/>
          <a:p>
            <a:r>
              <a:rPr lang="de-CH" sz="2600" dirty="0" err="1"/>
              <a:t>Results</a:t>
            </a:r>
            <a:r>
              <a:rPr lang="de-CH" sz="2600" dirty="0"/>
              <a:t> II: </a:t>
            </a:r>
            <a:r>
              <a:rPr lang="de-CH" sz="2600" dirty="0" err="1"/>
              <a:t>Proximate</a:t>
            </a:r>
            <a:r>
              <a:rPr lang="de-CH" sz="2600" dirty="0"/>
              <a:t> </a:t>
            </a:r>
            <a:r>
              <a:rPr lang="de-CH" sz="2600" dirty="0" err="1"/>
              <a:t>mechanism</a:t>
            </a:r>
            <a:r>
              <a:rPr lang="de-CH" sz="2600" dirty="0"/>
              <a:t>: </a:t>
            </a:r>
            <a:r>
              <a:rPr lang="de-CH" sz="2600" dirty="0" err="1"/>
              <a:t>imperfect</a:t>
            </a:r>
            <a:r>
              <a:rPr lang="de-CH" sz="2600" dirty="0"/>
              <a:t> </a:t>
            </a:r>
            <a:r>
              <a:rPr lang="de-CH" sz="2600" dirty="0" err="1"/>
              <a:t>conditional</a:t>
            </a:r>
            <a:r>
              <a:rPr lang="de-CH" sz="2600" dirty="0"/>
              <a:t> </a:t>
            </a:r>
            <a:r>
              <a:rPr lang="de-CH" sz="2600" dirty="0" err="1"/>
              <a:t>cooperation</a:t>
            </a:r>
            <a:endParaRPr lang="en-US" sz="2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AC36980-0E6F-5947-A9A3-865980D80C7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431230"/>
            <a:ext cx="7272807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38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5595072-718C-7346-9ACE-6A2F5ED3B902}"/>
              </a:ext>
            </a:extLst>
          </p:cNvPr>
          <p:cNvSpPr/>
          <p:nvPr/>
        </p:nvSpPr>
        <p:spPr>
          <a:xfrm>
            <a:off x="2286000" y="-40038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1C87A4A-A56E-8347-8E10-CA74CB30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76672"/>
            <a:ext cx="7343775" cy="503237"/>
          </a:xfrm>
        </p:spPr>
        <p:txBody>
          <a:bodyPr/>
          <a:lstStyle/>
          <a:p>
            <a:r>
              <a:rPr lang="de-CH" sz="2600" dirty="0" err="1"/>
              <a:t>Results</a:t>
            </a:r>
            <a:r>
              <a:rPr lang="de-CH" sz="2600" dirty="0"/>
              <a:t> III: </a:t>
            </a:r>
            <a:r>
              <a:rPr lang="de-CH" sz="2600" dirty="0" err="1"/>
              <a:t>Sanctioning</a:t>
            </a:r>
            <a:r>
              <a:rPr lang="de-CH" sz="2600" dirty="0"/>
              <a:t> </a:t>
            </a:r>
            <a:r>
              <a:rPr lang="de-CH" sz="2600" dirty="0" err="1"/>
              <a:t>behavior</a:t>
            </a:r>
            <a:endParaRPr lang="en-US" sz="26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C09852C-0842-F24A-874C-529ADBC5F390}"/>
              </a:ext>
            </a:extLst>
          </p:cNvPr>
          <p:cNvSpPr/>
          <p:nvPr/>
        </p:nvSpPr>
        <p:spPr>
          <a:xfrm>
            <a:off x="438944" y="6309320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de-DE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Fehr </a:t>
            </a:r>
            <a:r>
              <a:rPr lang="de-DE" sz="1800" i="1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&amp;</a:t>
            </a:r>
            <a:r>
              <a:rPr lang="de-DE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Gächter</a:t>
            </a:r>
            <a:r>
              <a:rPr lang="de-DE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(2002)</a:t>
            </a:r>
            <a:endParaRPr lang="de-CH" sz="2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1B927DD-9D04-424B-9CFD-7695CC436B2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15616" y="1268760"/>
            <a:ext cx="7116112" cy="548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44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5595072-718C-7346-9ACE-6A2F5ED3B902}"/>
              </a:ext>
            </a:extLst>
          </p:cNvPr>
          <p:cNvSpPr/>
          <p:nvPr/>
        </p:nvSpPr>
        <p:spPr>
          <a:xfrm>
            <a:off x="2286000" y="-40038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1C87A4A-A56E-8347-8E10-CA74CB30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76672"/>
            <a:ext cx="7343775" cy="503237"/>
          </a:xfrm>
        </p:spPr>
        <p:txBody>
          <a:bodyPr/>
          <a:lstStyle/>
          <a:p>
            <a:r>
              <a:rPr lang="de-CH" sz="2600" dirty="0" err="1"/>
              <a:t>Results</a:t>
            </a:r>
            <a:r>
              <a:rPr lang="de-CH" sz="2600" dirty="0"/>
              <a:t> IV: </a:t>
            </a:r>
            <a:br>
              <a:rPr lang="de-CH" sz="2600" dirty="0"/>
            </a:br>
            <a:r>
              <a:rPr lang="de-CH" sz="2600" dirty="0" err="1"/>
              <a:t>Effects</a:t>
            </a:r>
            <a:r>
              <a:rPr lang="de-CH" sz="2600" dirty="0"/>
              <a:t> </a:t>
            </a:r>
            <a:r>
              <a:rPr lang="de-CH" sz="2600" dirty="0" err="1"/>
              <a:t>of</a:t>
            </a:r>
            <a:r>
              <a:rPr lang="de-CH" sz="2600" dirty="0"/>
              <a:t> </a:t>
            </a:r>
            <a:br>
              <a:rPr lang="de-CH" sz="2600" dirty="0"/>
            </a:br>
            <a:r>
              <a:rPr lang="de-CH" sz="2600" dirty="0" err="1"/>
              <a:t>sanctions</a:t>
            </a:r>
            <a:endParaRPr lang="en-US" sz="2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CC8F9F-59AB-4F4F-96E7-E969EE25633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03848" y="548680"/>
            <a:ext cx="5625405" cy="618604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4C09852C-0842-F24A-874C-529ADBC5F390}"/>
              </a:ext>
            </a:extLst>
          </p:cNvPr>
          <p:cNvSpPr/>
          <p:nvPr/>
        </p:nvSpPr>
        <p:spPr>
          <a:xfrm>
            <a:off x="438944" y="6309320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de-DE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Fehr </a:t>
            </a:r>
            <a:r>
              <a:rPr lang="de-DE" sz="1800" i="1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&amp;</a:t>
            </a:r>
            <a:r>
              <a:rPr lang="de-DE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Gächter</a:t>
            </a:r>
            <a:r>
              <a:rPr lang="de-DE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(2002)</a:t>
            </a:r>
            <a:endParaRPr lang="de-CH" sz="2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34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5595072-718C-7346-9ACE-6A2F5ED3B902}"/>
              </a:ext>
            </a:extLst>
          </p:cNvPr>
          <p:cNvSpPr/>
          <p:nvPr/>
        </p:nvSpPr>
        <p:spPr>
          <a:xfrm>
            <a:off x="2286000" y="-40038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C09852C-0842-F24A-874C-529ADBC5F390}"/>
              </a:ext>
            </a:extLst>
          </p:cNvPr>
          <p:cNvSpPr/>
          <p:nvPr/>
        </p:nvSpPr>
        <p:spPr>
          <a:xfrm>
            <a:off x="438944" y="6309320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de-DE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Fehr </a:t>
            </a:r>
            <a:r>
              <a:rPr lang="de-DE" sz="1800" i="1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&amp;</a:t>
            </a:r>
            <a:r>
              <a:rPr lang="de-DE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Gächter</a:t>
            </a:r>
            <a:r>
              <a:rPr lang="de-DE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(2002)</a:t>
            </a:r>
            <a:endParaRPr lang="de-CH" sz="2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D65D682-9F15-7C4E-A6B7-BFE951BBC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/>
            <a:r>
              <a:rPr lang="en-US" sz="3600" dirty="0"/>
              <a:t>One lesson learnt: </a:t>
            </a:r>
            <a:br>
              <a:rPr lang="en-US" sz="3600" dirty="0"/>
            </a:br>
            <a:r>
              <a:rPr lang="en-US" sz="3600" dirty="0"/>
              <a:t>Small group of players (minority) with social preferences can have large consequences for macro-outcomes and large groups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42297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5595072-718C-7346-9ACE-6A2F5ED3B902}"/>
              </a:ext>
            </a:extLst>
          </p:cNvPr>
          <p:cNvSpPr/>
          <p:nvPr/>
        </p:nvSpPr>
        <p:spPr>
          <a:xfrm>
            <a:off x="2286000" y="-40038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1C87A4A-A56E-8347-8E10-CA74CB30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76672"/>
            <a:ext cx="7920880" cy="503237"/>
          </a:xfrm>
        </p:spPr>
        <p:txBody>
          <a:bodyPr/>
          <a:lstStyle/>
          <a:p>
            <a:r>
              <a:rPr lang="de-CH" sz="2600" dirty="0" err="1"/>
              <a:t>Results</a:t>
            </a:r>
            <a:r>
              <a:rPr lang="de-CH" sz="2600" dirty="0"/>
              <a:t> V: Aversion </a:t>
            </a:r>
            <a:r>
              <a:rPr lang="de-CH" sz="2600" dirty="0" err="1"/>
              <a:t>from</a:t>
            </a:r>
            <a:r>
              <a:rPr lang="de-CH" sz="2600" dirty="0"/>
              <a:t> </a:t>
            </a:r>
            <a:r>
              <a:rPr lang="de-CH" sz="2600" dirty="0" err="1"/>
              <a:t>shame</a:t>
            </a:r>
            <a:r>
              <a:rPr lang="de-CH" sz="2600" dirty="0"/>
              <a:t> </a:t>
            </a:r>
            <a:r>
              <a:rPr lang="de-CH" sz="2600" dirty="0" err="1"/>
              <a:t>more</a:t>
            </a:r>
            <a:r>
              <a:rPr lang="de-CH" sz="2600" dirty="0"/>
              <a:t> powerful </a:t>
            </a:r>
            <a:r>
              <a:rPr lang="de-CH" sz="2600" dirty="0" err="1"/>
              <a:t>motivator</a:t>
            </a:r>
            <a:r>
              <a:rPr lang="de-CH" sz="2600" dirty="0"/>
              <a:t> </a:t>
            </a:r>
            <a:r>
              <a:rPr lang="de-CH" sz="2600" dirty="0" err="1"/>
              <a:t>than</a:t>
            </a:r>
            <a:r>
              <a:rPr lang="de-CH" sz="2600" dirty="0"/>
              <a:t> </a:t>
            </a:r>
            <a:r>
              <a:rPr lang="de-CH" sz="2600" dirty="0" err="1"/>
              <a:t>anticipation</a:t>
            </a:r>
            <a:r>
              <a:rPr lang="de-CH" sz="2600" dirty="0"/>
              <a:t> </a:t>
            </a:r>
            <a:r>
              <a:rPr lang="de-CH" sz="2600" dirty="0" err="1"/>
              <a:t>of</a:t>
            </a:r>
            <a:r>
              <a:rPr lang="de-CH" sz="2600" dirty="0"/>
              <a:t> </a:t>
            </a:r>
            <a:r>
              <a:rPr lang="de-CH" sz="2600" dirty="0" err="1"/>
              <a:t>prestige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390385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5595072-718C-7346-9ACE-6A2F5ED3B902}"/>
              </a:ext>
            </a:extLst>
          </p:cNvPr>
          <p:cNvSpPr/>
          <p:nvPr/>
        </p:nvSpPr>
        <p:spPr>
          <a:xfrm>
            <a:off x="2286000" y="-40038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1C87A4A-A56E-8347-8E10-CA74CB30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76672"/>
            <a:ext cx="2736304" cy="503237"/>
          </a:xfrm>
        </p:spPr>
        <p:txBody>
          <a:bodyPr/>
          <a:lstStyle/>
          <a:p>
            <a:r>
              <a:rPr lang="de-CH" sz="2600" dirty="0" err="1"/>
              <a:t>Results</a:t>
            </a:r>
            <a:r>
              <a:rPr lang="de-CH" sz="2600" dirty="0"/>
              <a:t> V: Aversion </a:t>
            </a:r>
            <a:r>
              <a:rPr lang="de-CH" sz="2600" dirty="0" err="1"/>
              <a:t>from</a:t>
            </a:r>
            <a:r>
              <a:rPr lang="de-CH" sz="2600" dirty="0"/>
              <a:t> </a:t>
            </a:r>
            <a:r>
              <a:rPr lang="de-CH" sz="2600" dirty="0" err="1"/>
              <a:t>shame</a:t>
            </a:r>
            <a:r>
              <a:rPr lang="de-CH" sz="2600" dirty="0"/>
              <a:t> </a:t>
            </a:r>
            <a:r>
              <a:rPr lang="de-CH" sz="2600" dirty="0" err="1"/>
              <a:t>more</a:t>
            </a:r>
            <a:r>
              <a:rPr lang="de-CH" sz="2600" dirty="0"/>
              <a:t> powerful </a:t>
            </a:r>
            <a:r>
              <a:rPr lang="de-CH" sz="2600" dirty="0" err="1"/>
              <a:t>motivator</a:t>
            </a:r>
            <a:r>
              <a:rPr lang="de-CH" sz="2600" dirty="0"/>
              <a:t> </a:t>
            </a:r>
            <a:r>
              <a:rPr lang="de-CH" sz="2600" dirty="0" err="1"/>
              <a:t>than</a:t>
            </a:r>
            <a:r>
              <a:rPr lang="de-CH" sz="2600" dirty="0"/>
              <a:t> </a:t>
            </a:r>
            <a:r>
              <a:rPr lang="de-CH" sz="2600" dirty="0" err="1"/>
              <a:t>anticipation</a:t>
            </a:r>
            <a:r>
              <a:rPr lang="de-CH" sz="2600" dirty="0"/>
              <a:t> </a:t>
            </a:r>
            <a:r>
              <a:rPr lang="de-CH" sz="2600" dirty="0" err="1"/>
              <a:t>of</a:t>
            </a:r>
            <a:r>
              <a:rPr lang="de-CH" sz="2600" dirty="0"/>
              <a:t> </a:t>
            </a:r>
            <a:r>
              <a:rPr lang="de-CH" sz="2600" dirty="0" err="1"/>
              <a:t>prestige</a:t>
            </a:r>
            <a:endParaRPr lang="en-US" sz="26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41DBE5F-A243-994C-B2FE-0D363EF3F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64824"/>
            <a:ext cx="5000228" cy="679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65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5595072-718C-7346-9ACE-6A2F5ED3B902}"/>
              </a:ext>
            </a:extLst>
          </p:cNvPr>
          <p:cNvSpPr/>
          <p:nvPr/>
        </p:nvSpPr>
        <p:spPr>
          <a:xfrm>
            <a:off x="2286000" y="-40038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1C87A4A-A56E-8347-8E10-CA74CB30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76672"/>
            <a:ext cx="2736304" cy="503237"/>
          </a:xfrm>
        </p:spPr>
        <p:txBody>
          <a:bodyPr/>
          <a:lstStyle/>
          <a:p>
            <a:r>
              <a:rPr lang="de-CH" sz="2600" dirty="0" err="1"/>
              <a:t>Results</a:t>
            </a:r>
            <a:r>
              <a:rPr lang="de-CH" sz="2600" dirty="0"/>
              <a:t> V: Aversion </a:t>
            </a:r>
            <a:r>
              <a:rPr lang="de-CH" sz="2600" dirty="0" err="1"/>
              <a:t>from</a:t>
            </a:r>
            <a:r>
              <a:rPr lang="de-CH" sz="2600" dirty="0"/>
              <a:t> </a:t>
            </a:r>
            <a:r>
              <a:rPr lang="de-CH" sz="2600" dirty="0" err="1"/>
              <a:t>shame</a:t>
            </a:r>
            <a:r>
              <a:rPr lang="de-CH" sz="2600" dirty="0"/>
              <a:t> </a:t>
            </a:r>
            <a:r>
              <a:rPr lang="de-CH" sz="2600" dirty="0" err="1"/>
              <a:t>more</a:t>
            </a:r>
            <a:r>
              <a:rPr lang="de-CH" sz="2600" dirty="0"/>
              <a:t> powerful </a:t>
            </a:r>
            <a:r>
              <a:rPr lang="de-CH" sz="2600" dirty="0" err="1"/>
              <a:t>motivator</a:t>
            </a:r>
            <a:r>
              <a:rPr lang="de-CH" sz="2600" dirty="0"/>
              <a:t> </a:t>
            </a:r>
            <a:r>
              <a:rPr lang="de-CH" sz="2600" dirty="0" err="1"/>
              <a:t>than</a:t>
            </a:r>
            <a:r>
              <a:rPr lang="de-CH" sz="2600" dirty="0"/>
              <a:t> </a:t>
            </a:r>
            <a:r>
              <a:rPr lang="de-CH" sz="2600" dirty="0" err="1"/>
              <a:t>anticipation</a:t>
            </a:r>
            <a:r>
              <a:rPr lang="de-CH" sz="2600" dirty="0"/>
              <a:t> </a:t>
            </a:r>
            <a:r>
              <a:rPr lang="de-CH" sz="2600" dirty="0" err="1"/>
              <a:t>of</a:t>
            </a:r>
            <a:r>
              <a:rPr lang="de-CH" sz="2600" dirty="0"/>
              <a:t> </a:t>
            </a:r>
            <a:r>
              <a:rPr lang="de-CH" sz="2600" dirty="0" err="1"/>
              <a:t>prestige</a:t>
            </a:r>
            <a:endParaRPr lang="en-US" sz="26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41DBE5F-A243-994C-B2FE-0D363EF3F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64824"/>
            <a:ext cx="5000228" cy="679899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5F3CC34-6253-FF47-8453-D2D133CEC7A8}"/>
              </a:ext>
            </a:extLst>
          </p:cNvPr>
          <p:cNvSpPr/>
          <p:nvPr/>
        </p:nvSpPr>
        <p:spPr>
          <a:xfrm>
            <a:off x="179512" y="5534561"/>
            <a:ext cx="3744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Samek</a:t>
            </a:r>
            <a:r>
              <a:rPr lang="en-US" sz="1600" dirty="0"/>
              <a:t>, A. S., &amp; </a:t>
            </a:r>
            <a:r>
              <a:rPr lang="en-US" sz="1600" dirty="0" err="1"/>
              <a:t>Sheremeta</a:t>
            </a:r>
            <a:r>
              <a:rPr lang="en-US" sz="1600" dirty="0"/>
              <a:t>, R. M. (2014). “Recognizing contributors: an experiment on public goods.” Experimental Economics, 17(4), 673-690. </a:t>
            </a:r>
          </a:p>
        </p:txBody>
      </p:sp>
    </p:spTree>
    <p:extLst>
      <p:ext uri="{BB962C8B-B14F-4D97-AF65-F5344CB8AC3E}">
        <p14:creationId xmlns:p14="http://schemas.microsoft.com/office/powerpoint/2010/main" val="2433222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5595072-718C-7346-9ACE-6A2F5ED3B902}"/>
              </a:ext>
            </a:extLst>
          </p:cNvPr>
          <p:cNvSpPr/>
          <p:nvPr/>
        </p:nvSpPr>
        <p:spPr>
          <a:xfrm>
            <a:off x="2286000" y="-40038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1C87A4A-A56E-8347-8E10-CA74CB30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76672"/>
            <a:ext cx="8136904" cy="503237"/>
          </a:xfrm>
        </p:spPr>
        <p:txBody>
          <a:bodyPr/>
          <a:lstStyle/>
          <a:p>
            <a:r>
              <a:rPr lang="de-CH" sz="2600" dirty="0" err="1"/>
              <a:t>Results</a:t>
            </a:r>
            <a:r>
              <a:rPr lang="de-CH" sz="2600" dirty="0"/>
              <a:t> V: Aversion </a:t>
            </a:r>
            <a:r>
              <a:rPr lang="de-CH" sz="2600" dirty="0" err="1"/>
              <a:t>from</a:t>
            </a:r>
            <a:r>
              <a:rPr lang="de-CH" sz="2600" dirty="0"/>
              <a:t> </a:t>
            </a:r>
            <a:r>
              <a:rPr lang="de-CH" sz="2600" dirty="0" err="1"/>
              <a:t>shame</a:t>
            </a:r>
            <a:r>
              <a:rPr lang="de-CH" sz="2600" dirty="0"/>
              <a:t> </a:t>
            </a:r>
            <a:r>
              <a:rPr lang="de-CH" sz="2600" dirty="0" err="1"/>
              <a:t>more</a:t>
            </a:r>
            <a:r>
              <a:rPr lang="de-CH" sz="2600" dirty="0"/>
              <a:t> powerful </a:t>
            </a:r>
            <a:r>
              <a:rPr lang="de-CH" sz="2600" dirty="0" err="1"/>
              <a:t>motivator</a:t>
            </a:r>
            <a:r>
              <a:rPr lang="de-CH" sz="2600" dirty="0"/>
              <a:t> </a:t>
            </a:r>
            <a:r>
              <a:rPr lang="de-CH" sz="2600" dirty="0" err="1"/>
              <a:t>than</a:t>
            </a:r>
            <a:r>
              <a:rPr lang="de-CH" sz="2600" dirty="0"/>
              <a:t> </a:t>
            </a:r>
            <a:r>
              <a:rPr lang="de-CH" sz="2600" dirty="0" err="1"/>
              <a:t>anticipation</a:t>
            </a:r>
            <a:r>
              <a:rPr lang="de-CH" sz="2600" dirty="0"/>
              <a:t> </a:t>
            </a:r>
            <a:r>
              <a:rPr lang="de-CH" sz="2600" dirty="0" err="1"/>
              <a:t>of</a:t>
            </a:r>
            <a:r>
              <a:rPr lang="de-CH" sz="2600" dirty="0"/>
              <a:t> </a:t>
            </a:r>
            <a:r>
              <a:rPr lang="de-CH" sz="2600" dirty="0" err="1"/>
              <a:t>prestige</a:t>
            </a:r>
            <a:endParaRPr lang="en-US" sz="2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80DEDA7-E90F-2141-BCB2-73560F98E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772816"/>
            <a:ext cx="7785419" cy="432048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297BDE-CF98-C840-801F-AA5E5FA0FEAE}"/>
              </a:ext>
            </a:extLst>
          </p:cNvPr>
          <p:cNvSpPr/>
          <p:nvPr/>
        </p:nvSpPr>
        <p:spPr>
          <a:xfrm>
            <a:off x="179512" y="6211504"/>
            <a:ext cx="8964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Samek</a:t>
            </a:r>
            <a:r>
              <a:rPr lang="en-US" sz="1600" dirty="0"/>
              <a:t>, A. S., &amp; </a:t>
            </a:r>
            <a:r>
              <a:rPr lang="en-US" sz="1600" dirty="0" err="1"/>
              <a:t>Sheremeta</a:t>
            </a:r>
            <a:r>
              <a:rPr lang="en-US" sz="1600" dirty="0"/>
              <a:t>, R. M. (2014). “Recognizing contributors: an experiment on public goods.” Experimental Economics, 17(4), 673-690. </a:t>
            </a:r>
          </a:p>
        </p:txBody>
      </p:sp>
    </p:spTree>
    <p:extLst>
      <p:ext uri="{BB962C8B-B14F-4D97-AF65-F5344CB8AC3E}">
        <p14:creationId xmlns:p14="http://schemas.microsoft.com/office/powerpoint/2010/main" val="375925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343775" cy="503237"/>
          </a:xfrm>
        </p:spPr>
        <p:txBody>
          <a:bodyPr/>
          <a:lstStyle/>
          <a:p>
            <a:r>
              <a:rPr lang="de-CH" sz="2600" dirty="0"/>
              <a:t>Individual </a:t>
            </a:r>
            <a:r>
              <a:rPr lang="de-CH" sz="2600" dirty="0" err="1"/>
              <a:t>work</a:t>
            </a:r>
            <a:endParaRPr lang="en-US" sz="2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7" y="1196752"/>
            <a:ext cx="7848872" cy="4896073"/>
          </a:xfrm>
        </p:spPr>
        <p:txBody>
          <a:bodyPr/>
          <a:lstStyle/>
          <a:p>
            <a:pPr lvl="1"/>
            <a:r>
              <a:rPr lang="en-US" sz="2000" dirty="0"/>
              <a:t>Define a collective good </a:t>
            </a:r>
          </a:p>
          <a:p>
            <a:pPr lvl="1"/>
            <a:r>
              <a:rPr lang="en-US" sz="2000" dirty="0"/>
              <a:t>Inasmuch are collective goods and prisoner’s dilemmas comparable?</a:t>
            </a:r>
          </a:p>
          <a:p>
            <a:pPr lvl="1"/>
            <a:r>
              <a:rPr lang="en-US" sz="2000" dirty="0"/>
              <a:t>Based on the knowledge from the lecture, what would homo </a:t>
            </a:r>
            <a:r>
              <a:rPr lang="en-US" sz="2000" dirty="0" err="1"/>
              <a:t>oeconomicus</a:t>
            </a:r>
            <a:r>
              <a:rPr lang="en-US" sz="2000" dirty="0"/>
              <a:t> do? </a:t>
            </a:r>
          </a:p>
          <a:p>
            <a:pPr lvl="1"/>
            <a:r>
              <a:rPr lang="en-US" sz="2000" dirty="0"/>
              <a:t>What would you expect in real life?</a:t>
            </a:r>
          </a:p>
          <a:p>
            <a:endParaRPr lang="en-US" sz="1700" dirty="0"/>
          </a:p>
          <a:p>
            <a:pPr marL="342900" lvl="2" indent="-342900">
              <a:buClr>
                <a:schemeClr val="tx2"/>
              </a:buClr>
              <a:buFont typeface="Wingdings" pitchFamily="2" charset="2"/>
              <a:buChar char="§"/>
            </a:pPr>
            <a:endParaRPr lang="de-CH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46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83568" y="548681"/>
            <a:ext cx="7848872" cy="1800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b="1" dirty="0"/>
              <a:t>Please join the experiment!</a:t>
            </a:r>
          </a:p>
          <a:p>
            <a:endParaRPr lang="en-US" sz="1950" dirty="0"/>
          </a:p>
          <a:p>
            <a:pPr lvl="1"/>
            <a:r>
              <a:rPr lang="en-US" dirty="0"/>
              <a:t>Or: </a:t>
            </a:r>
            <a:r>
              <a:rPr lang="en-US" dirty="0" err="1"/>
              <a:t>rebrand.ly</a:t>
            </a:r>
            <a:r>
              <a:rPr lang="en-US" dirty="0"/>
              <a:t>/try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448DC5A-1442-3F41-957D-3685E5CB4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83768" y="2492896"/>
            <a:ext cx="504056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21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343775" cy="503237"/>
          </a:xfrm>
        </p:spPr>
        <p:txBody>
          <a:bodyPr/>
          <a:lstStyle/>
          <a:p>
            <a:r>
              <a:rPr lang="de-CH" sz="2600" dirty="0" err="1"/>
              <a:t>And</a:t>
            </a:r>
            <a:r>
              <a:rPr lang="de-CH" sz="2600" dirty="0"/>
              <a:t> </a:t>
            </a:r>
            <a:r>
              <a:rPr lang="de-CH" sz="2600" dirty="0" err="1"/>
              <a:t>now</a:t>
            </a:r>
            <a:r>
              <a:rPr lang="de-CH" sz="2600" dirty="0"/>
              <a:t> </a:t>
            </a:r>
            <a:r>
              <a:rPr lang="de-CH" sz="2600" dirty="0" err="1"/>
              <a:t>something</a:t>
            </a:r>
            <a:r>
              <a:rPr lang="de-CH" sz="2600" dirty="0"/>
              <a:t> </a:t>
            </a:r>
            <a:r>
              <a:rPr lang="de-CH" sz="2600" dirty="0" err="1"/>
              <a:t>completely</a:t>
            </a:r>
            <a:r>
              <a:rPr lang="de-CH" sz="2600" dirty="0"/>
              <a:t> different...</a:t>
            </a:r>
            <a:endParaRPr lang="en-US" sz="2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7" y="1196752"/>
            <a:ext cx="7848872" cy="4896073"/>
          </a:xfrm>
        </p:spPr>
        <p:txBody>
          <a:bodyPr/>
          <a:lstStyle/>
          <a:p>
            <a:pPr marL="1587" lvl="1" indent="0">
              <a:buNone/>
            </a:pPr>
            <a:r>
              <a:rPr lang="en-US" sz="2000" dirty="0" err="1"/>
              <a:t>Rebrand.ly</a:t>
            </a:r>
            <a:r>
              <a:rPr lang="en-US" sz="2000"/>
              <a:t>/modelingfs20</a:t>
            </a:r>
            <a:endParaRPr lang="en-US" sz="2000" dirty="0"/>
          </a:p>
          <a:p>
            <a:pPr marL="342900" lvl="2" indent="-342900">
              <a:buClr>
                <a:schemeClr val="tx2"/>
              </a:buClr>
              <a:buFont typeface="Wingdings" pitchFamily="2" charset="2"/>
              <a:buChar char="§"/>
            </a:pPr>
            <a:endParaRPr lang="de-CH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357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343775" cy="503237"/>
          </a:xfrm>
        </p:spPr>
        <p:txBody>
          <a:bodyPr/>
          <a:lstStyle/>
          <a:p>
            <a:r>
              <a:rPr lang="de-CH" sz="2600" dirty="0"/>
              <a:t>Open </a:t>
            </a:r>
            <a:r>
              <a:rPr lang="de-CH" sz="2600" dirty="0" err="1"/>
              <a:t>group</a:t>
            </a:r>
            <a:r>
              <a:rPr lang="de-CH" sz="2600" dirty="0"/>
              <a:t> </a:t>
            </a:r>
            <a:r>
              <a:rPr lang="de-CH" sz="2600" dirty="0" err="1"/>
              <a:t>discussion</a:t>
            </a:r>
            <a:endParaRPr lang="en-US" sz="2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7" y="1196752"/>
            <a:ext cx="7848872" cy="4896073"/>
          </a:xfrm>
        </p:spPr>
        <p:txBody>
          <a:bodyPr/>
          <a:lstStyle/>
          <a:p>
            <a:pPr lvl="1"/>
            <a:r>
              <a:rPr lang="en-US" sz="2000" dirty="0"/>
              <a:t>What are your experiences?</a:t>
            </a:r>
          </a:p>
          <a:p>
            <a:pPr lvl="1"/>
            <a:r>
              <a:rPr lang="en-US" sz="2000" dirty="0"/>
              <a:t>What is the effect of rewards (treatment: increasing points)? What is the effect of punishment (</a:t>
            </a:r>
            <a:r>
              <a:rPr lang="en-US" sz="2000"/>
              <a:t>treatment: decreasing </a:t>
            </a:r>
            <a:r>
              <a:rPr lang="en-US" sz="2000" dirty="0"/>
              <a:t>points)?</a:t>
            </a:r>
          </a:p>
          <a:p>
            <a:pPr lvl="1"/>
            <a:r>
              <a:rPr lang="en-US" sz="2000" dirty="0"/>
              <a:t>What is the difference between your experiences and game theory classes you had before?</a:t>
            </a:r>
          </a:p>
          <a:p>
            <a:pPr lvl="1"/>
            <a:endParaRPr lang="en-US" sz="2000" dirty="0"/>
          </a:p>
          <a:p>
            <a:pPr marL="342900" lvl="2" indent="-342900">
              <a:buClr>
                <a:schemeClr val="tx2"/>
              </a:buClr>
              <a:buFont typeface="Wingdings" pitchFamily="2" charset="2"/>
              <a:buChar char="§"/>
            </a:pPr>
            <a:endParaRPr lang="de-CH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11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343775" cy="503237"/>
          </a:xfrm>
        </p:spPr>
        <p:txBody>
          <a:bodyPr/>
          <a:lstStyle/>
          <a:p>
            <a:r>
              <a:rPr lang="de-CH" sz="2600" dirty="0" err="1"/>
              <a:t>What</a:t>
            </a:r>
            <a:r>
              <a:rPr lang="de-CH" sz="2600" dirty="0"/>
              <a:t> </a:t>
            </a:r>
            <a:r>
              <a:rPr lang="de-CH" sz="2600" dirty="0" err="1"/>
              <a:t>are</a:t>
            </a:r>
            <a:r>
              <a:rPr lang="de-CH" sz="2600" dirty="0"/>
              <a:t> </a:t>
            </a:r>
            <a:r>
              <a:rPr lang="de-CH" sz="2600" dirty="0" err="1"/>
              <a:t>your</a:t>
            </a:r>
            <a:r>
              <a:rPr lang="de-CH" sz="2600" dirty="0"/>
              <a:t> </a:t>
            </a:r>
            <a:r>
              <a:rPr lang="de-CH" sz="2600" dirty="0" err="1"/>
              <a:t>own</a:t>
            </a:r>
            <a:r>
              <a:rPr lang="de-CH" sz="2600" dirty="0"/>
              <a:t> real-</a:t>
            </a:r>
            <a:r>
              <a:rPr lang="de-CH" sz="2600" dirty="0" err="1"/>
              <a:t>life</a:t>
            </a:r>
            <a:r>
              <a:rPr lang="de-CH" sz="2600" dirty="0"/>
              <a:t> </a:t>
            </a:r>
            <a:r>
              <a:rPr lang="de-CH" sz="2600" dirty="0" err="1"/>
              <a:t>examples</a:t>
            </a:r>
            <a:r>
              <a:rPr lang="de-CH" sz="2600" dirty="0"/>
              <a:t>? </a:t>
            </a:r>
            <a:endParaRPr lang="en-US" sz="2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7" y="1196752"/>
            <a:ext cx="7848872" cy="4896073"/>
          </a:xfrm>
        </p:spPr>
        <p:txBody>
          <a:bodyPr/>
          <a:lstStyle/>
          <a:p>
            <a:pPr lvl="1"/>
            <a:r>
              <a:rPr lang="en-US" sz="2000" dirty="0"/>
              <a:t>Individual work (think about some minutes)</a:t>
            </a:r>
          </a:p>
          <a:p>
            <a:pPr lvl="1"/>
            <a:r>
              <a:rPr lang="en-US" sz="2000" dirty="0"/>
              <a:t>Describe own situations when you have cooperated! </a:t>
            </a:r>
          </a:p>
          <a:p>
            <a:pPr lvl="1"/>
            <a:r>
              <a:rPr lang="en-US" sz="2000" dirty="0"/>
              <a:t>Why did you cooperate?</a:t>
            </a:r>
          </a:p>
          <a:p>
            <a:pPr lvl="1"/>
            <a:endParaRPr lang="en-US" sz="2000" dirty="0"/>
          </a:p>
          <a:p>
            <a:pPr marL="342900" lvl="2" indent="-342900">
              <a:buClr>
                <a:schemeClr val="tx2"/>
              </a:buClr>
              <a:buFont typeface="Wingdings" pitchFamily="2" charset="2"/>
              <a:buChar char="§"/>
            </a:pPr>
            <a:endParaRPr lang="de-CH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26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343775" cy="503237"/>
          </a:xfrm>
        </p:spPr>
        <p:txBody>
          <a:bodyPr/>
          <a:lstStyle/>
          <a:p>
            <a:r>
              <a:rPr lang="de-CH" sz="2600" dirty="0" err="1"/>
              <a:t>What</a:t>
            </a:r>
            <a:r>
              <a:rPr lang="de-CH" sz="2600" dirty="0"/>
              <a:t> </a:t>
            </a:r>
            <a:r>
              <a:rPr lang="de-CH" sz="2600" dirty="0" err="1"/>
              <a:t>are</a:t>
            </a:r>
            <a:r>
              <a:rPr lang="de-CH" sz="2600" dirty="0"/>
              <a:t> </a:t>
            </a:r>
            <a:r>
              <a:rPr lang="de-CH" sz="2600" dirty="0" err="1"/>
              <a:t>your</a:t>
            </a:r>
            <a:r>
              <a:rPr lang="de-CH" sz="2600" dirty="0"/>
              <a:t> </a:t>
            </a:r>
            <a:r>
              <a:rPr lang="de-CH" sz="2600" dirty="0" err="1"/>
              <a:t>own</a:t>
            </a:r>
            <a:r>
              <a:rPr lang="de-CH" sz="2600" dirty="0"/>
              <a:t> real-</a:t>
            </a:r>
            <a:r>
              <a:rPr lang="de-CH" sz="2600" dirty="0" err="1"/>
              <a:t>life</a:t>
            </a:r>
            <a:r>
              <a:rPr lang="de-CH" sz="2600" dirty="0"/>
              <a:t> </a:t>
            </a:r>
            <a:r>
              <a:rPr lang="de-CH" sz="2600" dirty="0" err="1"/>
              <a:t>examples</a:t>
            </a:r>
            <a:r>
              <a:rPr lang="de-CH" sz="2600" dirty="0"/>
              <a:t>? </a:t>
            </a:r>
            <a:endParaRPr lang="en-US" sz="2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7" y="1196752"/>
            <a:ext cx="7848872" cy="4896073"/>
          </a:xfrm>
        </p:spPr>
        <p:txBody>
          <a:bodyPr/>
          <a:lstStyle/>
          <a:p>
            <a:pPr lvl="1"/>
            <a:r>
              <a:rPr lang="en-US" sz="2000" dirty="0"/>
              <a:t>Individual work (think about some minutes)</a:t>
            </a:r>
          </a:p>
          <a:p>
            <a:pPr lvl="1"/>
            <a:r>
              <a:rPr lang="en-US" sz="2000" dirty="0"/>
              <a:t>And now think about when you have </a:t>
            </a:r>
            <a:r>
              <a:rPr lang="en-US" sz="2000" b="1" dirty="0"/>
              <a:t>not </a:t>
            </a:r>
            <a:r>
              <a:rPr lang="en-US" sz="2000" dirty="0"/>
              <a:t>cooperated! </a:t>
            </a:r>
          </a:p>
          <a:p>
            <a:pPr lvl="1"/>
            <a:r>
              <a:rPr lang="en-US" sz="2000" dirty="0"/>
              <a:t>What do you think would have to change so that you would have cooperated in the past or will cooperate in the future in such situations?</a:t>
            </a:r>
          </a:p>
          <a:p>
            <a:pPr lvl="1"/>
            <a:endParaRPr lang="en-US" sz="2000" dirty="0"/>
          </a:p>
          <a:p>
            <a:pPr marL="342900" lvl="2" indent="-342900">
              <a:buClr>
                <a:schemeClr val="tx2"/>
              </a:buClr>
              <a:buFont typeface="Wingdings" pitchFamily="2" charset="2"/>
              <a:buChar char="§"/>
            </a:pPr>
            <a:endParaRPr lang="de-CH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54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404664"/>
            <a:ext cx="7848872" cy="5760640"/>
          </a:xfrm>
        </p:spPr>
        <p:txBody>
          <a:bodyPr/>
          <a:lstStyle/>
          <a:p>
            <a:pPr marL="1587" lvl="1" indent="0">
              <a:buNone/>
            </a:pPr>
            <a:r>
              <a:rPr lang="en-US" sz="2000" b="1" dirty="0"/>
              <a:t>Group 1</a:t>
            </a:r>
          </a:p>
          <a:p>
            <a:pPr lvl="1"/>
            <a:r>
              <a:rPr lang="en-US" sz="2000" dirty="0"/>
              <a:t>Find 3 examples of collective goods!</a:t>
            </a:r>
          </a:p>
          <a:p>
            <a:pPr lvl="2"/>
            <a:r>
              <a:rPr lang="en-US" sz="2000" dirty="0"/>
              <a:t>What would rational and selfish actors do? Discuss how people typically behave in these situations  (based on your experience)</a:t>
            </a:r>
          </a:p>
          <a:p>
            <a:pPr marL="1587" lvl="1" indent="0">
              <a:spcBef>
                <a:spcPts val="1248"/>
              </a:spcBef>
              <a:buNone/>
            </a:pPr>
            <a:r>
              <a:rPr lang="en-US" sz="2000" b="1" dirty="0"/>
              <a:t>Group 2</a:t>
            </a:r>
          </a:p>
          <a:p>
            <a:pPr lvl="1"/>
            <a:r>
              <a:rPr lang="en-US" sz="2000" dirty="0"/>
              <a:t>Find 3 examples of punishment as an enforcing device of collective good provisions</a:t>
            </a:r>
          </a:p>
          <a:p>
            <a:pPr lvl="2"/>
            <a:r>
              <a:rPr lang="en-US" sz="2000" dirty="0"/>
              <a:t>How is punishment implemented (e.g. avoidance, third-party or coercion)? In which ways is it costly to punish and how costly is it? </a:t>
            </a:r>
            <a:r>
              <a:rPr lang="de-CH" sz="2000" dirty="0" err="1"/>
              <a:t>Is</a:t>
            </a:r>
            <a:r>
              <a:rPr lang="de-CH" sz="2000" dirty="0"/>
              <a:t> </a:t>
            </a:r>
            <a:r>
              <a:rPr lang="de-CH" sz="2000" dirty="0" err="1"/>
              <a:t>there</a:t>
            </a:r>
            <a:r>
              <a:rPr lang="de-CH" sz="2000" dirty="0"/>
              <a:t> </a:t>
            </a:r>
            <a:r>
              <a:rPr lang="de-CH" sz="2000" dirty="0" err="1"/>
              <a:t>typically</a:t>
            </a:r>
            <a:r>
              <a:rPr lang="de-CH" sz="2000" dirty="0"/>
              <a:t> a </a:t>
            </a:r>
            <a:r>
              <a:rPr lang="de-CH" sz="2000" dirty="0" err="1"/>
              <a:t>second</a:t>
            </a:r>
            <a:r>
              <a:rPr lang="de-CH" sz="2000" dirty="0"/>
              <a:t>-order </a:t>
            </a:r>
            <a:r>
              <a:rPr lang="de-CH" sz="2000" dirty="0" err="1"/>
              <a:t>free-riding</a:t>
            </a:r>
            <a:r>
              <a:rPr lang="de-CH" sz="2000" dirty="0"/>
              <a:t> </a:t>
            </a:r>
            <a:r>
              <a:rPr lang="de-CH" sz="2000" dirty="0" err="1"/>
              <a:t>problem</a:t>
            </a:r>
            <a:r>
              <a:rPr lang="de-CH" sz="2000" dirty="0"/>
              <a:t>?</a:t>
            </a:r>
          </a:p>
          <a:p>
            <a:pPr marL="1587" lvl="1" indent="0">
              <a:spcBef>
                <a:spcPts val="1560"/>
              </a:spcBef>
              <a:buNone/>
            </a:pPr>
            <a:r>
              <a:rPr lang="en-US" sz="2000" b="1" dirty="0"/>
              <a:t>Group 3</a:t>
            </a:r>
          </a:p>
          <a:p>
            <a:pPr lvl="1"/>
            <a:r>
              <a:rPr lang="en-US" sz="2000" dirty="0"/>
              <a:t>Find 3 examples of rewards as an enforcing device of collective good provisions</a:t>
            </a:r>
          </a:p>
          <a:p>
            <a:pPr lvl="2"/>
            <a:r>
              <a:rPr lang="en-US" sz="2000" dirty="0"/>
              <a:t>How are rewards implemented? In which ways are rewards costly? </a:t>
            </a:r>
            <a:r>
              <a:rPr lang="de-CH" sz="2000" dirty="0" err="1"/>
              <a:t>Is</a:t>
            </a:r>
            <a:r>
              <a:rPr lang="de-CH" sz="2000" dirty="0"/>
              <a:t> </a:t>
            </a:r>
            <a:r>
              <a:rPr lang="de-CH" sz="2000" dirty="0" err="1"/>
              <a:t>there</a:t>
            </a:r>
            <a:r>
              <a:rPr lang="de-CH" sz="2000" dirty="0"/>
              <a:t> </a:t>
            </a:r>
            <a:r>
              <a:rPr lang="de-CH" sz="2000" dirty="0" err="1"/>
              <a:t>typically</a:t>
            </a:r>
            <a:r>
              <a:rPr lang="de-CH" sz="2000" dirty="0"/>
              <a:t> a </a:t>
            </a:r>
            <a:r>
              <a:rPr lang="de-CH" sz="2000" dirty="0" err="1"/>
              <a:t>second</a:t>
            </a:r>
            <a:r>
              <a:rPr lang="de-CH" sz="2000" dirty="0"/>
              <a:t>-order </a:t>
            </a:r>
            <a:r>
              <a:rPr lang="de-CH" sz="2000" dirty="0" err="1"/>
              <a:t>free-riding</a:t>
            </a:r>
            <a:r>
              <a:rPr lang="de-CH" sz="2000" dirty="0"/>
              <a:t> </a:t>
            </a:r>
            <a:r>
              <a:rPr lang="de-CH" sz="2000" dirty="0" err="1"/>
              <a:t>problem</a:t>
            </a:r>
            <a:r>
              <a:rPr lang="de-CH" sz="2000" dirty="0"/>
              <a:t>?</a:t>
            </a:r>
          </a:p>
          <a:p>
            <a:pPr marL="1587" lvl="1" indent="0">
              <a:buNone/>
            </a:pPr>
            <a:endParaRPr lang="en-US" sz="2000" b="1" dirty="0"/>
          </a:p>
          <a:p>
            <a:pPr lvl="2"/>
            <a:endParaRPr lang="de-CH" sz="20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5595072-718C-7346-9ACE-6A2F5ED3B902}"/>
              </a:ext>
            </a:extLst>
          </p:cNvPr>
          <p:cNvSpPr/>
          <p:nvPr/>
        </p:nvSpPr>
        <p:spPr>
          <a:xfrm>
            <a:off x="2286000" y="-40038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5378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343775" cy="503237"/>
          </a:xfrm>
        </p:spPr>
        <p:txBody>
          <a:bodyPr/>
          <a:lstStyle/>
          <a:p>
            <a:r>
              <a:rPr lang="de-CH" sz="2600" dirty="0"/>
              <a:t>Think </a:t>
            </a:r>
            <a:r>
              <a:rPr lang="de-CH" sz="2600" dirty="0" err="1"/>
              <a:t>about</a:t>
            </a:r>
            <a:r>
              <a:rPr lang="de-CH" sz="2600" dirty="0"/>
              <a:t> </a:t>
            </a:r>
            <a:r>
              <a:rPr lang="de-CH" sz="2600" dirty="0" err="1"/>
              <a:t>other</a:t>
            </a:r>
            <a:r>
              <a:rPr lang="de-CH" sz="2600" dirty="0"/>
              <a:t> </a:t>
            </a:r>
            <a:r>
              <a:rPr lang="de-CH" sz="2600" dirty="0" err="1"/>
              <a:t>mechanisms</a:t>
            </a:r>
            <a:endParaRPr lang="en-US" sz="2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7" y="1196752"/>
            <a:ext cx="7848872" cy="4896073"/>
          </a:xfrm>
        </p:spPr>
        <p:txBody>
          <a:bodyPr/>
          <a:lstStyle/>
          <a:p>
            <a:pPr lvl="1"/>
            <a:r>
              <a:rPr lang="en-US" sz="2000" dirty="0"/>
              <a:t>We have seen the effects of punishment and reward on cooperation…</a:t>
            </a:r>
          </a:p>
          <a:p>
            <a:pPr lvl="1"/>
            <a:r>
              <a:rPr lang="en-US" sz="2000" dirty="0"/>
              <a:t>Can you think about other mechanisms generating cooperation? 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342900" lvl="2" indent="-342900">
              <a:buClr>
                <a:schemeClr val="tx2"/>
              </a:buClr>
              <a:buFont typeface="Wingdings" pitchFamily="2" charset="2"/>
              <a:buChar char="§"/>
            </a:pPr>
            <a:endParaRPr lang="de-CH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18071"/>
      </p:ext>
    </p:extLst>
  </p:cSld>
  <p:clrMapOvr>
    <a:masterClrMapping/>
  </p:clrMapOvr>
</p:sld>
</file>

<file path=ppt/theme/theme1.xml><?xml version="1.0" encoding="utf-8"?>
<a:theme xmlns:a="http://schemas.openxmlformats.org/drawingml/2006/main" name="uzh_praesentation_d">
  <a:themeElements>
    <a:clrScheme name="Uni ZH">
      <a:dk1>
        <a:srgbClr val="000000"/>
      </a:dk1>
      <a:lt1>
        <a:srgbClr val="FFFFFF"/>
      </a:lt1>
      <a:dk2>
        <a:srgbClr val="0028A5"/>
      </a:dk2>
      <a:lt2>
        <a:srgbClr val="808080"/>
      </a:lt2>
      <a:accent1>
        <a:srgbClr val="0028A5"/>
      </a:accent1>
      <a:accent2>
        <a:srgbClr val="A3ADB7"/>
      </a:accent2>
      <a:accent3>
        <a:srgbClr val="DC6027"/>
      </a:accent3>
      <a:accent4>
        <a:srgbClr val="000000"/>
      </a:accent4>
      <a:accent5>
        <a:srgbClr val="AAACCF"/>
      </a:accent5>
      <a:accent6>
        <a:srgbClr val="939CA6"/>
      </a:accent6>
      <a:hlink>
        <a:srgbClr val="DC6027"/>
      </a:hlink>
      <a:folHlink>
        <a:srgbClr val="0000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Uni ZH">
        <a:dk1>
          <a:srgbClr val="000000"/>
        </a:dk1>
        <a:lt1>
          <a:srgbClr val="FFFFFF"/>
        </a:lt1>
        <a:dk2>
          <a:srgbClr val="0028A5"/>
        </a:dk2>
        <a:lt2>
          <a:srgbClr val="808080"/>
        </a:lt2>
        <a:accent1>
          <a:srgbClr val="0028A5"/>
        </a:accent1>
        <a:accent2>
          <a:srgbClr val="A3ADB7"/>
        </a:accent2>
        <a:accent3>
          <a:srgbClr val="DC6027"/>
        </a:accent3>
        <a:accent4>
          <a:srgbClr val="000000"/>
        </a:accent4>
        <a:accent5>
          <a:srgbClr val="AAACCF"/>
        </a:accent5>
        <a:accent6>
          <a:srgbClr val="939CA6"/>
        </a:accent6>
        <a:hlink>
          <a:srgbClr val="DC6027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uzh_praesentation_d</Template>
  <TotalTime>0</TotalTime>
  <Words>1721</Words>
  <Application>Microsoft Macintosh PowerPoint</Application>
  <PresentationFormat>Bildschirmpräsentation (4:3)</PresentationFormat>
  <Paragraphs>122</Paragraphs>
  <Slides>19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MS Mincho</vt:lpstr>
      <vt:lpstr>Arial</vt:lpstr>
      <vt:lpstr>Cambria</vt:lpstr>
      <vt:lpstr>Symbol</vt:lpstr>
      <vt:lpstr>Times New Roman</vt:lpstr>
      <vt:lpstr>Wingdings</vt:lpstr>
      <vt:lpstr>uzh_praesentation_d</vt:lpstr>
      <vt:lpstr>PowerPoint-Präsentation</vt:lpstr>
      <vt:lpstr>Individual work</vt:lpstr>
      <vt:lpstr>PowerPoint-Präsentation</vt:lpstr>
      <vt:lpstr>And now something completely different...</vt:lpstr>
      <vt:lpstr>Open group discussion</vt:lpstr>
      <vt:lpstr>What are your own real-life examples? </vt:lpstr>
      <vt:lpstr>What are your own real-life examples? </vt:lpstr>
      <vt:lpstr>PowerPoint-Präsentation</vt:lpstr>
      <vt:lpstr>Think about other mechanisms</vt:lpstr>
      <vt:lpstr>PowerPoint-Präsentation</vt:lpstr>
      <vt:lpstr>Results I: Decay of cooperation</vt:lpstr>
      <vt:lpstr>Results II: Proximate mechanism: imperfect conditional cooperation</vt:lpstr>
      <vt:lpstr>Results III: Sanctioning behavior</vt:lpstr>
      <vt:lpstr>Results IV:  Effects of  sanctions</vt:lpstr>
      <vt:lpstr>One lesson learnt:  Small group of players (minority) with social preferences can have large consequences for macro-outcomes and large groups </vt:lpstr>
      <vt:lpstr>Results V: Aversion from shame more powerful motivator than anticipation of prestige</vt:lpstr>
      <vt:lpstr>Results V: Aversion from shame more powerful motivator than anticipation of prestige</vt:lpstr>
      <vt:lpstr>Results V: Aversion from shame more powerful motivator than anticipation of prestige</vt:lpstr>
      <vt:lpstr>Results V: Aversion from shame more powerful motivator than anticipation of prestige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</dc:title>
  <dc:creator>rauhut</dc:creator>
  <dc:description>Vorlage uzh_praesentation_d MSO2007 v1 7.5.2010</dc:description>
  <cp:lastModifiedBy>Heiko Rauhut</cp:lastModifiedBy>
  <cp:revision>773</cp:revision>
  <cp:lastPrinted>2020-03-10T08:24:09Z</cp:lastPrinted>
  <dcterms:created xsi:type="dcterms:W3CDTF">2012-09-14T07:36:45Z</dcterms:created>
  <dcterms:modified xsi:type="dcterms:W3CDTF">2020-03-10T09:55:21Z</dcterms:modified>
</cp:coreProperties>
</file>